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4"/>
  </p:notesMasterIdLst>
  <p:handoutMasterIdLst>
    <p:handoutMasterId r:id="rId115"/>
  </p:handoutMasterIdLst>
  <p:sldIdLst>
    <p:sldId id="259" r:id="rId3"/>
    <p:sldId id="424" r:id="rId4"/>
    <p:sldId id="379" r:id="rId5"/>
    <p:sldId id="380" r:id="rId6"/>
    <p:sldId id="317" r:id="rId7"/>
    <p:sldId id="352" r:id="rId8"/>
    <p:sldId id="384" r:id="rId9"/>
    <p:sldId id="332" r:id="rId10"/>
    <p:sldId id="333" r:id="rId11"/>
    <p:sldId id="334" r:id="rId12"/>
    <p:sldId id="354" r:id="rId13"/>
    <p:sldId id="378" r:id="rId14"/>
    <p:sldId id="336" r:id="rId15"/>
    <p:sldId id="394" r:id="rId16"/>
    <p:sldId id="396" r:id="rId17"/>
    <p:sldId id="426" r:id="rId18"/>
    <p:sldId id="425" r:id="rId19"/>
    <p:sldId id="337" r:id="rId20"/>
    <p:sldId id="427" r:id="rId21"/>
    <p:sldId id="416" r:id="rId22"/>
    <p:sldId id="356" r:id="rId23"/>
    <p:sldId id="357" r:id="rId24"/>
    <p:sldId id="358" r:id="rId25"/>
    <p:sldId id="397" r:id="rId26"/>
    <p:sldId id="381" r:id="rId27"/>
    <p:sldId id="385" r:id="rId28"/>
    <p:sldId id="386" r:id="rId29"/>
    <p:sldId id="417" r:id="rId30"/>
    <p:sldId id="428" r:id="rId31"/>
    <p:sldId id="448" r:id="rId32"/>
    <p:sldId id="449" r:id="rId33"/>
    <p:sldId id="450" r:id="rId34"/>
    <p:sldId id="451" r:id="rId35"/>
    <p:sldId id="387" r:id="rId36"/>
    <p:sldId id="418" r:id="rId37"/>
    <p:sldId id="494" r:id="rId38"/>
    <p:sldId id="452" r:id="rId39"/>
    <p:sldId id="453" r:id="rId40"/>
    <p:sldId id="454" r:id="rId41"/>
    <p:sldId id="455" r:id="rId42"/>
    <p:sldId id="456" r:id="rId43"/>
    <p:sldId id="457" r:id="rId44"/>
    <p:sldId id="458" r:id="rId45"/>
    <p:sldId id="459" r:id="rId46"/>
    <p:sldId id="460" r:id="rId47"/>
    <p:sldId id="461" r:id="rId48"/>
    <p:sldId id="462" r:id="rId49"/>
    <p:sldId id="463" r:id="rId50"/>
    <p:sldId id="464" r:id="rId51"/>
    <p:sldId id="465" r:id="rId52"/>
    <p:sldId id="466" r:id="rId53"/>
    <p:sldId id="467" r:id="rId54"/>
    <p:sldId id="468" r:id="rId55"/>
    <p:sldId id="469" r:id="rId56"/>
    <p:sldId id="470" r:id="rId57"/>
    <p:sldId id="499" r:id="rId58"/>
    <p:sldId id="496" r:id="rId59"/>
    <p:sldId id="495" r:id="rId60"/>
    <p:sldId id="497" r:id="rId61"/>
    <p:sldId id="398" r:id="rId62"/>
    <p:sldId id="414" r:id="rId63"/>
    <p:sldId id="498" r:id="rId64"/>
    <p:sldId id="415" r:id="rId65"/>
    <p:sldId id="338" r:id="rId66"/>
    <p:sldId id="340" r:id="rId67"/>
    <p:sldId id="341" r:id="rId68"/>
    <p:sldId id="395" r:id="rId69"/>
    <p:sldId id="342" r:id="rId70"/>
    <p:sldId id="422" r:id="rId71"/>
    <p:sldId id="482" r:id="rId72"/>
    <p:sldId id="500" r:id="rId73"/>
    <p:sldId id="501" r:id="rId74"/>
    <p:sldId id="419" r:id="rId75"/>
    <p:sldId id="420" r:id="rId76"/>
    <p:sldId id="421" r:id="rId77"/>
    <p:sldId id="471" r:id="rId78"/>
    <p:sldId id="472" r:id="rId79"/>
    <p:sldId id="473" r:id="rId80"/>
    <p:sldId id="474" r:id="rId81"/>
    <p:sldId id="475" r:id="rId82"/>
    <p:sldId id="476" r:id="rId83"/>
    <p:sldId id="502" r:id="rId84"/>
    <p:sldId id="477" r:id="rId85"/>
    <p:sldId id="478" r:id="rId86"/>
    <p:sldId id="479" r:id="rId87"/>
    <p:sldId id="480" r:id="rId88"/>
    <p:sldId id="481" r:id="rId89"/>
    <p:sldId id="344" r:id="rId90"/>
    <p:sldId id="423" r:id="rId91"/>
    <p:sldId id="345" r:id="rId92"/>
    <p:sldId id="484" r:id="rId93"/>
    <p:sldId id="485" r:id="rId94"/>
    <p:sldId id="486" r:id="rId95"/>
    <p:sldId id="487" r:id="rId96"/>
    <p:sldId id="488" r:id="rId97"/>
    <p:sldId id="489" r:id="rId98"/>
    <p:sldId id="490" r:id="rId99"/>
    <p:sldId id="491" r:id="rId100"/>
    <p:sldId id="492" r:id="rId101"/>
    <p:sldId id="493" r:id="rId102"/>
    <p:sldId id="504" r:id="rId103"/>
    <p:sldId id="503" r:id="rId104"/>
    <p:sldId id="348" r:id="rId105"/>
    <p:sldId id="375" r:id="rId106"/>
    <p:sldId id="349" r:id="rId107"/>
    <p:sldId id="350" r:id="rId108"/>
    <p:sldId id="351" r:id="rId109"/>
    <p:sldId id="376" r:id="rId110"/>
    <p:sldId id="377" r:id="rId111"/>
    <p:sldId id="353" r:id="rId112"/>
    <p:sldId id="287" r:id="rId113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3" autoAdjust="0"/>
    <p:restoredTop sz="94660" autoAdjust="0"/>
  </p:normalViewPr>
  <p:slideViewPr>
    <p:cSldViewPr snapToObjects="1">
      <p:cViewPr varScale="1">
        <p:scale>
          <a:sx n="109" d="100"/>
          <a:sy n="109" d="100"/>
        </p:scale>
        <p:origin x="8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3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viewProps" Target="view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7E4B5-1E26-41BA-ABA3-29E64686E31F}" type="datetimeFigureOut">
              <a:rPr lang="en-GB" smtClean="0"/>
              <a:t>13/11/2015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84E1B-78D2-4D18-95FB-A98C3C65C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910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AF83BF-0CFF-463F-86C9-8ED05BD28588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BE" altLang="en-US" smtClean="0"/>
              <a:t>Click to edit Master text styles</a:t>
            </a:r>
          </a:p>
          <a:p>
            <a:pPr lvl="1"/>
            <a:r>
              <a:rPr lang="nl-BE" altLang="en-US" smtClean="0"/>
              <a:t>Second level</a:t>
            </a:r>
          </a:p>
          <a:p>
            <a:pPr lvl="2"/>
            <a:r>
              <a:rPr lang="nl-BE" altLang="en-US" smtClean="0"/>
              <a:t>Third level</a:t>
            </a:r>
          </a:p>
          <a:p>
            <a:pPr lvl="3"/>
            <a:r>
              <a:rPr lang="nl-BE" altLang="en-US" smtClean="0"/>
              <a:t>Fourth level</a:t>
            </a:r>
          </a:p>
          <a:p>
            <a:pPr lvl="4"/>
            <a:r>
              <a:rPr lang="nl-BE" altLang="en-US" smtClean="0"/>
              <a:t>Fifth level</a:t>
            </a:r>
            <a:endParaRPr lang="en-GB" alt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0B0B82-AA13-4B9E-8981-784FE4BCB09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4482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 smtClean="0"/>
              <a:t>Wijzen</a:t>
            </a:r>
            <a:r>
              <a:rPr lang="en-GB" dirty="0" smtClean="0"/>
              <a:t> op </a:t>
            </a:r>
            <a:r>
              <a:rPr lang="en-GB" dirty="0" err="1" smtClean="0"/>
              <a:t>FreePdfFinder</a:t>
            </a:r>
            <a:r>
              <a:rPr lang="en-GB" dirty="0" smtClean="0"/>
              <a:t>, </a:t>
            </a:r>
            <a:r>
              <a:rPr lang="en-GB" dirty="0" err="1" smtClean="0"/>
              <a:t>Sci</a:t>
            </a:r>
            <a:r>
              <a:rPr lang="en-GB" dirty="0" smtClean="0"/>
              <a:t>-Hub</a:t>
            </a:r>
          </a:p>
          <a:p>
            <a:r>
              <a:rPr lang="en-GB" dirty="0" err="1" smtClean="0"/>
              <a:t>Wijzen</a:t>
            </a:r>
            <a:r>
              <a:rPr lang="en-GB" dirty="0" smtClean="0"/>
              <a:t> op </a:t>
            </a:r>
            <a:r>
              <a:rPr lang="en-GB" dirty="0" err="1" smtClean="0"/>
              <a:t>thesissen</a:t>
            </a:r>
            <a:r>
              <a:rPr lang="en-GB" baseline="0" dirty="0" smtClean="0"/>
              <a:t> &amp; </a:t>
            </a:r>
            <a:r>
              <a:rPr lang="en-GB" baseline="0" dirty="0" err="1" smtClean="0"/>
              <a:t>monografieën</a:t>
            </a:r>
            <a:r>
              <a:rPr lang="en-GB" baseline="0" dirty="0" smtClean="0"/>
              <a:t> die </a:t>
            </a:r>
            <a:r>
              <a:rPr lang="en-GB" baseline="0" dirty="0" err="1" smtClean="0"/>
              <a:t>bij</a:t>
            </a:r>
            <a:r>
              <a:rPr lang="en-GB" baseline="0" dirty="0" smtClean="0"/>
              <a:t> hen </a:t>
            </a:r>
            <a:r>
              <a:rPr lang="en-GB" baseline="0" dirty="0" err="1" smtClean="0"/>
              <a:t>aanwezig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zijn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wijzen</a:t>
            </a:r>
            <a:r>
              <a:rPr lang="en-GB" baseline="0" dirty="0" smtClean="0"/>
              <a:t> op </a:t>
            </a:r>
            <a:r>
              <a:rPr lang="en-GB" baseline="0" dirty="0" err="1" smtClean="0"/>
              <a:t>werken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rond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biodiversiteit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andere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streken</a:t>
            </a:r>
            <a:r>
              <a:rPr lang="en-GB" baseline="0" dirty="0" smtClean="0"/>
              <a:t> om hypotheses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formuleren</a:t>
            </a:r>
            <a:r>
              <a:rPr lang="en-GB" baseline="0" dirty="0" smtClean="0"/>
              <a:t> over </a:t>
            </a:r>
            <a:r>
              <a:rPr lang="en-GB" baseline="0" dirty="0" err="1" smtClean="0"/>
              <a:t>hun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eigen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biodiv</a:t>
            </a:r>
            <a:r>
              <a:rPr lang="en-GB" baseline="0" dirty="0" smtClean="0"/>
              <a:t>. </a:t>
            </a:r>
          </a:p>
          <a:p>
            <a:r>
              <a:rPr lang="en-GB" baseline="0" dirty="0" err="1" smtClean="0"/>
              <a:t>Zoeken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goeie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onderzoeksvragen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basis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zoeken</a:t>
            </a:r>
            <a:r>
              <a:rPr lang="en-GB" baseline="0" dirty="0" smtClean="0"/>
              <a:t>. </a:t>
            </a:r>
          </a:p>
          <a:p>
            <a:r>
              <a:rPr lang="en-GB" baseline="0" dirty="0" smtClean="0"/>
              <a:t>MRV-call: </a:t>
            </a:r>
            <a:r>
              <a:rPr lang="en-GB" baseline="0" dirty="0" err="1" smtClean="0"/>
              <a:t>hebben</a:t>
            </a:r>
            <a:r>
              <a:rPr lang="en-GB" baseline="0" dirty="0" smtClean="0"/>
              <a:t> over </a:t>
            </a:r>
            <a:r>
              <a:rPr lang="en-GB" baseline="0" dirty="0" err="1" smtClean="0"/>
              <a:t>conservatie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sust</a:t>
            </a:r>
            <a:r>
              <a:rPr lang="en-GB" baseline="0" dirty="0" smtClean="0"/>
              <a:t>. development-</a:t>
            </a:r>
            <a:r>
              <a:rPr lang="en-GB" baseline="0" dirty="0" err="1" smtClean="0"/>
              <a:t>strategieën</a:t>
            </a:r>
            <a:r>
              <a:rPr lang="en-GB" baseline="0" dirty="0" smtClean="0"/>
              <a:t> met locale </a:t>
            </a:r>
            <a:r>
              <a:rPr lang="en-GB" baseline="0" dirty="0" err="1" smtClean="0"/>
              <a:t>gemeenschappen</a:t>
            </a:r>
            <a:r>
              <a:rPr lang="en-GB" baseline="0" dirty="0" smtClean="0"/>
              <a:t>; </a:t>
            </a:r>
            <a:r>
              <a:rPr lang="en-GB" baseline="0" dirty="0" err="1" smtClean="0"/>
              <a:t>betrokkenheid</a:t>
            </a:r>
            <a:r>
              <a:rPr lang="en-GB" baseline="0" dirty="0" smtClean="0"/>
              <a:t> Dudu, </a:t>
            </a:r>
            <a:r>
              <a:rPr lang="en-GB" baseline="0" dirty="0" err="1" smtClean="0"/>
              <a:t>studie-objecten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beleidsrelevant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meten</a:t>
            </a:r>
            <a:r>
              <a:rPr lang="en-GB" baseline="0" dirty="0" smtClean="0"/>
              <a:t> impact </a:t>
            </a:r>
            <a:r>
              <a:rPr lang="en-GB" baseline="0" dirty="0" err="1" smtClean="0"/>
              <a:t>daarvan</a:t>
            </a:r>
            <a:r>
              <a:rPr lang="en-GB" baseline="0" dirty="0" smtClean="0"/>
              <a:t>. Is </a:t>
            </a:r>
            <a:r>
              <a:rPr lang="en-GB" baseline="0" dirty="0" err="1" smtClean="0"/>
              <a:t>niet</a:t>
            </a:r>
            <a:r>
              <a:rPr lang="en-GB" baseline="0" dirty="0" smtClean="0"/>
              <a:t> CSB, maar </a:t>
            </a:r>
            <a:r>
              <a:rPr lang="en-GB" baseline="0" dirty="0" err="1" smtClean="0"/>
              <a:t>Unikis</a:t>
            </a:r>
            <a:r>
              <a:rPr lang="en-GB" baseline="0" dirty="0" smtClean="0"/>
              <a:t>. Quid </a:t>
            </a:r>
            <a:r>
              <a:rPr lang="en-GB" baseline="0" dirty="0" err="1" smtClean="0"/>
              <a:t>andere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provincies</a:t>
            </a:r>
            <a:r>
              <a:rPr lang="en-GB" baseline="0" dirty="0" smtClean="0"/>
              <a:t>? </a:t>
            </a:r>
            <a:r>
              <a:rPr lang="en-GB" baseline="0" dirty="0" err="1" smtClean="0"/>
              <a:t>Beter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laten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meelopen</a:t>
            </a:r>
            <a:r>
              <a:rPr lang="en-GB" baseline="0" dirty="0" smtClean="0"/>
              <a:t> met </a:t>
            </a:r>
            <a:r>
              <a:rPr lang="en-GB" baseline="0" dirty="0" err="1" smtClean="0"/>
              <a:t>bestaande</a:t>
            </a:r>
            <a:r>
              <a:rPr lang="en-GB" baseline="0" dirty="0" smtClean="0"/>
              <a:t>  </a:t>
            </a:r>
            <a:r>
              <a:rPr lang="en-GB" baseline="0" dirty="0" err="1" smtClean="0"/>
              <a:t>projecten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ipv</a:t>
            </a:r>
            <a:r>
              <a:rPr lang="en-GB" baseline="0" dirty="0" smtClean="0"/>
              <a:t> in </a:t>
            </a:r>
            <a:r>
              <a:rPr lang="en-GB" baseline="0" dirty="0" err="1" smtClean="0"/>
              <a:t>andere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provincies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eigen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laten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opzetten</a:t>
            </a:r>
            <a:r>
              <a:rPr lang="en-GB" baseline="0" dirty="0" smtClean="0"/>
              <a:t>. 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Linken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tussen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conservatie-acties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bv</a:t>
            </a:r>
            <a:r>
              <a:rPr lang="en-GB" baseline="0" dirty="0" smtClean="0"/>
              <a:t>. ICCN)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univs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informatieflow</a:t>
            </a:r>
            <a:r>
              <a:rPr lang="en-GB" baseline="0" dirty="0" smtClean="0"/>
              <a:t>. </a:t>
            </a:r>
          </a:p>
          <a:p>
            <a:r>
              <a:rPr lang="en-GB" baseline="0" dirty="0" err="1" smtClean="0"/>
              <a:t>Competitieve</a:t>
            </a:r>
            <a:r>
              <a:rPr lang="en-GB" baseline="0" dirty="0" smtClean="0"/>
              <a:t> call? </a:t>
            </a:r>
            <a:r>
              <a:rPr lang="en-GB" baseline="0" dirty="0" err="1" smtClean="0"/>
              <a:t>Gaat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kiezen</a:t>
            </a:r>
            <a:r>
              <a:rPr lang="en-GB" baseline="0" dirty="0" smtClean="0"/>
              <a:t> van 5-6 </a:t>
            </a:r>
            <a:r>
              <a:rPr lang="en-GB" baseline="0" dirty="0" err="1" smtClean="0"/>
              <a:t>projecten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problemen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geven</a:t>
            </a:r>
            <a:r>
              <a:rPr lang="en-GB" baseline="0" dirty="0" smtClean="0"/>
              <a:t>: Erik: </a:t>
            </a:r>
            <a:r>
              <a:rPr lang="en-GB" baseline="0" dirty="0" err="1" smtClean="0"/>
              <a:t>zolang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perspectief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later </a:t>
            </a:r>
            <a:r>
              <a:rPr lang="en-GB" baseline="0" dirty="0" err="1" smtClean="0"/>
              <a:t>vergelijkbare</a:t>
            </a:r>
            <a:r>
              <a:rPr lang="en-GB" baseline="0" dirty="0" smtClean="0"/>
              <a:t> calls </a:t>
            </a:r>
            <a:r>
              <a:rPr lang="en-GB" baseline="0" dirty="0" err="1" smtClean="0"/>
              <a:t>komen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dat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niet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altijd</a:t>
            </a:r>
            <a:r>
              <a:rPr lang="en-GB" baseline="0" dirty="0" smtClean="0"/>
              <a:t>  </a:t>
            </a:r>
            <a:r>
              <a:rPr lang="en-GB" baseline="0" dirty="0" err="1" smtClean="0"/>
              <a:t>deze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gaan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zijn</a:t>
            </a:r>
            <a:r>
              <a:rPr lang="en-GB" baseline="0" dirty="0" smtClean="0"/>
              <a:t>.</a:t>
            </a:r>
          </a:p>
          <a:p>
            <a:r>
              <a:rPr lang="en-GB" baseline="0" dirty="0" err="1" smtClean="0"/>
              <a:t>Aanbod</a:t>
            </a:r>
            <a:r>
              <a:rPr lang="en-GB" baseline="0" dirty="0" smtClean="0"/>
              <a:t> tot </a:t>
            </a:r>
            <a:r>
              <a:rPr lang="en-GB" baseline="0" dirty="0" err="1" smtClean="0"/>
              <a:t>verhogen</a:t>
            </a:r>
            <a:r>
              <a:rPr lang="en-GB" baseline="0" dirty="0" smtClean="0"/>
              <a:t> van de </a:t>
            </a:r>
            <a:r>
              <a:rPr lang="en-GB" baseline="0" dirty="0" err="1" smtClean="0"/>
              <a:t>competenties</a:t>
            </a:r>
            <a:r>
              <a:rPr lang="en-GB" baseline="0" dirty="0" smtClean="0"/>
              <a:t> van die </a:t>
            </a:r>
            <a:r>
              <a:rPr lang="en-GB" baseline="0" dirty="0" err="1" smtClean="0"/>
              <a:t>antennes</a:t>
            </a:r>
            <a:r>
              <a:rPr lang="en-GB" baseline="0" dirty="0" smtClean="0"/>
              <a:t> om </a:t>
            </a:r>
            <a:r>
              <a:rPr lang="en-GB" baseline="0" dirty="0" err="1" smtClean="0"/>
              <a:t>mogelijkheid</a:t>
            </a:r>
            <a:r>
              <a:rPr lang="en-GB" baseline="0" dirty="0" smtClean="0"/>
              <a:t> tot </a:t>
            </a:r>
            <a:r>
              <a:rPr lang="en-GB" baseline="0" dirty="0" err="1" smtClean="0"/>
              <a:t>rapporteren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verhogen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voorstellen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aan</a:t>
            </a:r>
            <a:r>
              <a:rPr lang="en-GB" baseline="0" dirty="0" smtClean="0"/>
              <a:t>  Dudu, </a:t>
            </a:r>
            <a:r>
              <a:rPr lang="en-GB" baseline="0" dirty="0" err="1" smtClean="0"/>
              <a:t>Consolate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Sylvestre</a:t>
            </a:r>
            <a:r>
              <a:rPr lang="en-GB" baseline="0" dirty="0" smtClean="0"/>
              <a:t>. </a:t>
            </a:r>
          </a:p>
          <a:p>
            <a:r>
              <a:rPr lang="en-GB" baseline="0" dirty="0" err="1" smtClean="0"/>
              <a:t>Wij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nemen</a:t>
            </a:r>
            <a:r>
              <a:rPr lang="en-GB" baseline="0" dirty="0" smtClean="0"/>
              <a:t> de 1e,die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formateurs</a:t>
            </a:r>
            <a:r>
              <a:rPr lang="en-GB" baseline="0" dirty="0" smtClean="0"/>
              <a:t> van de rest </a:t>
            </a:r>
            <a:r>
              <a:rPr lang="en-GB" baseline="0" dirty="0" err="1" smtClean="0"/>
              <a:t>worden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zo’n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antenne</a:t>
            </a:r>
            <a:r>
              <a:rPr lang="en-GB" baseline="0" dirty="0" smtClean="0"/>
              <a:t>: hoe </a:t>
            </a:r>
            <a:r>
              <a:rPr lang="en-GB" baseline="0" dirty="0" err="1" smtClean="0"/>
              <a:t>ontwikkel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strategie</a:t>
            </a:r>
            <a:r>
              <a:rPr lang="en-GB" baseline="0" dirty="0" smtClean="0"/>
              <a:t> om </a:t>
            </a:r>
            <a:r>
              <a:rPr lang="en-GB" baseline="0" dirty="0" err="1" smtClean="0"/>
              <a:t>beeld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geven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biodiversiteit</a:t>
            </a:r>
            <a:r>
              <a:rPr lang="en-GB" baseline="0" dirty="0" smtClean="0"/>
              <a:t> in de </a:t>
            </a:r>
            <a:r>
              <a:rPr lang="en-GB" baseline="0" dirty="0" err="1" smtClean="0"/>
              <a:t>provincie</a:t>
            </a:r>
            <a:r>
              <a:rPr lang="en-GB" baseline="0" dirty="0" smtClean="0"/>
              <a:t>? </a:t>
            </a:r>
            <a:r>
              <a:rPr lang="en-GB" baseline="0" dirty="0" err="1" smtClean="0"/>
              <a:t>Niet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alleen</a:t>
            </a:r>
            <a:r>
              <a:rPr lang="en-GB" baseline="0" dirty="0" smtClean="0"/>
              <a:t> stand van </a:t>
            </a:r>
            <a:r>
              <a:rPr lang="en-GB" baseline="0" dirty="0" err="1" smtClean="0"/>
              <a:t>zaken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ook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bedreigingen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netwerk</a:t>
            </a:r>
            <a:r>
              <a:rPr lang="en-GB" baseline="0" dirty="0" smtClean="0"/>
              <a:t> stakeholders… Wat </a:t>
            </a:r>
            <a:r>
              <a:rPr lang="en-GB" baseline="0" dirty="0" err="1" smtClean="0"/>
              <a:t>bestaat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van data, wat </a:t>
            </a:r>
            <a:r>
              <a:rPr lang="en-GB" baseline="0" dirty="0" err="1" smtClean="0"/>
              <a:t>wordt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lokaal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geverifieerd</a:t>
            </a:r>
            <a:r>
              <a:rPr lang="en-GB" baseline="0" dirty="0" smtClean="0"/>
              <a:t>/</a:t>
            </a:r>
            <a:r>
              <a:rPr lang="en-GB" baseline="0" dirty="0" err="1" smtClean="0"/>
              <a:t>bestudeerd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Kalibratie</a:t>
            </a:r>
            <a:r>
              <a:rPr lang="en-GB" baseline="0" dirty="0" smtClean="0"/>
              <a:t> op </a:t>
            </a:r>
            <a:r>
              <a:rPr lang="en-GB" baseline="0" dirty="0" err="1" smtClean="0"/>
              <a:t>terrein</a:t>
            </a:r>
            <a:r>
              <a:rPr lang="en-GB" baseline="0" dirty="0" smtClean="0"/>
              <a:t>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Call </a:t>
            </a:r>
            <a:r>
              <a:rPr lang="en-GB" baseline="0" dirty="0" err="1" smtClean="0"/>
              <a:t>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zich</a:t>
            </a:r>
            <a:r>
              <a:rPr lang="en-GB" baseline="0" dirty="0" smtClean="0"/>
              <a:t> op wat de </a:t>
            </a:r>
            <a:r>
              <a:rPr lang="en-GB" baseline="0" dirty="0" err="1" smtClean="0"/>
              <a:t>Wereldbank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gaat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doen</a:t>
            </a:r>
            <a:r>
              <a:rPr lang="en-GB" baseline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AC420-BA99-47A1-84A3-FCC938A7C2F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01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571625"/>
            <a:ext cx="5486400" cy="6172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sz="1400"/>
          </a:p>
        </p:txBody>
      </p:sp>
      <p:sp>
        <p:nvSpPr>
          <p:cNvPr id="155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50963" y="-1087438"/>
            <a:ext cx="4568826" cy="3425826"/>
          </a:xfrm>
          <a:ln cap="flat"/>
        </p:spPr>
      </p:sp>
    </p:spTree>
    <p:extLst>
      <p:ext uri="{BB962C8B-B14F-4D97-AF65-F5344CB8AC3E}">
        <p14:creationId xmlns:p14="http://schemas.microsoft.com/office/powerpoint/2010/main" val="376172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571625"/>
            <a:ext cx="5486400" cy="6172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sz="1400"/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50963" y="-1087438"/>
            <a:ext cx="4568826" cy="3425826"/>
          </a:xfrm>
          <a:ln cap="flat"/>
        </p:spPr>
      </p:sp>
    </p:spTree>
    <p:extLst>
      <p:ext uri="{BB962C8B-B14F-4D97-AF65-F5344CB8AC3E}">
        <p14:creationId xmlns:p14="http://schemas.microsoft.com/office/powerpoint/2010/main" val="212795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571625"/>
            <a:ext cx="5486400" cy="6172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sz="1400"/>
          </a:p>
        </p:txBody>
      </p:sp>
      <p:sp>
        <p:nvSpPr>
          <p:cNvPr id="706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50963" y="-1087438"/>
            <a:ext cx="4568826" cy="3425826"/>
          </a:xfrm>
          <a:ln cap="flat"/>
        </p:spPr>
      </p:sp>
    </p:spTree>
    <p:extLst>
      <p:ext uri="{BB962C8B-B14F-4D97-AF65-F5344CB8AC3E}">
        <p14:creationId xmlns:p14="http://schemas.microsoft.com/office/powerpoint/2010/main" val="303210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571625"/>
            <a:ext cx="5486400" cy="6172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sz="1400"/>
          </a:p>
        </p:txBody>
      </p:sp>
      <p:sp>
        <p:nvSpPr>
          <p:cNvPr id="727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50963" y="-1087438"/>
            <a:ext cx="4568826" cy="3425826"/>
          </a:xfrm>
          <a:ln cap="flat"/>
        </p:spPr>
      </p:sp>
    </p:spTree>
    <p:extLst>
      <p:ext uri="{BB962C8B-B14F-4D97-AF65-F5344CB8AC3E}">
        <p14:creationId xmlns:p14="http://schemas.microsoft.com/office/powerpoint/2010/main" val="2203874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571625"/>
            <a:ext cx="5486400" cy="6172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sz="1400"/>
          </a:p>
        </p:txBody>
      </p:sp>
      <p:sp>
        <p:nvSpPr>
          <p:cNvPr id="747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50963" y="-1087438"/>
            <a:ext cx="4568826" cy="3425826"/>
          </a:xfrm>
          <a:ln cap="flat"/>
        </p:spPr>
      </p:sp>
    </p:spTree>
    <p:extLst>
      <p:ext uri="{BB962C8B-B14F-4D97-AF65-F5344CB8AC3E}">
        <p14:creationId xmlns:p14="http://schemas.microsoft.com/office/powerpoint/2010/main" val="22392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571625"/>
            <a:ext cx="5486400" cy="6172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sz="1400"/>
          </a:p>
        </p:txBody>
      </p:sp>
      <p:sp>
        <p:nvSpPr>
          <p:cNvPr id="788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50963" y="-1087438"/>
            <a:ext cx="4568826" cy="3425826"/>
          </a:xfrm>
          <a:ln cap="flat"/>
        </p:spPr>
      </p:sp>
    </p:spTree>
    <p:extLst>
      <p:ext uri="{BB962C8B-B14F-4D97-AF65-F5344CB8AC3E}">
        <p14:creationId xmlns:p14="http://schemas.microsoft.com/office/powerpoint/2010/main" val="2305923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571625"/>
            <a:ext cx="5486400" cy="6172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sz="1400"/>
          </a:p>
        </p:txBody>
      </p:sp>
      <p:sp>
        <p:nvSpPr>
          <p:cNvPr id="808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50963" y="-1087438"/>
            <a:ext cx="4568826" cy="3425826"/>
          </a:xfrm>
          <a:ln cap="flat"/>
        </p:spPr>
      </p:sp>
    </p:spTree>
    <p:extLst>
      <p:ext uri="{BB962C8B-B14F-4D97-AF65-F5344CB8AC3E}">
        <p14:creationId xmlns:p14="http://schemas.microsoft.com/office/powerpoint/2010/main" val="2939719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571625"/>
            <a:ext cx="5486400" cy="6172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sz="1400"/>
          </a:p>
        </p:txBody>
      </p:sp>
      <p:sp>
        <p:nvSpPr>
          <p:cNvPr id="829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50963" y="-1087438"/>
            <a:ext cx="4568826" cy="3425826"/>
          </a:xfrm>
          <a:ln cap="flat"/>
        </p:spPr>
      </p:sp>
    </p:spTree>
    <p:extLst>
      <p:ext uri="{BB962C8B-B14F-4D97-AF65-F5344CB8AC3E}">
        <p14:creationId xmlns:p14="http://schemas.microsoft.com/office/powerpoint/2010/main" val="143397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571625"/>
            <a:ext cx="5486400" cy="6172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85750" indent="-285750">
              <a:buFontTx/>
              <a:buChar char="•"/>
            </a:pPr>
            <a:endParaRPr lang="en-US" sz="1400"/>
          </a:p>
        </p:txBody>
      </p:sp>
      <p:sp>
        <p:nvSpPr>
          <p:cNvPr id="993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50963" y="-1087438"/>
            <a:ext cx="4568826" cy="3425826"/>
          </a:xfrm>
          <a:ln cap="flat"/>
        </p:spPr>
      </p:sp>
    </p:spTree>
    <p:extLst>
      <p:ext uri="{BB962C8B-B14F-4D97-AF65-F5344CB8AC3E}">
        <p14:creationId xmlns:p14="http://schemas.microsoft.com/office/powerpoint/2010/main" val="113064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AD8BF-D989-4F98-AB56-A24939822A30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E0517-C083-4F3A-85A8-B57392278B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503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DF1386-ED18-481F-8EBA-0184B72A4257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73BDC-68F5-4D8C-82D6-BDCE05905F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111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8DC812-E358-45B0-931D-A028A3A1FE60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179BD-EE85-4407-9377-4270CF716F0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6255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15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96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26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8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20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19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28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6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46B7F-95BE-45B0-B734-69CBBAC421EE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5CA8E-ECA2-4582-B2AA-F508F4698A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8057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56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0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9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C42B3C-9102-47F1-A684-68D506A4050B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7A5DD-3945-4E69-A695-8075045CDDB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947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5CADA3-6200-478A-90F4-7EC51A72FA2D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89BD7-2661-4A8F-90ED-165014EC354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40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098361-A1A4-49DA-ABBF-4F9A1CDF325B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41F32-5D3D-4697-B96C-F733AD285D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318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5C2E13-C8FB-4EF4-BC38-48DA3A2CDADD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63D69-B2BD-49F9-B297-144AFFAE56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986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50107E-140E-42CB-8A43-306708F32432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49D83-F622-44F1-8486-01004D9A4C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27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43D2AD-6C11-4136-B741-BFB14E97A41A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FB2D9-0DBB-4FAE-81F5-9AD0CE7858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8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49A609-E305-4751-86AA-DC4803B945EF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234C0-0B3F-4DFA-9ABB-9052A24723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207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A744AA5-73A8-468E-ACFB-278DC0F1798C}" type="datetime1">
              <a:rPr lang="en-GB" altLang="en-US"/>
              <a:pPr/>
              <a:t>13/11/2015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E298178-6256-4514-91E9-4BB387CE9F65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F7EBE0D-D37A-4887-87B9-433954B818E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13/11/2015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C81DAD37-65C0-4EFC-9346-1213E72213C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08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cid:8E10388C-703D-4800-AA76-418D8869892F@naturalsciences.be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freefullpdf.com/#gsc.tab=0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ci-hub.club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sci-hub.org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powershow.com/view/4a07e-YWJkN/Scientific_Writing_HRP_214_powerpoint_ppt_presentation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0214" y="5445224"/>
            <a:ext cx="4049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dirty="0" smtClean="0"/>
              <a:t>8-15 </a:t>
            </a:r>
            <a:r>
              <a:rPr lang="en-GB" altLang="en-US" dirty="0" err="1" smtClean="0"/>
              <a:t>octobre</a:t>
            </a:r>
            <a:r>
              <a:rPr lang="en-GB" altLang="en-US" dirty="0" smtClean="0"/>
              <a:t> 2015, Kisangani, R.D. Congo</a:t>
            </a:r>
          </a:p>
          <a:p>
            <a:pPr algn="ctr" eaLnBrk="1" hangingPunct="1"/>
            <a:endParaRPr lang="en-GB" altLang="en-US" dirty="0"/>
          </a:p>
        </p:txBody>
      </p:sp>
      <p:pic>
        <p:nvPicPr>
          <p:cNvPr id="6" name="Picture 1" descr="http://www.biodiv.be/cebios2/images/logo_DGC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451982"/>
            <a:ext cx="1872208" cy="4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id:8E10388C-703D-4800-AA76-418D8869892F@naturalsciences.b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451982"/>
            <a:ext cx="1068751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15921" y="1792258"/>
            <a:ext cx="84882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2">
                    <a:lumMod val="25000"/>
                  </a:schemeClr>
                </a:solidFill>
              </a:rPr>
              <a:t>La documentation, </a:t>
            </a:r>
            <a:r>
              <a:rPr lang="en-GB" sz="3200" dirty="0" err="1" smtClean="0">
                <a:solidFill>
                  <a:schemeClr val="bg2">
                    <a:lumMod val="25000"/>
                  </a:schemeClr>
                </a:solidFill>
              </a:rPr>
              <a:t>l’écriture</a:t>
            </a:r>
            <a:r>
              <a:rPr lang="en-GB" sz="3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3200" dirty="0" smtClean="0">
                <a:solidFill>
                  <a:schemeClr val="bg2">
                    <a:lumMod val="25000"/>
                  </a:schemeClr>
                </a:solidFill>
              </a:rPr>
              <a:t>et la </a:t>
            </a:r>
            <a:r>
              <a:rPr lang="en-GB" sz="3200" dirty="0" err="1" smtClean="0">
                <a:solidFill>
                  <a:schemeClr val="bg2">
                    <a:lumMod val="25000"/>
                  </a:schemeClr>
                </a:solidFill>
              </a:rPr>
              <a:t>présentation</a:t>
            </a:r>
            <a:endParaRPr lang="en-GB" sz="32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GB" sz="3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bg2">
                    <a:lumMod val="25000"/>
                  </a:schemeClr>
                </a:solidFill>
              </a:rPr>
              <a:t>scientifique</a:t>
            </a:r>
            <a:endParaRPr lang="en-GB" sz="32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GB" sz="3200" dirty="0" smtClean="0">
                <a:solidFill>
                  <a:schemeClr val="bg2">
                    <a:lumMod val="25000"/>
                  </a:schemeClr>
                </a:solidFill>
              </a:rPr>
              <a:t>Atelier de formation et </a:t>
            </a:r>
            <a:r>
              <a:rPr lang="en-GB" sz="3200" dirty="0" err="1" smtClean="0">
                <a:solidFill>
                  <a:schemeClr val="bg2">
                    <a:lumMod val="25000"/>
                  </a:schemeClr>
                </a:solidFill>
              </a:rPr>
              <a:t>d’échanges</a:t>
            </a:r>
            <a:endParaRPr lang="en-GB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Accue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664" y="451982"/>
            <a:ext cx="1970737" cy="4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4432755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Maarten </a:t>
            </a:r>
            <a:r>
              <a:rPr lang="en-GB" dirty="0" err="1" smtClean="0"/>
              <a:t>Vanhove</a:t>
            </a:r>
            <a:endParaRPr lang="en-GB" dirty="0" smtClean="0"/>
          </a:p>
          <a:p>
            <a:r>
              <a:rPr lang="en-GB" dirty="0" err="1" smtClean="0"/>
              <a:t>Scientifique</a:t>
            </a:r>
            <a:r>
              <a:rPr lang="en-GB" dirty="0" smtClean="0"/>
              <a:t> </a:t>
            </a:r>
            <a:r>
              <a:rPr lang="en-GB" dirty="0" err="1" smtClean="0"/>
              <a:t>CEBioS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432048" y="4422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en-GB" altLang="en-US" dirty="0"/>
              <a:t>Luc Janssens de </a:t>
            </a:r>
            <a:r>
              <a:rPr lang="en-GB" altLang="en-US" dirty="0" err="1"/>
              <a:t>Bisthoven</a:t>
            </a:r>
            <a:r>
              <a:rPr lang="en-GB" altLang="en-US" dirty="0"/>
              <a:t> </a:t>
            </a:r>
          </a:p>
          <a:p>
            <a:pPr algn="ctr" eaLnBrk="1" hangingPunct="1"/>
            <a:r>
              <a:rPr lang="en-GB" altLang="en-US" dirty="0" err="1"/>
              <a:t>Coordinateur</a:t>
            </a:r>
            <a:r>
              <a:rPr lang="en-GB" altLang="en-US" dirty="0"/>
              <a:t> </a:t>
            </a:r>
            <a:r>
              <a:rPr lang="en-GB" altLang="en-US" dirty="0" err="1"/>
              <a:t>CEBioS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935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Le </a:t>
            </a:r>
            <a:r>
              <a:rPr lang="en-GB" dirty="0" err="1" smtClean="0">
                <a:solidFill>
                  <a:srgbClr val="558ED5"/>
                </a:solidFill>
              </a:rPr>
              <a:t>procéssus</a:t>
            </a:r>
            <a:r>
              <a:rPr lang="en-GB" dirty="0" smtClean="0">
                <a:solidFill>
                  <a:srgbClr val="558ED5"/>
                </a:solidFill>
              </a:rPr>
              <a:t> mental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4A452A"/>
                </a:solidFill>
              </a:rPr>
              <a:t>Ecrire</a:t>
            </a:r>
            <a:r>
              <a:rPr lang="en-US" dirty="0" smtClean="0">
                <a:solidFill>
                  <a:srgbClr val="4A452A"/>
                </a:solidFill>
              </a:rPr>
              <a:t> un article/</a:t>
            </a:r>
            <a:r>
              <a:rPr lang="en-US" dirty="0" err="1" smtClean="0">
                <a:solidFill>
                  <a:srgbClr val="4A452A"/>
                </a:solidFill>
              </a:rPr>
              <a:t>projet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équivaut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à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refléchir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>
                <a:solidFill>
                  <a:srgbClr val="4A452A"/>
                </a:solidFill>
              </a:rPr>
              <a:t>s</a:t>
            </a:r>
            <a:r>
              <a:rPr lang="en-US" dirty="0" err="1" smtClean="0">
                <a:solidFill>
                  <a:srgbClr val="4A452A"/>
                </a:solidFill>
              </a:rPr>
              <a:t>ur</a:t>
            </a:r>
            <a:r>
              <a:rPr lang="en-US" dirty="0" smtClean="0">
                <a:solidFill>
                  <a:srgbClr val="4A452A"/>
                </a:solidFill>
              </a:rPr>
              <a:t> la </a:t>
            </a:r>
            <a:r>
              <a:rPr lang="en-US" dirty="0" err="1" smtClean="0">
                <a:solidFill>
                  <a:srgbClr val="4A452A"/>
                </a:solidFill>
              </a:rPr>
              <a:t>recherche</a:t>
            </a:r>
            <a:r>
              <a:rPr lang="en-US" dirty="0" smtClean="0">
                <a:solidFill>
                  <a:srgbClr val="4A452A"/>
                </a:solidFill>
              </a:rPr>
              <a:t>:</a:t>
            </a:r>
            <a:endParaRPr lang="en-US" dirty="0">
              <a:solidFill>
                <a:srgbClr val="4A452A"/>
              </a:solidFill>
            </a:endParaRPr>
          </a:p>
          <a:p>
            <a:pPr lvl="1"/>
            <a:r>
              <a:rPr lang="en-US" dirty="0">
                <a:solidFill>
                  <a:srgbClr val="4A452A"/>
                </a:solidFill>
              </a:rPr>
              <a:t>Step 1. </a:t>
            </a:r>
            <a:r>
              <a:rPr lang="nl-BE" dirty="0" smtClean="0">
                <a:solidFill>
                  <a:srgbClr val="4A452A"/>
                </a:solidFill>
              </a:rPr>
              <a:t>Quelles résultats veux-je atteindre?</a:t>
            </a:r>
          </a:p>
          <a:p>
            <a:pPr lvl="1"/>
            <a:r>
              <a:rPr lang="nl-BE" dirty="0">
                <a:solidFill>
                  <a:srgbClr val="4A452A"/>
                </a:solidFill>
              </a:rPr>
              <a:t>S</a:t>
            </a:r>
            <a:r>
              <a:rPr lang="en-US" dirty="0" err="1" smtClean="0">
                <a:solidFill>
                  <a:srgbClr val="4A452A"/>
                </a:solidFill>
              </a:rPr>
              <a:t>tep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>
                <a:solidFill>
                  <a:srgbClr val="4A452A"/>
                </a:solidFill>
              </a:rPr>
              <a:t>2. </a:t>
            </a:r>
            <a:r>
              <a:rPr lang="en-US" dirty="0" smtClean="0">
                <a:solidFill>
                  <a:srgbClr val="4A452A"/>
                </a:solidFill>
              </a:rPr>
              <a:t>Comment </a:t>
            </a:r>
            <a:r>
              <a:rPr lang="en-US" dirty="0" err="1" smtClean="0">
                <a:solidFill>
                  <a:srgbClr val="4A452A"/>
                </a:solidFill>
              </a:rPr>
              <a:t>vais</a:t>
            </a:r>
            <a:r>
              <a:rPr lang="en-US" dirty="0" smtClean="0">
                <a:solidFill>
                  <a:srgbClr val="4A452A"/>
                </a:solidFill>
              </a:rPr>
              <a:t>-je y </a:t>
            </a:r>
            <a:r>
              <a:rPr lang="en-US" dirty="0" err="1" smtClean="0">
                <a:solidFill>
                  <a:srgbClr val="4A452A"/>
                </a:solidFill>
              </a:rPr>
              <a:t>parvenir</a:t>
            </a:r>
            <a:r>
              <a:rPr lang="en-US" dirty="0" smtClean="0">
                <a:solidFill>
                  <a:srgbClr val="4A452A"/>
                </a:solidFill>
              </a:rPr>
              <a:t>? </a:t>
            </a:r>
          </a:p>
          <a:p>
            <a:pPr lvl="1"/>
            <a:r>
              <a:rPr lang="en-US" dirty="0" smtClean="0">
                <a:solidFill>
                  <a:srgbClr val="4A452A"/>
                </a:solidFill>
              </a:rPr>
              <a:t>Step </a:t>
            </a:r>
            <a:r>
              <a:rPr lang="en-US" dirty="0">
                <a:solidFill>
                  <a:srgbClr val="4A452A"/>
                </a:solidFill>
              </a:rPr>
              <a:t>3. </a:t>
            </a:r>
            <a:r>
              <a:rPr lang="en-US" dirty="0" smtClean="0">
                <a:solidFill>
                  <a:srgbClr val="4A452A"/>
                </a:solidFill>
              </a:rPr>
              <a:t>Comment </a:t>
            </a:r>
            <a:r>
              <a:rPr lang="en-US" dirty="0" err="1" smtClean="0">
                <a:solidFill>
                  <a:srgbClr val="4A452A"/>
                </a:solidFill>
              </a:rPr>
              <a:t>vais</a:t>
            </a:r>
            <a:r>
              <a:rPr lang="en-US" dirty="0" smtClean="0">
                <a:solidFill>
                  <a:srgbClr val="4A452A"/>
                </a:solidFill>
              </a:rPr>
              <a:t>-je les </a:t>
            </a:r>
            <a:r>
              <a:rPr lang="en-US" dirty="0" err="1" smtClean="0">
                <a:solidFill>
                  <a:srgbClr val="4A452A"/>
                </a:solidFill>
              </a:rPr>
              <a:t>présenter</a:t>
            </a:r>
            <a:r>
              <a:rPr lang="en-US" dirty="0" smtClean="0">
                <a:solidFill>
                  <a:srgbClr val="4A452A"/>
                </a:solidFill>
              </a:rPr>
              <a:t>? </a:t>
            </a:r>
            <a:endParaRPr lang="en-US" dirty="0">
              <a:solidFill>
                <a:srgbClr val="4A452A"/>
              </a:solidFill>
            </a:endParaRPr>
          </a:p>
          <a:p>
            <a:pPr lvl="1"/>
            <a:r>
              <a:rPr lang="en-US" dirty="0">
                <a:solidFill>
                  <a:srgbClr val="4A452A"/>
                </a:solidFill>
              </a:rPr>
              <a:t>Step 4. </a:t>
            </a:r>
            <a:r>
              <a:rPr lang="en-US" dirty="0" smtClean="0">
                <a:solidFill>
                  <a:srgbClr val="4A452A"/>
                </a:solidFill>
              </a:rPr>
              <a:t>Comment </a:t>
            </a:r>
            <a:r>
              <a:rPr lang="en-US" dirty="0" err="1" smtClean="0">
                <a:solidFill>
                  <a:srgbClr val="4A452A"/>
                </a:solidFill>
              </a:rPr>
              <a:t>vais</a:t>
            </a:r>
            <a:r>
              <a:rPr lang="en-US" dirty="0" smtClean="0">
                <a:solidFill>
                  <a:srgbClr val="4A452A"/>
                </a:solidFill>
              </a:rPr>
              <a:t>-je les </a:t>
            </a:r>
            <a:r>
              <a:rPr lang="en-US" dirty="0" err="1" smtClean="0">
                <a:solidFill>
                  <a:srgbClr val="4A452A"/>
                </a:solidFill>
              </a:rPr>
              <a:t>expliquer</a:t>
            </a:r>
            <a:r>
              <a:rPr lang="en-US" dirty="0" smtClean="0">
                <a:solidFill>
                  <a:srgbClr val="4A452A"/>
                </a:solidFill>
              </a:rPr>
              <a:t> aux </a:t>
            </a:r>
            <a:r>
              <a:rPr lang="en-US" dirty="0" err="1" smtClean="0">
                <a:solidFill>
                  <a:srgbClr val="4A452A"/>
                </a:solidFill>
              </a:rPr>
              <a:t>autres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Vos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majeurs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nl-BE" dirty="0" smtClean="0">
                <a:solidFill>
                  <a:srgbClr val="4A452A"/>
                </a:solidFill>
              </a:rPr>
              <a:t>Vos conclusions</a:t>
            </a:r>
            <a:endParaRPr lang="en-GB" dirty="0">
              <a:solidFill>
                <a:srgbClr val="4A452A"/>
              </a:solidFill>
            </a:endParaRPr>
          </a:p>
          <a:p>
            <a:pPr lvl="1"/>
            <a:endParaRPr lang="en-GB" dirty="0">
              <a:solidFill>
                <a:srgbClr val="4A452A"/>
              </a:solidFill>
            </a:endParaRPr>
          </a:p>
        </p:txBody>
      </p:sp>
      <p:pic>
        <p:nvPicPr>
          <p:cNvPr id="5" name="Picture 4" descr="DSC071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4288" y="275755"/>
            <a:ext cx="1522511" cy="114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5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674" y="70182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Exercise 9</a:t>
            </a:r>
            <a:r>
              <a:rPr lang="en-US" dirty="0" smtClean="0">
                <a:solidFill>
                  <a:srgbClr val="558ED5"/>
                </a:solidFill>
              </a:rPr>
              <a:t>: revision de </a:t>
            </a:r>
            <a:r>
              <a:rPr lang="en-US" dirty="0" err="1" smtClean="0">
                <a:solidFill>
                  <a:srgbClr val="558ED5"/>
                </a:solidFill>
              </a:rPr>
              <a:t>ce</a:t>
            </a:r>
            <a:r>
              <a:rPr lang="en-US" dirty="0" smtClean="0">
                <a:solidFill>
                  <a:srgbClr val="558ED5"/>
                </a:solidFill>
              </a:rPr>
              <a:t> </a:t>
            </a:r>
            <a:r>
              <a:rPr lang="en-US" dirty="0" err="1" smtClean="0">
                <a:solidFill>
                  <a:srgbClr val="558ED5"/>
                </a:solidFill>
              </a:rPr>
              <a:t>paragraphe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1" y="2154337"/>
            <a:ext cx="705678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4A452A"/>
                </a:solidFill>
              </a:rPr>
              <a:t>Une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révision</a:t>
            </a:r>
            <a:r>
              <a:rPr lang="en-US" sz="2400" dirty="0" smtClean="0">
                <a:solidFill>
                  <a:srgbClr val="4A452A"/>
                </a:solidFill>
              </a:rPr>
              <a:t> du </a:t>
            </a:r>
            <a:r>
              <a:rPr lang="en-US" sz="2400" dirty="0" err="1" smtClean="0">
                <a:solidFill>
                  <a:srgbClr val="4A452A"/>
                </a:solidFill>
              </a:rPr>
              <a:t>progrès</a:t>
            </a:r>
            <a:r>
              <a:rPr lang="en-US" sz="2400" dirty="0" smtClean="0">
                <a:solidFill>
                  <a:srgbClr val="4A452A"/>
                </a:solidFill>
              </a:rPr>
              <a:t> de </a:t>
            </a:r>
            <a:r>
              <a:rPr lang="en-US" sz="2400" dirty="0" err="1" smtClean="0">
                <a:solidFill>
                  <a:srgbClr val="4A452A"/>
                </a:solidFill>
              </a:rPr>
              <a:t>chaque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centre</a:t>
            </a:r>
            <a:r>
              <a:rPr lang="en-US" sz="2400" dirty="0" smtClean="0">
                <a:solidFill>
                  <a:srgbClr val="4A452A"/>
                </a:solidFill>
              </a:rPr>
              <a:t> pour son </a:t>
            </a:r>
            <a:r>
              <a:rPr lang="en-US" sz="2400" dirty="0" err="1" smtClean="0">
                <a:solidFill>
                  <a:srgbClr val="4A452A"/>
                </a:solidFill>
              </a:rPr>
              <a:t>recrutement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est</a:t>
            </a:r>
            <a:r>
              <a:rPr lang="en-US" sz="2400" dirty="0" smtClean="0">
                <a:solidFill>
                  <a:srgbClr val="4A452A"/>
                </a:solidFill>
              </a:rPr>
              <a:t> important pour </a:t>
            </a:r>
            <a:r>
              <a:rPr lang="en-US" sz="2400" dirty="0" err="1" smtClean="0">
                <a:solidFill>
                  <a:srgbClr val="4A452A"/>
                </a:solidFill>
              </a:rPr>
              <a:t>s’assurer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que</a:t>
            </a:r>
            <a:r>
              <a:rPr lang="en-US" sz="2400" dirty="0" smtClean="0">
                <a:solidFill>
                  <a:srgbClr val="4A452A"/>
                </a:solidFill>
              </a:rPr>
              <a:t> le </a:t>
            </a:r>
            <a:r>
              <a:rPr lang="en-US" sz="2400" dirty="0" err="1" smtClean="0">
                <a:solidFill>
                  <a:srgbClr val="4A452A"/>
                </a:solidFill>
              </a:rPr>
              <a:t>couts</a:t>
            </a:r>
            <a:r>
              <a:rPr lang="en-US" sz="2400" dirty="0" smtClean="0">
                <a:solidFill>
                  <a:srgbClr val="4A452A"/>
                </a:solidFill>
              </a:rPr>
              <a:t> pour la maintenance de </a:t>
            </a:r>
            <a:r>
              <a:rPr lang="en-US" sz="2400" dirty="0" err="1" smtClean="0">
                <a:solidFill>
                  <a:srgbClr val="4A452A"/>
                </a:solidFill>
              </a:rPr>
              <a:t>chaque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centre</a:t>
            </a:r>
            <a:r>
              <a:rPr lang="en-US" sz="2400" dirty="0" smtClean="0">
                <a:solidFill>
                  <a:srgbClr val="4A452A"/>
                </a:solidFill>
              </a:rPr>
              <a:t> pour </a:t>
            </a:r>
            <a:r>
              <a:rPr lang="en-US" sz="2400" dirty="0" err="1" smtClean="0">
                <a:solidFill>
                  <a:srgbClr val="4A452A"/>
                </a:solidFill>
              </a:rPr>
              <a:t>sa</a:t>
            </a:r>
            <a:r>
              <a:rPr lang="en-US" sz="2400" dirty="0" smtClean="0">
                <a:solidFill>
                  <a:srgbClr val="4A452A"/>
                </a:solidFill>
              </a:rPr>
              <a:t> participation en </a:t>
            </a:r>
            <a:r>
              <a:rPr lang="en-US" sz="2400" dirty="0" err="1" smtClean="0">
                <a:solidFill>
                  <a:srgbClr val="4A452A"/>
                </a:solidFill>
              </a:rPr>
              <a:t>vaut</a:t>
            </a:r>
            <a:r>
              <a:rPr lang="en-US" sz="2400" dirty="0" smtClean="0">
                <a:solidFill>
                  <a:srgbClr val="4A452A"/>
                </a:solidFill>
              </a:rPr>
              <a:t> la </a:t>
            </a:r>
            <a:r>
              <a:rPr lang="en-US" sz="2400" dirty="0" err="1" smtClean="0">
                <a:solidFill>
                  <a:srgbClr val="4A452A"/>
                </a:solidFill>
              </a:rPr>
              <a:t>peine</a:t>
            </a:r>
            <a:endParaRPr lang="en-US" sz="2400" dirty="0" smtClean="0">
              <a:solidFill>
                <a:srgbClr val="4A452A"/>
              </a:solidFill>
            </a:endParaRPr>
          </a:p>
          <a:p>
            <a:endParaRPr lang="en-US" sz="2400" dirty="0">
              <a:solidFill>
                <a:srgbClr val="4A452A"/>
              </a:solidFill>
            </a:endParaRPr>
          </a:p>
          <a:p>
            <a:endParaRPr lang="en-US" sz="2400" dirty="0" smtClean="0">
              <a:solidFill>
                <a:srgbClr val="4A452A"/>
              </a:solidFill>
            </a:endParaRPr>
          </a:p>
          <a:p>
            <a:r>
              <a:rPr lang="en-US" sz="2400" dirty="0" smtClean="0">
                <a:solidFill>
                  <a:srgbClr val="4A452A"/>
                </a:solidFill>
                <a:sym typeface="Wingdings"/>
              </a:rPr>
              <a:t></a:t>
            </a:r>
          </a:p>
          <a:p>
            <a:endParaRPr lang="en-US" sz="2400" dirty="0">
              <a:solidFill>
                <a:srgbClr val="4A452A"/>
              </a:solidFill>
              <a:sym typeface="Wingdings"/>
            </a:endParaRPr>
          </a:p>
          <a:p>
            <a:endParaRPr lang="en-US" sz="2400" dirty="0" smtClean="0">
              <a:solidFill>
                <a:srgbClr val="4A452A"/>
              </a:solidFill>
              <a:sym typeface="Wingdings"/>
            </a:endParaRPr>
          </a:p>
          <a:p>
            <a:r>
              <a:rPr lang="en-US" sz="2400" dirty="0" err="1" smtClean="0">
                <a:solidFill>
                  <a:srgbClr val="4A452A"/>
                </a:solidFill>
                <a:sym typeface="Wingdings"/>
              </a:rPr>
              <a:t>Une</a:t>
            </a:r>
            <a:r>
              <a:rPr lang="en-US" sz="2400" dirty="0" smtClean="0">
                <a:solidFill>
                  <a:srgbClr val="4A452A"/>
                </a:solidFill>
                <a:sym typeface="Wingdings"/>
              </a:rPr>
              <a:t> revision du </a:t>
            </a:r>
            <a:r>
              <a:rPr lang="en-US" sz="2400" dirty="0" err="1" smtClean="0">
                <a:solidFill>
                  <a:srgbClr val="4A452A"/>
                </a:solidFill>
                <a:sym typeface="Wingdings"/>
              </a:rPr>
              <a:t>progrès</a:t>
            </a:r>
            <a:r>
              <a:rPr lang="en-US" sz="2400" dirty="0" smtClean="0">
                <a:solidFill>
                  <a:srgbClr val="4A452A"/>
                </a:solidFill>
                <a:sym typeface="Wingdings"/>
              </a:rPr>
              <a:t> des </a:t>
            </a:r>
            <a:r>
              <a:rPr lang="en-US" sz="2400" dirty="0" err="1" smtClean="0">
                <a:solidFill>
                  <a:srgbClr val="4A452A"/>
                </a:solidFill>
                <a:sym typeface="Wingdings"/>
              </a:rPr>
              <a:t>centres</a:t>
            </a:r>
            <a:r>
              <a:rPr lang="en-US" sz="2400" dirty="0" smtClean="0">
                <a:solidFill>
                  <a:srgbClr val="4A452A"/>
                </a:solidFill>
                <a:sym typeface="Wingdings"/>
              </a:rPr>
              <a:t> de  </a:t>
            </a:r>
            <a:r>
              <a:rPr lang="en-US" sz="2400" dirty="0" err="1" smtClean="0">
                <a:solidFill>
                  <a:srgbClr val="4A452A"/>
                </a:solidFill>
                <a:sym typeface="Wingdings"/>
              </a:rPr>
              <a:t>recrutement</a:t>
            </a:r>
            <a:r>
              <a:rPr lang="en-US" sz="2400" dirty="0" smtClean="0">
                <a:solidFill>
                  <a:srgbClr val="4A452A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  <a:sym typeface="Wingdings"/>
              </a:rPr>
              <a:t>assurera</a:t>
            </a:r>
            <a:r>
              <a:rPr lang="en-US" sz="2400" dirty="0" smtClean="0">
                <a:solidFill>
                  <a:srgbClr val="4A452A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  <a:sym typeface="Wingdings"/>
              </a:rPr>
              <a:t>une</a:t>
            </a:r>
            <a:r>
              <a:rPr lang="en-US" sz="2400" dirty="0" smtClean="0">
                <a:solidFill>
                  <a:srgbClr val="4A452A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  <a:sym typeface="Wingdings"/>
              </a:rPr>
              <a:t>efficience</a:t>
            </a:r>
            <a:r>
              <a:rPr lang="en-US" sz="2400" dirty="0" smtClean="0">
                <a:solidFill>
                  <a:srgbClr val="4A452A"/>
                </a:solidFill>
                <a:sym typeface="Wingdings"/>
              </a:rPr>
              <a:t> des </a:t>
            </a:r>
            <a:r>
              <a:rPr lang="en-US" sz="2400" dirty="0" err="1" smtClean="0">
                <a:solidFill>
                  <a:srgbClr val="4A452A"/>
                </a:solidFill>
                <a:sym typeface="Wingdings"/>
              </a:rPr>
              <a:t>couts</a:t>
            </a:r>
            <a:r>
              <a:rPr lang="en-US" sz="2400" dirty="0" smtClean="0">
                <a:solidFill>
                  <a:srgbClr val="4A452A"/>
                </a:solidFill>
                <a:sym typeface="Wingdings"/>
              </a:rPr>
              <a:t>. </a:t>
            </a:r>
            <a:endParaRPr lang="en-US" sz="2400" dirty="0">
              <a:solidFill>
                <a:srgbClr val="4A452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042" y="4818633"/>
            <a:ext cx="7776864" cy="18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10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 </a:t>
            </a:r>
            <a:r>
              <a:rPr lang="en-GB" dirty="0" err="1" smtClean="0"/>
              <a:t>cout</a:t>
            </a:r>
            <a:r>
              <a:rPr lang="en-GB" dirty="0" smtClean="0"/>
              <a:t> de maintenance de </a:t>
            </a:r>
            <a:r>
              <a:rPr lang="en-GB" dirty="0" err="1" smtClean="0"/>
              <a:t>chaque</a:t>
            </a:r>
            <a:r>
              <a:rPr lang="en-GB" dirty="0" smtClean="0"/>
              <a:t> centre </a:t>
            </a:r>
            <a:r>
              <a:rPr lang="en-GB" dirty="0" err="1" smtClean="0"/>
              <a:t>doit</a:t>
            </a:r>
            <a:r>
              <a:rPr lang="en-GB" dirty="0" smtClean="0"/>
              <a:t> </a:t>
            </a:r>
            <a:r>
              <a:rPr lang="en-GB" dirty="0" err="1" smtClean="0"/>
              <a:t>être</a:t>
            </a:r>
            <a:r>
              <a:rPr lang="en-GB" dirty="0" smtClean="0"/>
              <a:t> </a:t>
            </a:r>
            <a:r>
              <a:rPr lang="en-GB" dirty="0" err="1" smtClean="0"/>
              <a:t>revu</a:t>
            </a:r>
            <a:r>
              <a:rPr lang="en-GB" dirty="0" smtClean="0"/>
              <a:t> pour son </a:t>
            </a:r>
            <a:r>
              <a:rPr lang="en-GB" dirty="0" err="1" smtClean="0"/>
              <a:t>recrutement</a:t>
            </a:r>
            <a:r>
              <a:rPr lang="en-GB" dirty="0" smtClean="0"/>
              <a:t> et progress.</a:t>
            </a:r>
          </a:p>
          <a:p>
            <a:r>
              <a:rPr lang="en-GB" dirty="0" smtClean="0"/>
              <a:t>Le </a:t>
            </a:r>
            <a:r>
              <a:rPr lang="en-GB" dirty="0" err="1" smtClean="0"/>
              <a:t>recrutement</a:t>
            </a:r>
            <a:r>
              <a:rPr lang="en-GB" dirty="0" smtClean="0"/>
              <a:t> et la participation de </a:t>
            </a:r>
            <a:r>
              <a:rPr lang="en-GB" dirty="0" err="1" smtClean="0"/>
              <a:t>chaque</a:t>
            </a:r>
            <a:r>
              <a:rPr lang="en-GB" dirty="0" smtClean="0"/>
              <a:t> centre depend du progress de </a:t>
            </a:r>
            <a:r>
              <a:rPr lang="en-GB" dirty="0" err="1" smtClean="0"/>
              <a:t>sa</a:t>
            </a:r>
            <a:r>
              <a:rPr lang="en-GB" dirty="0" smtClean="0"/>
              <a:t> maintenance </a:t>
            </a:r>
          </a:p>
          <a:p>
            <a:r>
              <a:rPr lang="en-GB" dirty="0" smtClean="0"/>
              <a:t>Le </a:t>
            </a:r>
            <a:r>
              <a:rPr lang="en-GB" dirty="0" err="1" smtClean="0"/>
              <a:t>progres</a:t>
            </a:r>
            <a:r>
              <a:rPr lang="en-GB" dirty="0" smtClean="0"/>
              <a:t> de </a:t>
            </a:r>
            <a:r>
              <a:rPr lang="en-GB" dirty="0" err="1" smtClean="0"/>
              <a:t>recrutement</a:t>
            </a:r>
            <a:r>
              <a:rPr lang="en-GB" dirty="0" smtClean="0"/>
              <a:t> d’un centre </a:t>
            </a:r>
            <a:r>
              <a:rPr lang="en-GB" dirty="0" err="1" smtClean="0"/>
              <a:t>vaut</a:t>
            </a:r>
            <a:r>
              <a:rPr lang="en-GB" dirty="0" smtClean="0"/>
              <a:t> la </a:t>
            </a:r>
            <a:r>
              <a:rPr lang="en-GB" dirty="0" err="1" smtClean="0"/>
              <a:t>peine</a:t>
            </a:r>
            <a:r>
              <a:rPr lang="en-GB" dirty="0" smtClean="0"/>
              <a:t> pour assumer </a:t>
            </a:r>
            <a:r>
              <a:rPr lang="en-GB" dirty="0" err="1" smtClean="0"/>
              <a:t>sa</a:t>
            </a:r>
            <a:r>
              <a:rPr lang="en-GB" dirty="0" smtClean="0"/>
              <a:t> maintenance.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3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585" y="-11296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Le style: les 7 </a:t>
            </a:r>
            <a:r>
              <a:rPr lang="en-GB" dirty="0" err="1" smtClean="0">
                <a:solidFill>
                  <a:srgbClr val="558ED5"/>
                </a:solidFill>
              </a:rPr>
              <a:t>pièges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verbaux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31704"/>
            <a:ext cx="8784976" cy="503360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GB" sz="2400" dirty="0" err="1" smtClean="0">
                <a:solidFill>
                  <a:srgbClr val="4A452A"/>
                </a:solidFill>
              </a:rPr>
              <a:t>Groupes</a:t>
            </a:r>
            <a:r>
              <a:rPr lang="en-GB" sz="2400" dirty="0" smtClean="0">
                <a:solidFill>
                  <a:srgbClr val="4A452A"/>
                </a:solidFill>
              </a:rPr>
              <a:t> de </a:t>
            </a:r>
            <a:r>
              <a:rPr lang="en-GB" sz="2400" dirty="0" err="1" smtClean="0">
                <a:solidFill>
                  <a:srgbClr val="4A452A"/>
                </a:solidFill>
              </a:rPr>
              <a:t>pronoms</a:t>
            </a:r>
            <a:endParaRPr lang="en-GB" sz="2400" dirty="0" smtClean="0">
              <a:solidFill>
                <a:srgbClr val="4A452A"/>
              </a:solidFill>
            </a:endParaRPr>
          </a:p>
          <a:p>
            <a:pPr marL="457200" indent="-457200">
              <a:buAutoNum type="arabicPeriod"/>
            </a:pPr>
            <a:r>
              <a:rPr lang="en-GB" sz="2400" dirty="0" smtClean="0">
                <a:solidFill>
                  <a:srgbClr val="4A452A"/>
                </a:solidFill>
              </a:rPr>
              <a:t>Accumulation </a:t>
            </a:r>
            <a:r>
              <a:rPr lang="en-GB" sz="2400" dirty="0" err="1" smtClean="0">
                <a:solidFill>
                  <a:srgbClr val="4A452A"/>
                </a:solidFill>
              </a:rPr>
              <a:t>d’adjectifs</a:t>
            </a:r>
            <a:endParaRPr lang="en-GB" sz="2400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4A452A"/>
                </a:solidFill>
              </a:rPr>
              <a:t>3. 	Commencer avec les phrases </a:t>
            </a:r>
            <a:r>
              <a:rPr lang="en-US" sz="2400" dirty="0" err="1" smtClean="0">
                <a:solidFill>
                  <a:srgbClr val="4A452A"/>
                </a:solidFill>
              </a:rPr>
              <a:t>subordinées</a:t>
            </a:r>
            <a:endParaRPr lang="en-US" sz="2400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4A452A"/>
                </a:solidFill>
              </a:rPr>
              <a:t>Exemples</a:t>
            </a:r>
            <a:r>
              <a:rPr lang="en-US" sz="2400" dirty="0" smtClean="0">
                <a:solidFill>
                  <a:srgbClr val="4A452A"/>
                </a:solidFill>
              </a:rPr>
              <a:t>:</a:t>
            </a:r>
          </a:p>
          <a:p>
            <a:pPr marL="0" indent="0">
              <a:buNone/>
            </a:pPr>
            <a:endParaRPr lang="en-US" sz="2400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4A452A"/>
                </a:solidFill>
              </a:rPr>
              <a:t>Although the results so far are for only a single ethnic group and the numbers are relatively small, laryngitis appears to be a consequence of too much talking.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4A452A"/>
                </a:solidFill>
              </a:rPr>
              <a:t>Notwithstanding the fact that the spring in 2007 was warmer than average, which probably hastened the germination of seed after sowing, the physical size of the seed was strongly related </a:t>
            </a:r>
            <a:r>
              <a:rPr lang="en-US" sz="2400" dirty="0">
                <a:solidFill>
                  <a:srgbClr val="4A452A"/>
                </a:solidFill>
              </a:rPr>
              <a:t>to the rate </a:t>
            </a:r>
            <a:r>
              <a:rPr lang="en-US" sz="2400" dirty="0" smtClean="0">
                <a:solidFill>
                  <a:srgbClr val="4A452A"/>
                </a:solidFill>
              </a:rPr>
              <a:t>of emergence </a:t>
            </a:r>
            <a:r>
              <a:rPr lang="en-US" sz="2400" dirty="0">
                <a:solidFill>
                  <a:srgbClr val="4A452A"/>
                </a:solidFill>
              </a:rPr>
              <a:t>of individual plants from the seed-bed.</a:t>
            </a:r>
          </a:p>
          <a:p>
            <a:pPr marL="0" indent="0">
              <a:buNone/>
            </a:pPr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4A452A"/>
                </a:solidFill>
              </a:rPr>
              <a:t>4</a:t>
            </a:r>
            <a:r>
              <a:rPr lang="en-US" dirty="0">
                <a:solidFill>
                  <a:srgbClr val="4A452A"/>
                </a:solidFill>
              </a:rPr>
              <a:t>. </a:t>
            </a:r>
            <a:r>
              <a:rPr lang="en-US" dirty="0" err="1" smtClean="0">
                <a:solidFill>
                  <a:srgbClr val="4A452A"/>
                </a:solidFill>
              </a:rPr>
              <a:t>Substantifs</a:t>
            </a:r>
            <a:r>
              <a:rPr lang="en-US" dirty="0" smtClean="0">
                <a:solidFill>
                  <a:srgbClr val="4A452A"/>
                </a:solidFill>
              </a:rPr>
              <a:t> à la place de </a:t>
            </a:r>
            <a:r>
              <a:rPr lang="en-US" dirty="0" err="1" smtClean="0">
                <a:solidFill>
                  <a:srgbClr val="4A452A"/>
                </a:solidFill>
              </a:rPr>
              <a:t>verbes</a:t>
            </a:r>
            <a:endParaRPr lang="en-US" dirty="0">
              <a:solidFill>
                <a:srgbClr val="4A452A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4A452A"/>
                </a:solidFill>
              </a:rPr>
              <a:t>5. </a:t>
            </a:r>
            <a:r>
              <a:rPr lang="en-US" dirty="0" err="1" smtClean="0">
                <a:solidFill>
                  <a:srgbClr val="4A452A"/>
                </a:solidFill>
              </a:rPr>
              <a:t>Utilisation</a:t>
            </a:r>
            <a:r>
              <a:rPr lang="en-US" dirty="0" smtClean="0">
                <a:solidFill>
                  <a:srgbClr val="4A452A"/>
                </a:solidFill>
              </a:rPr>
              <a:t> de mots </a:t>
            </a:r>
            <a:r>
              <a:rPr lang="en-US" dirty="0" err="1" smtClean="0">
                <a:solidFill>
                  <a:srgbClr val="4A452A"/>
                </a:solidFill>
              </a:rPr>
              <a:t>imprécis</a:t>
            </a:r>
            <a:endParaRPr lang="en-US" dirty="0">
              <a:solidFill>
                <a:srgbClr val="4A452A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4A452A"/>
                </a:solidFill>
              </a:rPr>
              <a:t>6. </a:t>
            </a:r>
            <a:r>
              <a:rPr lang="en-US" dirty="0" err="1" smtClean="0">
                <a:solidFill>
                  <a:srgbClr val="4A452A"/>
                </a:solidFill>
              </a:rPr>
              <a:t>Utilisation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d’acronymes</a:t>
            </a:r>
            <a:r>
              <a:rPr lang="en-US" dirty="0" smtClean="0">
                <a:solidFill>
                  <a:srgbClr val="4A452A"/>
                </a:solidFill>
              </a:rPr>
              <a:t>, </a:t>
            </a:r>
            <a:r>
              <a:rPr lang="en-US" dirty="0" err="1" smtClean="0">
                <a:solidFill>
                  <a:srgbClr val="4A452A"/>
                </a:solidFill>
              </a:rPr>
              <a:t>ou</a:t>
            </a:r>
            <a:r>
              <a:rPr lang="en-US" dirty="0" smtClean="0">
                <a:solidFill>
                  <a:srgbClr val="4A452A"/>
                </a:solidFill>
              </a:rPr>
              <a:t> de </a:t>
            </a:r>
            <a:r>
              <a:rPr lang="en-US" dirty="0" err="1" smtClean="0">
                <a:solidFill>
                  <a:srgbClr val="4A452A"/>
                </a:solidFill>
              </a:rPr>
              <a:t>symboles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peu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familiers</a:t>
            </a:r>
            <a:endParaRPr lang="en-US" dirty="0">
              <a:solidFill>
                <a:srgbClr val="4A452A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4A452A"/>
                </a:solidFill>
              </a:rPr>
              <a:t>7. Citations, footnotes, </a:t>
            </a:r>
            <a:r>
              <a:rPr lang="en-US" dirty="0" err="1" smtClean="0">
                <a:solidFill>
                  <a:srgbClr val="4A452A"/>
                </a:solidFill>
              </a:rPr>
              <a:t>parenthèses</a:t>
            </a:r>
            <a:r>
              <a:rPr lang="en-US" dirty="0" smtClean="0">
                <a:solidFill>
                  <a:srgbClr val="4A452A"/>
                </a:solidFill>
              </a:rPr>
              <a:t> et </a:t>
            </a:r>
            <a:r>
              <a:rPr lang="en-US" dirty="0" err="1" smtClean="0">
                <a:solidFill>
                  <a:srgbClr val="4A452A"/>
                </a:solidFill>
              </a:rPr>
              <a:t>autres</a:t>
            </a:r>
            <a:r>
              <a:rPr lang="en-US" dirty="0" smtClean="0">
                <a:solidFill>
                  <a:srgbClr val="4A452A"/>
                </a:solidFill>
              </a:rPr>
              <a:t> distractions, pas de phrases trop </a:t>
            </a:r>
            <a:r>
              <a:rPr lang="en-US" dirty="0" err="1" smtClean="0">
                <a:solidFill>
                  <a:srgbClr val="4A452A"/>
                </a:solidFill>
              </a:rPr>
              <a:t>longues</a:t>
            </a:r>
            <a:endParaRPr lang="en-US" dirty="0">
              <a:solidFill>
                <a:srgbClr val="4A452A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73585" y="-11296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Le style: les 7 </a:t>
            </a:r>
            <a:r>
              <a:rPr lang="en-GB" dirty="0" err="1" smtClean="0">
                <a:solidFill>
                  <a:srgbClr val="558ED5"/>
                </a:solidFill>
              </a:rPr>
              <a:t>pièges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verbaux</a:t>
            </a:r>
            <a:endParaRPr lang="en-GB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Exemple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So, we adopt a different strategy because we don’t want to lose the thread of the idea that we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are developing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and are continuing to develop until the end which often results in long sentences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especially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 the first draft of the article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So, we adopt a different strategy. We don’t want to lose the thread of the idea that we are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developing and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are continuing to develop until the end. Unfortunately, this often results in long sentences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especially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 the first draft of the article.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Les mots-liens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A452A"/>
                </a:solidFill>
              </a:rPr>
              <a:t>Les mots-liens </a:t>
            </a:r>
            <a:r>
              <a:rPr lang="en-US" sz="2400" dirty="0" err="1" smtClean="0">
                <a:solidFill>
                  <a:srgbClr val="4A452A"/>
                </a:solidFill>
              </a:rPr>
              <a:t>sont</a:t>
            </a:r>
            <a:r>
              <a:rPr lang="en-US" sz="2400" dirty="0" smtClean="0">
                <a:solidFill>
                  <a:srgbClr val="4A452A"/>
                </a:solidFill>
              </a:rPr>
              <a:t> des </a:t>
            </a:r>
            <a:r>
              <a:rPr lang="en-US" sz="2400" dirty="0" err="1" smtClean="0">
                <a:solidFill>
                  <a:srgbClr val="4A452A"/>
                </a:solidFill>
              </a:rPr>
              <a:t>signes</a:t>
            </a:r>
            <a:r>
              <a:rPr lang="en-US" sz="2400" dirty="0" smtClean="0">
                <a:solidFill>
                  <a:srgbClr val="4A452A"/>
                </a:solidFill>
              </a:rPr>
              <a:t> qui </a:t>
            </a:r>
            <a:r>
              <a:rPr lang="en-US" sz="2400" dirty="0" err="1" smtClean="0">
                <a:solidFill>
                  <a:srgbClr val="4A452A"/>
                </a:solidFill>
              </a:rPr>
              <a:t>guident</a:t>
            </a:r>
            <a:r>
              <a:rPr lang="en-US" sz="2400" dirty="0" smtClean="0">
                <a:solidFill>
                  <a:srgbClr val="4A452A"/>
                </a:solidFill>
              </a:rPr>
              <a:t> le </a:t>
            </a:r>
            <a:r>
              <a:rPr lang="en-US" sz="2400" dirty="0" err="1" smtClean="0">
                <a:solidFill>
                  <a:srgbClr val="4A452A"/>
                </a:solidFill>
              </a:rPr>
              <a:t>lecteur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dans</a:t>
            </a:r>
            <a:r>
              <a:rPr lang="en-US" sz="2400" dirty="0" smtClean="0">
                <a:solidFill>
                  <a:srgbClr val="4A452A"/>
                </a:solidFill>
              </a:rPr>
              <a:t> la </a:t>
            </a:r>
            <a:r>
              <a:rPr lang="en-US" sz="2400" dirty="0" err="1" smtClean="0">
                <a:solidFill>
                  <a:srgbClr val="4A452A"/>
                </a:solidFill>
              </a:rPr>
              <a:t>reflexion</a:t>
            </a:r>
            <a:r>
              <a:rPr lang="en-US" sz="2400" dirty="0" smtClean="0">
                <a:solidFill>
                  <a:srgbClr val="4A452A"/>
                </a:solidFill>
              </a:rPr>
              <a:t> de </a:t>
            </a:r>
            <a:r>
              <a:rPr lang="en-US" sz="2400" dirty="0" err="1" smtClean="0">
                <a:solidFill>
                  <a:srgbClr val="4A452A"/>
                </a:solidFill>
              </a:rPr>
              <a:t>l’auteur</a:t>
            </a:r>
            <a:r>
              <a:rPr lang="en-US" sz="2400" dirty="0" smtClean="0">
                <a:solidFill>
                  <a:srgbClr val="4A452A"/>
                </a:solidFill>
              </a:rPr>
              <a:t>. </a:t>
            </a:r>
          </a:p>
          <a:p>
            <a:r>
              <a:rPr lang="en-US" sz="2400" dirty="0" smtClean="0">
                <a:solidFill>
                  <a:srgbClr val="4A452A"/>
                </a:solidFill>
              </a:rPr>
              <a:t>FR: Par </a:t>
            </a:r>
            <a:r>
              <a:rPr lang="en-US" sz="2400" dirty="0" err="1" smtClean="0">
                <a:solidFill>
                  <a:srgbClr val="4A452A"/>
                </a:solidFill>
              </a:rPr>
              <a:t>ailleurs</a:t>
            </a:r>
            <a:r>
              <a:rPr lang="en-US" sz="2400" dirty="0" smtClean="0">
                <a:solidFill>
                  <a:srgbClr val="4A452A"/>
                </a:solidFill>
              </a:rPr>
              <a:t>, </a:t>
            </a:r>
            <a:r>
              <a:rPr lang="en-US" sz="2400" dirty="0" err="1" smtClean="0">
                <a:solidFill>
                  <a:srgbClr val="4A452A"/>
                </a:solidFill>
              </a:rPr>
              <a:t>néanmoins</a:t>
            </a:r>
            <a:r>
              <a:rPr lang="en-US" sz="2400" dirty="0" smtClean="0">
                <a:solidFill>
                  <a:srgbClr val="4A452A"/>
                </a:solidFill>
              </a:rPr>
              <a:t>, en plus, </a:t>
            </a:r>
            <a:r>
              <a:rPr lang="en-US" sz="2400" dirty="0" err="1" smtClean="0">
                <a:solidFill>
                  <a:srgbClr val="4A452A"/>
                </a:solidFill>
              </a:rPr>
              <a:t>mais</a:t>
            </a:r>
            <a:r>
              <a:rPr lang="en-US" sz="2400" dirty="0" smtClean="0">
                <a:solidFill>
                  <a:srgbClr val="4A452A"/>
                </a:solidFill>
              </a:rPr>
              <a:t>, par </a:t>
            </a:r>
            <a:r>
              <a:rPr lang="en-US" sz="2400" dirty="0" err="1" smtClean="0">
                <a:solidFill>
                  <a:srgbClr val="4A452A"/>
                </a:solidFill>
              </a:rPr>
              <a:t>contre</a:t>
            </a:r>
            <a:r>
              <a:rPr lang="en-US" sz="2400" dirty="0" smtClean="0">
                <a:solidFill>
                  <a:srgbClr val="4A452A"/>
                </a:solidFill>
              </a:rPr>
              <a:t>, plus </a:t>
            </a:r>
            <a:r>
              <a:rPr lang="en-US" sz="2400" dirty="0" err="1" smtClean="0">
                <a:solidFill>
                  <a:srgbClr val="4A452A"/>
                </a:solidFill>
              </a:rPr>
              <a:t>particulièrement</a:t>
            </a:r>
            <a:r>
              <a:rPr lang="en-US" sz="2400" dirty="0" smtClean="0">
                <a:solidFill>
                  <a:srgbClr val="4A452A"/>
                </a:solidFill>
              </a:rPr>
              <a:t>, en résumé, </a:t>
            </a:r>
            <a:r>
              <a:rPr lang="en-US" sz="2400" dirty="0" err="1" smtClean="0">
                <a:solidFill>
                  <a:srgbClr val="4A452A"/>
                </a:solidFill>
              </a:rPr>
              <a:t>donc</a:t>
            </a:r>
            <a:r>
              <a:rPr lang="en-US" sz="2400" dirty="0" smtClean="0">
                <a:solidFill>
                  <a:srgbClr val="4A452A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4A452A"/>
                </a:solidFill>
              </a:rPr>
              <a:t>EN: Moreover</a:t>
            </a:r>
            <a:r>
              <a:rPr lang="en-US" sz="2400" dirty="0">
                <a:solidFill>
                  <a:srgbClr val="4A452A"/>
                </a:solidFill>
              </a:rPr>
              <a:t>, Notwithstanding, </a:t>
            </a:r>
            <a:r>
              <a:rPr lang="en-US" sz="2400" dirty="0" smtClean="0">
                <a:solidFill>
                  <a:srgbClr val="4A452A"/>
                </a:solidFill>
              </a:rPr>
              <a:t>In, addition</a:t>
            </a:r>
            <a:r>
              <a:rPr lang="en-US" sz="2400" dirty="0">
                <a:solidFill>
                  <a:srgbClr val="4A452A"/>
                </a:solidFill>
              </a:rPr>
              <a:t>, However, But, Therefore, Specifically, In summary, </a:t>
            </a:r>
            <a:endParaRPr lang="en-US" sz="2400" dirty="0" smtClean="0">
              <a:solidFill>
                <a:srgbClr val="4A452A"/>
              </a:solidFill>
            </a:endParaRPr>
          </a:p>
          <a:p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4A452A"/>
                </a:solidFill>
              </a:rPr>
              <a:t>Exemples : </a:t>
            </a:r>
            <a:endParaRPr lang="fr-FR" sz="2400" dirty="0" smtClean="0">
              <a:solidFill>
                <a:srgbClr val="4A452A"/>
              </a:solidFill>
            </a:endParaRPr>
          </a:p>
          <a:p>
            <a:r>
              <a:rPr lang="fr-FR" sz="2400" dirty="0" smtClean="0">
                <a:solidFill>
                  <a:srgbClr val="4A452A"/>
                </a:solidFill>
              </a:rPr>
              <a:t>d’abord</a:t>
            </a:r>
            <a:r>
              <a:rPr lang="fr-FR" sz="2400" dirty="0">
                <a:solidFill>
                  <a:srgbClr val="4A452A"/>
                </a:solidFill>
              </a:rPr>
              <a:t>, ensuite, enfin</a:t>
            </a:r>
          </a:p>
          <a:p>
            <a:r>
              <a:rPr lang="fr-FR" sz="2400" dirty="0">
                <a:solidFill>
                  <a:srgbClr val="4A452A"/>
                </a:solidFill>
              </a:rPr>
              <a:t>(pour marquer l’opposition) : mais, cependant, néanmoins,…</a:t>
            </a:r>
          </a:p>
          <a:p>
            <a:r>
              <a:rPr lang="fr-FR" sz="2400" dirty="0">
                <a:solidFill>
                  <a:srgbClr val="4A452A"/>
                </a:solidFill>
              </a:rPr>
              <a:t>(par marquer la conséquence) : ainsi, en effet, par conséquent,…</a:t>
            </a:r>
          </a:p>
          <a:p>
            <a:r>
              <a:rPr lang="fr-FR" sz="2400" dirty="0">
                <a:solidFill>
                  <a:srgbClr val="4A452A"/>
                </a:solidFill>
              </a:rPr>
              <a:t>(pour expliquer) : car, parce que, …</a:t>
            </a:r>
          </a:p>
          <a:p>
            <a:r>
              <a:rPr lang="fr-FR" sz="2400" dirty="0">
                <a:solidFill>
                  <a:srgbClr val="4A452A"/>
                </a:solidFill>
              </a:rPr>
              <a:t>etc.</a:t>
            </a:r>
            <a:endParaRPr lang="en-GB" sz="2400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060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Controle</a:t>
            </a:r>
            <a:r>
              <a:rPr lang="en-GB" dirty="0" smtClean="0">
                <a:solidFill>
                  <a:srgbClr val="558ED5"/>
                </a:solidFill>
              </a:rPr>
              <a:t> de </a:t>
            </a:r>
            <a:r>
              <a:rPr lang="en-GB" dirty="0" err="1" smtClean="0">
                <a:solidFill>
                  <a:srgbClr val="558ED5"/>
                </a:solidFill>
              </a:rPr>
              <a:t>qualité</a:t>
            </a:r>
            <a:r>
              <a:rPr lang="en-GB" dirty="0" smtClean="0">
                <a:solidFill>
                  <a:srgbClr val="558ED5"/>
                </a:solidFill>
              </a:rPr>
              <a:t> du </a:t>
            </a:r>
            <a:r>
              <a:rPr lang="en-GB" dirty="0" err="1" smtClean="0">
                <a:solidFill>
                  <a:srgbClr val="558ED5"/>
                </a:solidFill>
              </a:rPr>
              <a:t>texte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narratif</a:t>
            </a:r>
            <a:r>
              <a:rPr lang="en-GB" dirty="0" smtClean="0">
                <a:solidFill>
                  <a:srgbClr val="558ED5"/>
                </a:solidFill>
              </a:rPr>
              <a:t>: 5 </a:t>
            </a:r>
            <a:r>
              <a:rPr lang="en-GB" dirty="0" err="1" smtClean="0">
                <a:solidFill>
                  <a:srgbClr val="558ED5"/>
                </a:solidFill>
              </a:rPr>
              <a:t>étappes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4A452A"/>
                </a:solidFill>
              </a:rPr>
              <a:t>Etappe</a:t>
            </a:r>
            <a:r>
              <a:rPr lang="en-US" sz="2400" dirty="0" smtClean="0">
                <a:solidFill>
                  <a:srgbClr val="4A452A"/>
                </a:solidFill>
              </a:rPr>
              <a:t> 1</a:t>
            </a:r>
            <a:r>
              <a:rPr lang="en-US" sz="2400" dirty="0">
                <a:solidFill>
                  <a:srgbClr val="4A452A"/>
                </a:solidFill>
              </a:rPr>
              <a:t>. </a:t>
            </a:r>
            <a:r>
              <a:rPr lang="en-US" sz="2400" dirty="0" err="1" smtClean="0">
                <a:solidFill>
                  <a:srgbClr val="4A452A"/>
                </a:solidFill>
              </a:rPr>
              <a:t>Est-ce</a:t>
            </a:r>
            <a:r>
              <a:rPr lang="en-US" sz="2400" dirty="0" smtClean="0">
                <a:solidFill>
                  <a:srgbClr val="4A452A"/>
                </a:solidFill>
              </a:rPr>
              <a:t> un </a:t>
            </a:r>
            <a:r>
              <a:rPr lang="en-US" sz="2400" dirty="0" err="1" smtClean="0">
                <a:solidFill>
                  <a:srgbClr val="4A452A"/>
                </a:solidFill>
              </a:rPr>
              <a:t>paragraphe</a:t>
            </a:r>
            <a:r>
              <a:rPr lang="en-US" sz="2400" dirty="0" smtClean="0">
                <a:solidFill>
                  <a:srgbClr val="4A452A"/>
                </a:solidFill>
              </a:rPr>
              <a:t>?</a:t>
            </a:r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4A452A"/>
                </a:solidFill>
              </a:rPr>
              <a:t>Est-</a:t>
            </a:r>
            <a:r>
              <a:rPr lang="en-US" sz="2400" dirty="0" err="1" smtClean="0">
                <a:solidFill>
                  <a:srgbClr val="4A452A"/>
                </a:solidFill>
              </a:rPr>
              <a:t>ce</a:t>
            </a:r>
            <a:r>
              <a:rPr lang="en-US" sz="2400" dirty="0" smtClean="0">
                <a:solidFill>
                  <a:srgbClr val="4A452A"/>
                </a:solidFill>
              </a:rPr>
              <a:t> que la première phrase </a:t>
            </a:r>
            <a:r>
              <a:rPr lang="en-US" sz="2400" dirty="0" err="1" smtClean="0">
                <a:solidFill>
                  <a:srgbClr val="4A452A"/>
                </a:solidFill>
              </a:rPr>
              <a:t>introduit</a:t>
            </a:r>
            <a:r>
              <a:rPr lang="en-US" sz="2400" dirty="0" smtClean="0">
                <a:solidFill>
                  <a:srgbClr val="4A452A"/>
                </a:solidFill>
              </a:rPr>
              <a:t> le </a:t>
            </a:r>
            <a:r>
              <a:rPr lang="en-US" sz="2400" dirty="0" err="1" smtClean="0">
                <a:solidFill>
                  <a:srgbClr val="4A452A"/>
                </a:solidFill>
              </a:rPr>
              <a:t>sujet</a:t>
            </a:r>
            <a:r>
              <a:rPr lang="en-US" sz="2400" dirty="0" smtClean="0">
                <a:solidFill>
                  <a:srgbClr val="4A452A"/>
                </a:solidFill>
              </a:rPr>
              <a:t> et la </a:t>
            </a:r>
            <a:r>
              <a:rPr lang="en-US" sz="2400" dirty="0" err="1" smtClean="0">
                <a:solidFill>
                  <a:srgbClr val="4A452A"/>
                </a:solidFill>
              </a:rPr>
              <a:t>dernière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une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vraie</a:t>
            </a:r>
            <a:r>
              <a:rPr lang="en-US" sz="2400" dirty="0" smtClean="0">
                <a:solidFill>
                  <a:srgbClr val="4A452A"/>
                </a:solidFill>
              </a:rPr>
              <a:t> conclusion?  Les </a:t>
            </a:r>
            <a:r>
              <a:rPr lang="en-US" sz="2400" dirty="0" err="1" smtClean="0">
                <a:solidFill>
                  <a:srgbClr val="4A452A"/>
                </a:solidFill>
              </a:rPr>
              <a:t>autres</a:t>
            </a:r>
            <a:r>
              <a:rPr lang="en-US" sz="2400" dirty="0" smtClean="0">
                <a:solidFill>
                  <a:srgbClr val="4A452A"/>
                </a:solidFill>
              </a:rPr>
              <a:t> phrases font le lien pertinent et </a:t>
            </a:r>
            <a:r>
              <a:rPr lang="en-US" sz="2400" dirty="0" err="1" smtClean="0">
                <a:solidFill>
                  <a:srgbClr val="4A452A"/>
                </a:solidFill>
              </a:rPr>
              <a:t>logique</a:t>
            </a:r>
            <a:r>
              <a:rPr lang="en-US" sz="2400" dirty="0" smtClean="0">
                <a:solidFill>
                  <a:srgbClr val="4A452A"/>
                </a:solidFill>
              </a:rPr>
              <a:t> entre première et </a:t>
            </a:r>
            <a:r>
              <a:rPr lang="en-US" sz="2400" dirty="0" err="1" smtClean="0">
                <a:solidFill>
                  <a:srgbClr val="4A452A"/>
                </a:solidFill>
              </a:rPr>
              <a:t>dernière</a:t>
            </a:r>
            <a:r>
              <a:rPr lang="en-US" sz="2400" dirty="0" smtClean="0">
                <a:solidFill>
                  <a:srgbClr val="4A452A"/>
                </a:solidFill>
              </a:rPr>
              <a:t> phrase?</a:t>
            </a:r>
            <a:endParaRPr lang="en-US" sz="2400" dirty="0">
              <a:solidFill>
                <a:srgbClr val="4A452A"/>
              </a:solidFill>
            </a:endParaRPr>
          </a:p>
          <a:p>
            <a:endParaRPr lang="en-US" sz="2400" dirty="0" smtClean="0">
              <a:solidFill>
                <a:srgbClr val="4A452A"/>
              </a:solidFill>
            </a:endParaRPr>
          </a:p>
          <a:p>
            <a:r>
              <a:rPr lang="en-US" sz="2400" dirty="0" err="1" smtClean="0">
                <a:solidFill>
                  <a:srgbClr val="4A452A"/>
                </a:solidFill>
              </a:rPr>
              <a:t>Etappe</a:t>
            </a:r>
            <a:r>
              <a:rPr lang="en-US" sz="2400" dirty="0" smtClean="0">
                <a:solidFill>
                  <a:srgbClr val="4A452A"/>
                </a:solidFill>
              </a:rPr>
              <a:t> 2</a:t>
            </a:r>
            <a:r>
              <a:rPr lang="en-US" sz="2400" dirty="0">
                <a:solidFill>
                  <a:srgbClr val="4A452A"/>
                </a:solidFill>
              </a:rPr>
              <a:t>. </a:t>
            </a:r>
            <a:r>
              <a:rPr lang="en-US" sz="2400" dirty="0" err="1" smtClean="0">
                <a:solidFill>
                  <a:srgbClr val="4A452A"/>
                </a:solidFill>
              </a:rPr>
              <a:t>Est-ce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que</a:t>
            </a:r>
            <a:r>
              <a:rPr lang="en-US" sz="2400" dirty="0" smtClean="0">
                <a:solidFill>
                  <a:srgbClr val="4A452A"/>
                </a:solidFill>
              </a:rPr>
              <a:t> les phrases </a:t>
            </a:r>
            <a:r>
              <a:rPr lang="en-US" sz="2400" dirty="0" err="1" smtClean="0">
                <a:solidFill>
                  <a:srgbClr val="4A452A"/>
                </a:solidFill>
              </a:rPr>
              <a:t>sont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fluides</a:t>
            </a:r>
            <a:r>
              <a:rPr lang="en-US" sz="2400" dirty="0" smtClean="0">
                <a:solidFill>
                  <a:srgbClr val="4A452A"/>
                </a:solidFill>
              </a:rPr>
              <a:t>?</a:t>
            </a:r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4A452A"/>
                </a:solidFill>
              </a:rPr>
              <a:t>Examinez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que</a:t>
            </a:r>
            <a:r>
              <a:rPr lang="en-US" sz="2400" dirty="0" smtClean="0">
                <a:solidFill>
                  <a:srgbClr val="4A452A"/>
                </a:solidFill>
              </a:rPr>
              <a:t> les phrases </a:t>
            </a:r>
            <a:r>
              <a:rPr lang="en-US" sz="2400" dirty="0" err="1" smtClean="0">
                <a:solidFill>
                  <a:srgbClr val="4A452A"/>
                </a:solidFill>
              </a:rPr>
              <a:t>s’enchainent</a:t>
            </a:r>
            <a:r>
              <a:rPr lang="en-US" sz="2400" dirty="0" smtClean="0">
                <a:solidFill>
                  <a:srgbClr val="4A452A"/>
                </a:solidFill>
              </a:rPr>
              <a:t> de </a:t>
            </a:r>
            <a:r>
              <a:rPr lang="en-US" sz="2400" dirty="0" err="1" smtClean="0">
                <a:solidFill>
                  <a:srgbClr val="4A452A"/>
                </a:solidFill>
              </a:rPr>
              <a:t>manière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naturelles</a:t>
            </a:r>
            <a:r>
              <a:rPr lang="en-US" sz="2400" dirty="0" smtClean="0">
                <a:solidFill>
                  <a:srgbClr val="4A452A"/>
                </a:solidFill>
              </a:rPr>
              <a:t> avec des mots-liens au </a:t>
            </a:r>
            <a:r>
              <a:rPr lang="en-US" sz="2400" dirty="0" err="1" smtClean="0">
                <a:solidFill>
                  <a:srgbClr val="4A452A"/>
                </a:solidFill>
              </a:rPr>
              <a:t>besoin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ou</a:t>
            </a:r>
            <a:r>
              <a:rPr lang="en-US" sz="2400" dirty="0" smtClean="0">
                <a:solidFill>
                  <a:srgbClr val="4A452A"/>
                </a:solidFill>
              </a:rPr>
              <a:t> des mots </a:t>
            </a:r>
            <a:r>
              <a:rPr lang="en-US" sz="2400" dirty="0" err="1" smtClean="0">
                <a:solidFill>
                  <a:srgbClr val="4A452A"/>
                </a:solidFill>
              </a:rPr>
              <a:t>employés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dans</a:t>
            </a:r>
            <a:r>
              <a:rPr lang="en-US" sz="2400" dirty="0" smtClean="0">
                <a:solidFill>
                  <a:srgbClr val="4A452A"/>
                </a:solidFill>
              </a:rPr>
              <a:t> la phrase </a:t>
            </a:r>
            <a:r>
              <a:rPr lang="en-US" sz="2400" dirty="0" err="1" smtClean="0">
                <a:solidFill>
                  <a:srgbClr val="4A452A"/>
                </a:solidFill>
              </a:rPr>
              <a:t>précedente</a:t>
            </a:r>
            <a:r>
              <a:rPr lang="en-US" sz="2400" dirty="0" smtClean="0">
                <a:solidFill>
                  <a:srgbClr val="4A452A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84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1622015"/>
          </a:xfrm>
        </p:spPr>
        <p:txBody>
          <a:bodyPr/>
          <a:lstStyle/>
          <a:p>
            <a:r>
              <a:rPr lang="en-US" sz="2400" dirty="0" err="1">
                <a:solidFill>
                  <a:srgbClr val="4A452A"/>
                </a:solidFill>
              </a:rPr>
              <a:t>Etappe</a:t>
            </a:r>
            <a:r>
              <a:rPr lang="en-US" sz="2400" dirty="0">
                <a:solidFill>
                  <a:srgbClr val="4A452A"/>
                </a:solidFill>
              </a:rPr>
              <a:t> 3. </a:t>
            </a:r>
            <a:r>
              <a:rPr lang="en-US" sz="2400" dirty="0" smtClean="0">
                <a:solidFill>
                  <a:srgbClr val="4A452A"/>
                </a:solidFill>
              </a:rPr>
              <a:t>Y a-t-</a:t>
            </a:r>
            <a:r>
              <a:rPr lang="en-US" sz="2400" dirty="0" err="1" smtClean="0">
                <a:solidFill>
                  <a:srgbClr val="4A452A"/>
                </a:solidFill>
              </a:rPr>
              <a:t>il</a:t>
            </a:r>
            <a:r>
              <a:rPr lang="en-US" sz="2400" dirty="0" smtClean="0">
                <a:solidFill>
                  <a:srgbClr val="4A452A"/>
                </a:solidFill>
              </a:rPr>
              <a:t> des obstacles?</a:t>
            </a:r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4A452A"/>
                </a:solidFill>
              </a:rPr>
              <a:t>Y a-t-</a:t>
            </a:r>
            <a:r>
              <a:rPr lang="en-US" sz="2400" dirty="0" err="1" smtClean="0">
                <a:solidFill>
                  <a:srgbClr val="4A452A"/>
                </a:solidFill>
              </a:rPr>
              <a:t>il</a:t>
            </a:r>
            <a:r>
              <a:rPr lang="en-US" sz="2400" dirty="0" smtClean="0">
                <a:solidFill>
                  <a:srgbClr val="4A452A"/>
                </a:solidFill>
              </a:rPr>
              <a:t> des mots </a:t>
            </a:r>
            <a:r>
              <a:rPr lang="en-US" sz="2400" dirty="0" err="1" smtClean="0">
                <a:solidFill>
                  <a:srgbClr val="4A452A"/>
                </a:solidFill>
              </a:rPr>
              <a:t>ou</a:t>
            </a:r>
            <a:r>
              <a:rPr lang="en-US" sz="2400" dirty="0" smtClean="0">
                <a:solidFill>
                  <a:srgbClr val="4A452A"/>
                </a:solidFill>
              </a:rPr>
              <a:t> des expressions qui </a:t>
            </a:r>
            <a:r>
              <a:rPr lang="en-US" sz="2400" dirty="0" err="1" smtClean="0">
                <a:solidFill>
                  <a:srgbClr val="4A452A"/>
                </a:solidFill>
              </a:rPr>
              <a:t>distraient</a:t>
            </a:r>
            <a:r>
              <a:rPr lang="en-US" sz="2400" dirty="0" smtClean="0">
                <a:solidFill>
                  <a:srgbClr val="4A452A"/>
                </a:solidFill>
              </a:rPr>
              <a:t>, qui </a:t>
            </a:r>
            <a:r>
              <a:rPr lang="en-US" sz="2400" dirty="0" err="1" smtClean="0">
                <a:solidFill>
                  <a:srgbClr val="4A452A"/>
                </a:solidFill>
              </a:rPr>
              <a:t>crèent</a:t>
            </a:r>
            <a:r>
              <a:rPr lang="en-US" sz="2400" dirty="0" smtClean="0">
                <a:solidFill>
                  <a:srgbClr val="4A452A"/>
                </a:solidFill>
              </a:rPr>
              <a:t> de </a:t>
            </a:r>
            <a:r>
              <a:rPr lang="en-US" sz="2400" dirty="0" err="1" smtClean="0">
                <a:solidFill>
                  <a:srgbClr val="4A452A"/>
                </a:solidFill>
              </a:rPr>
              <a:t>l’ambiguité</a:t>
            </a:r>
            <a:r>
              <a:rPr lang="en-US" sz="2400" dirty="0" smtClean="0">
                <a:solidFill>
                  <a:srgbClr val="4A452A"/>
                </a:solidFill>
              </a:rPr>
              <a:t>, qui </a:t>
            </a:r>
            <a:r>
              <a:rPr lang="en-US" sz="2400" dirty="0" err="1" smtClean="0">
                <a:solidFill>
                  <a:srgbClr val="4A452A"/>
                </a:solidFill>
              </a:rPr>
              <a:t>sont</a:t>
            </a:r>
            <a:r>
              <a:rPr lang="en-US" sz="2400" dirty="0" smtClean="0">
                <a:solidFill>
                  <a:srgbClr val="4A452A"/>
                </a:solidFill>
              </a:rPr>
              <a:t> trop </a:t>
            </a:r>
            <a:r>
              <a:rPr lang="en-US" sz="2400" dirty="0" err="1" smtClean="0">
                <a:solidFill>
                  <a:srgbClr val="4A452A"/>
                </a:solidFill>
              </a:rPr>
              <a:t>compliquées</a:t>
            </a:r>
            <a:r>
              <a:rPr lang="en-US" sz="2400" dirty="0" smtClean="0">
                <a:solidFill>
                  <a:srgbClr val="4A452A"/>
                </a:solidFill>
              </a:rPr>
              <a:t> pour </a:t>
            </a:r>
            <a:r>
              <a:rPr lang="en-US" sz="2400" dirty="0" err="1" smtClean="0">
                <a:solidFill>
                  <a:srgbClr val="4A452A"/>
                </a:solidFill>
              </a:rPr>
              <a:t>directement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comprendre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ou</a:t>
            </a:r>
            <a:r>
              <a:rPr lang="en-US" sz="2400" dirty="0" smtClean="0">
                <a:solidFill>
                  <a:srgbClr val="4A452A"/>
                </a:solidFill>
              </a:rPr>
              <a:t> trop </a:t>
            </a:r>
            <a:r>
              <a:rPr lang="en-US" sz="2400" dirty="0" err="1" smtClean="0">
                <a:solidFill>
                  <a:srgbClr val="4A452A"/>
                </a:solidFill>
              </a:rPr>
              <a:t>vagues</a:t>
            </a:r>
            <a:r>
              <a:rPr lang="en-US" sz="2400" dirty="0" smtClean="0">
                <a:solidFill>
                  <a:srgbClr val="4A452A"/>
                </a:solidFill>
              </a:rPr>
              <a:t>?</a:t>
            </a:r>
            <a:endParaRPr lang="en-US" sz="2400" dirty="0">
              <a:solidFill>
                <a:srgbClr val="4A452A"/>
              </a:solidFill>
            </a:endParaRPr>
          </a:p>
          <a:p>
            <a:endParaRPr lang="en-US" sz="2400" dirty="0">
              <a:solidFill>
                <a:srgbClr val="4A452A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228060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Controle</a:t>
            </a:r>
            <a:r>
              <a:rPr lang="en-GB" dirty="0" smtClean="0">
                <a:solidFill>
                  <a:srgbClr val="558ED5"/>
                </a:solidFill>
              </a:rPr>
              <a:t> de </a:t>
            </a:r>
            <a:r>
              <a:rPr lang="en-GB" dirty="0" err="1" smtClean="0">
                <a:solidFill>
                  <a:srgbClr val="558ED5"/>
                </a:solidFill>
              </a:rPr>
              <a:t>qualité</a:t>
            </a:r>
            <a:r>
              <a:rPr lang="en-GB" dirty="0" smtClean="0">
                <a:solidFill>
                  <a:srgbClr val="558ED5"/>
                </a:solidFill>
              </a:rPr>
              <a:t> du </a:t>
            </a:r>
            <a:r>
              <a:rPr lang="en-GB" dirty="0" err="1" smtClean="0">
                <a:solidFill>
                  <a:srgbClr val="558ED5"/>
                </a:solidFill>
              </a:rPr>
              <a:t>texte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narratif</a:t>
            </a:r>
            <a:r>
              <a:rPr lang="en-GB" dirty="0" smtClean="0">
                <a:solidFill>
                  <a:srgbClr val="558ED5"/>
                </a:solidFill>
              </a:rPr>
              <a:t>: 5 </a:t>
            </a:r>
            <a:r>
              <a:rPr lang="en-GB" dirty="0" err="1" smtClean="0">
                <a:solidFill>
                  <a:srgbClr val="558ED5"/>
                </a:solidFill>
              </a:rPr>
              <a:t>étappes</a:t>
            </a:r>
            <a:endParaRPr lang="en-GB" dirty="0">
              <a:solidFill>
                <a:srgbClr val="558ED5"/>
              </a:solidFill>
            </a:endParaRPr>
          </a:p>
        </p:txBody>
      </p:sp>
      <p:pic>
        <p:nvPicPr>
          <p:cNvPr id="6" name="Picture 5" descr="DSC_6955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56" y="4509120"/>
            <a:ext cx="3165872" cy="21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2692896"/>
          </a:xfrm>
        </p:spPr>
        <p:txBody>
          <a:bodyPr/>
          <a:lstStyle/>
          <a:p>
            <a:r>
              <a:rPr lang="en-US" sz="2400" dirty="0" err="1">
                <a:solidFill>
                  <a:srgbClr val="4A452A"/>
                </a:solidFill>
              </a:rPr>
              <a:t>Etappe</a:t>
            </a:r>
            <a:r>
              <a:rPr lang="en-US" sz="2400" dirty="0">
                <a:solidFill>
                  <a:srgbClr val="4A452A"/>
                </a:solidFill>
              </a:rPr>
              <a:t> 4. </a:t>
            </a:r>
            <a:r>
              <a:rPr lang="en-US" sz="2400" dirty="0" err="1" smtClean="0">
                <a:solidFill>
                  <a:srgbClr val="4A452A"/>
                </a:solidFill>
              </a:rPr>
              <a:t>Est-il</a:t>
            </a:r>
            <a:r>
              <a:rPr lang="en-US" sz="2400" dirty="0" smtClean="0">
                <a:solidFill>
                  <a:srgbClr val="4A452A"/>
                </a:solidFill>
              </a:rPr>
              <a:t> possible </a:t>
            </a:r>
            <a:r>
              <a:rPr lang="en-US" sz="2400" dirty="0" err="1" smtClean="0">
                <a:solidFill>
                  <a:srgbClr val="4A452A"/>
                </a:solidFill>
              </a:rPr>
              <a:t>d’abrèger</a:t>
            </a:r>
            <a:r>
              <a:rPr lang="en-US" sz="2400" dirty="0" smtClean="0">
                <a:solidFill>
                  <a:srgbClr val="4A452A"/>
                </a:solidFill>
              </a:rPr>
              <a:t> sans </a:t>
            </a:r>
            <a:r>
              <a:rPr lang="en-US" sz="2400" dirty="0" err="1" smtClean="0">
                <a:solidFill>
                  <a:srgbClr val="4A452A"/>
                </a:solidFill>
              </a:rPr>
              <a:t>perdre</a:t>
            </a:r>
            <a:r>
              <a:rPr lang="en-US" sz="2400" dirty="0" smtClean="0">
                <a:solidFill>
                  <a:srgbClr val="4A452A"/>
                </a:solidFill>
              </a:rPr>
              <a:t> la signification?</a:t>
            </a:r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4A452A"/>
                </a:solidFill>
              </a:rPr>
              <a:t>Enlever</a:t>
            </a:r>
            <a:r>
              <a:rPr lang="en-US" sz="2400" dirty="0" smtClean="0">
                <a:solidFill>
                  <a:srgbClr val="4A452A"/>
                </a:solidFill>
              </a:rPr>
              <a:t> les expressions sans plus-value </a:t>
            </a:r>
            <a:r>
              <a:rPr lang="en-US" sz="2400" dirty="0" err="1" smtClean="0">
                <a:solidFill>
                  <a:srgbClr val="4A452A"/>
                </a:solidFill>
              </a:rPr>
              <a:t>comme</a:t>
            </a:r>
            <a:r>
              <a:rPr lang="en-US" sz="2400" dirty="0" smtClean="0">
                <a:solidFill>
                  <a:srgbClr val="4A452A"/>
                </a:solidFill>
              </a:rPr>
              <a:t> ‘</a:t>
            </a:r>
            <a:r>
              <a:rPr lang="en-US" sz="2400" dirty="0" err="1" smtClean="0">
                <a:solidFill>
                  <a:srgbClr val="4A452A"/>
                </a:solidFill>
              </a:rPr>
              <a:t>notre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étude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démontre</a:t>
            </a:r>
            <a:r>
              <a:rPr lang="en-US" sz="2400" dirty="0" smtClean="0">
                <a:solidFill>
                  <a:srgbClr val="4A452A"/>
                </a:solidFill>
              </a:rPr>
              <a:t>’ </a:t>
            </a:r>
            <a:r>
              <a:rPr lang="en-US" sz="2400" dirty="0" err="1" smtClean="0">
                <a:solidFill>
                  <a:srgbClr val="4A452A"/>
                </a:solidFill>
              </a:rPr>
              <a:t>ou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l’analyse</a:t>
            </a:r>
            <a:r>
              <a:rPr lang="en-US" sz="2400" dirty="0" smtClean="0">
                <a:solidFill>
                  <a:srgbClr val="4A452A"/>
                </a:solidFill>
              </a:rPr>
              <a:t> des </a:t>
            </a:r>
            <a:r>
              <a:rPr lang="en-US" sz="2400" dirty="0" err="1" smtClean="0">
                <a:solidFill>
                  <a:srgbClr val="4A452A"/>
                </a:solidFill>
              </a:rPr>
              <a:t>données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révèle</a:t>
            </a:r>
            <a:r>
              <a:rPr lang="en-US" sz="2400" dirty="0" smtClean="0">
                <a:solidFill>
                  <a:srgbClr val="4A452A"/>
                </a:solidFill>
              </a:rPr>
              <a:t> …</a:t>
            </a:r>
            <a:r>
              <a:rPr lang="en-US" sz="2400" dirty="0">
                <a:solidFill>
                  <a:srgbClr val="4A452A"/>
                </a:solidFill>
              </a:rPr>
              <a:t>’ </a:t>
            </a:r>
            <a:r>
              <a:rPr lang="en-US" sz="2400" dirty="0" err="1" smtClean="0">
                <a:solidFill>
                  <a:srgbClr val="4A452A"/>
                </a:solidFill>
              </a:rPr>
              <a:t>Remplacez</a:t>
            </a:r>
            <a:r>
              <a:rPr lang="en-US" sz="2400" dirty="0" smtClean="0">
                <a:solidFill>
                  <a:srgbClr val="4A452A"/>
                </a:solidFill>
              </a:rPr>
              <a:t> les </a:t>
            </a:r>
            <a:r>
              <a:rPr lang="en-US" sz="2400" dirty="0" err="1" smtClean="0">
                <a:solidFill>
                  <a:srgbClr val="4A452A"/>
                </a:solidFill>
              </a:rPr>
              <a:t>pronoms</a:t>
            </a:r>
            <a:r>
              <a:rPr lang="en-US" sz="2400" dirty="0" smtClean="0">
                <a:solidFill>
                  <a:srgbClr val="4A452A"/>
                </a:solidFill>
              </a:rPr>
              <a:t> par </a:t>
            </a:r>
            <a:r>
              <a:rPr lang="en-US" sz="2400" dirty="0" err="1" smtClean="0">
                <a:solidFill>
                  <a:srgbClr val="4A452A"/>
                </a:solidFill>
              </a:rPr>
              <a:t>leur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équivalent</a:t>
            </a:r>
            <a:r>
              <a:rPr lang="en-US" sz="2400" dirty="0" smtClean="0">
                <a:solidFill>
                  <a:srgbClr val="4A452A"/>
                </a:solidFill>
              </a:rPr>
              <a:t> en </a:t>
            </a:r>
            <a:r>
              <a:rPr lang="en-US" sz="2400" dirty="0" err="1" smtClean="0">
                <a:solidFill>
                  <a:srgbClr val="4A452A"/>
                </a:solidFill>
              </a:rPr>
              <a:t>verbe</a:t>
            </a:r>
            <a:r>
              <a:rPr lang="en-US" sz="2400" dirty="0" smtClean="0">
                <a:solidFill>
                  <a:srgbClr val="4A452A"/>
                </a:solidFill>
              </a:rPr>
              <a:t>.</a:t>
            </a:r>
            <a:endParaRPr lang="en-US" sz="2400" dirty="0">
              <a:solidFill>
                <a:srgbClr val="4A452A"/>
              </a:solidFill>
            </a:endParaRPr>
          </a:p>
          <a:p>
            <a:endParaRPr lang="en-US" sz="2400" dirty="0">
              <a:solidFill>
                <a:srgbClr val="4A452A"/>
              </a:solidFill>
            </a:endParaRPr>
          </a:p>
          <a:p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228060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Controle</a:t>
            </a:r>
            <a:r>
              <a:rPr lang="en-GB" dirty="0" smtClean="0">
                <a:solidFill>
                  <a:srgbClr val="558ED5"/>
                </a:solidFill>
              </a:rPr>
              <a:t> de </a:t>
            </a:r>
            <a:r>
              <a:rPr lang="en-GB" dirty="0" err="1" smtClean="0">
                <a:solidFill>
                  <a:srgbClr val="558ED5"/>
                </a:solidFill>
              </a:rPr>
              <a:t>qualité</a:t>
            </a:r>
            <a:r>
              <a:rPr lang="en-GB" dirty="0" smtClean="0">
                <a:solidFill>
                  <a:srgbClr val="558ED5"/>
                </a:solidFill>
              </a:rPr>
              <a:t> du </a:t>
            </a:r>
            <a:r>
              <a:rPr lang="en-GB" dirty="0" err="1" smtClean="0">
                <a:solidFill>
                  <a:srgbClr val="558ED5"/>
                </a:solidFill>
              </a:rPr>
              <a:t>texte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narratif</a:t>
            </a:r>
            <a:r>
              <a:rPr lang="en-GB" dirty="0" smtClean="0">
                <a:solidFill>
                  <a:srgbClr val="558ED5"/>
                </a:solidFill>
              </a:rPr>
              <a:t>: 5 </a:t>
            </a:r>
            <a:r>
              <a:rPr lang="en-GB" dirty="0" err="1" smtClean="0">
                <a:solidFill>
                  <a:srgbClr val="558ED5"/>
                </a:solidFill>
              </a:rPr>
              <a:t>étappes</a:t>
            </a:r>
            <a:endParaRPr lang="en-GB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2580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558ED5"/>
                </a:solidFill>
              </a:rPr>
              <a:t>Qu’attendre</a:t>
            </a:r>
            <a:r>
              <a:rPr lang="en-US" dirty="0" smtClean="0">
                <a:solidFill>
                  <a:srgbClr val="558ED5"/>
                </a:solidFill>
              </a:rPr>
              <a:t> de </a:t>
            </a:r>
            <a:r>
              <a:rPr lang="en-US" dirty="0" err="1" smtClean="0">
                <a:solidFill>
                  <a:srgbClr val="558ED5"/>
                </a:solidFill>
              </a:rPr>
              <a:t>telles</a:t>
            </a:r>
            <a:r>
              <a:rPr lang="en-US" dirty="0" smtClean="0">
                <a:solidFill>
                  <a:srgbClr val="558ED5"/>
                </a:solidFill>
              </a:rPr>
              <a:t> formations?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>
                <a:solidFill>
                  <a:srgbClr val="4A452A"/>
                </a:solidFill>
              </a:rPr>
              <a:t>Devenir</a:t>
            </a:r>
            <a:r>
              <a:rPr lang="en-US" dirty="0" smtClean="0">
                <a:solidFill>
                  <a:srgbClr val="4A452A"/>
                </a:solidFill>
              </a:rPr>
              <a:t> un </a:t>
            </a:r>
            <a:r>
              <a:rPr lang="en-US" dirty="0" err="1" smtClean="0">
                <a:solidFill>
                  <a:srgbClr val="4A452A"/>
                </a:solidFill>
              </a:rPr>
              <a:t>meilleur</a:t>
            </a:r>
            <a:r>
              <a:rPr lang="en-US" dirty="0" smtClean="0">
                <a:solidFill>
                  <a:srgbClr val="4A452A"/>
                </a:solidFill>
              </a:rPr>
              <a:t> auteur en </a:t>
            </a:r>
            <a:r>
              <a:rPr lang="en-US" dirty="0" err="1" smtClean="0">
                <a:solidFill>
                  <a:srgbClr val="4A452A"/>
                </a:solidFill>
              </a:rPr>
              <a:t>lisant</a:t>
            </a:r>
            <a:r>
              <a:rPr lang="en-US" dirty="0" smtClean="0">
                <a:solidFill>
                  <a:srgbClr val="4A452A"/>
                </a:solidFill>
              </a:rPr>
              <a:t> avec attention et en </a:t>
            </a:r>
            <a:r>
              <a:rPr lang="en-US" dirty="0" err="1" smtClean="0">
                <a:solidFill>
                  <a:srgbClr val="4A452A"/>
                </a:solidFill>
              </a:rPr>
              <a:t>imitant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Se lancer </a:t>
            </a:r>
            <a:r>
              <a:rPr lang="en-US" dirty="0" err="1" smtClean="0">
                <a:solidFill>
                  <a:srgbClr val="4A452A"/>
                </a:solidFill>
              </a:rPr>
              <a:t>dans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l’écriture</a:t>
            </a:r>
            <a:r>
              <a:rPr lang="en-US" dirty="0" smtClean="0">
                <a:solidFill>
                  <a:srgbClr val="4A452A"/>
                </a:solidFill>
              </a:rPr>
              <a:t> sans complexes ‘</a:t>
            </a:r>
            <a:r>
              <a:rPr lang="en-US" dirty="0" err="1" smtClean="0">
                <a:solidFill>
                  <a:srgbClr val="4A452A"/>
                </a:solidFill>
              </a:rPr>
              <a:t>académiques</a:t>
            </a:r>
            <a:r>
              <a:rPr lang="en-US" dirty="0" smtClean="0">
                <a:solidFill>
                  <a:srgbClr val="4A452A"/>
                </a:solidFill>
              </a:rPr>
              <a:t>’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Parler</a:t>
            </a:r>
            <a:r>
              <a:rPr lang="en-US" dirty="0" smtClean="0">
                <a:solidFill>
                  <a:srgbClr val="4A452A"/>
                </a:solidFill>
              </a:rPr>
              <a:t> de </a:t>
            </a:r>
            <a:r>
              <a:rPr lang="en-US" dirty="0" err="1" smtClean="0">
                <a:solidFill>
                  <a:srgbClr val="4A452A"/>
                </a:solidFill>
              </a:rPr>
              <a:t>vos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projets</a:t>
            </a:r>
            <a:r>
              <a:rPr lang="en-US" dirty="0" smtClean="0">
                <a:solidFill>
                  <a:srgbClr val="4A452A"/>
                </a:solidFill>
              </a:rPr>
              <a:t> avec </a:t>
            </a:r>
            <a:r>
              <a:rPr lang="en-US" dirty="0" err="1" smtClean="0">
                <a:solidFill>
                  <a:srgbClr val="4A452A"/>
                </a:solidFill>
              </a:rPr>
              <a:t>vos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collègues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Rester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ouvert</a:t>
            </a:r>
            <a:r>
              <a:rPr lang="en-US" dirty="0" smtClean="0">
                <a:solidFill>
                  <a:srgbClr val="4A452A"/>
                </a:solidFill>
              </a:rPr>
              <a:t> pour employer de nouveaux mots</a:t>
            </a:r>
          </a:p>
          <a:p>
            <a:r>
              <a:rPr lang="en-US" dirty="0" smtClean="0">
                <a:solidFill>
                  <a:srgbClr val="4A452A"/>
                </a:solidFill>
              </a:rPr>
              <a:t>Ne pas </a:t>
            </a:r>
            <a:r>
              <a:rPr lang="en-US" dirty="0" err="1" smtClean="0">
                <a:solidFill>
                  <a:srgbClr val="4A452A"/>
                </a:solidFill>
              </a:rPr>
              <a:t>ennuyer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l’audience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Ne pas </a:t>
            </a:r>
            <a:r>
              <a:rPr lang="en-US" dirty="0" err="1" smtClean="0">
                <a:solidFill>
                  <a:srgbClr val="4A452A"/>
                </a:solidFill>
              </a:rPr>
              <a:t>attendre</a:t>
            </a:r>
            <a:r>
              <a:rPr lang="en-US" dirty="0" smtClean="0">
                <a:solidFill>
                  <a:srgbClr val="4A452A"/>
                </a:solidFill>
              </a:rPr>
              <a:t> “</a:t>
            </a:r>
            <a:r>
              <a:rPr lang="en-US" dirty="0" err="1" smtClean="0">
                <a:solidFill>
                  <a:srgbClr val="4A452A"/>
                </a:solidFill>
              </a:rPr>
              <a:t>l’inspiration</a:t>
            </a:r>
            <a:r>
              <a:rPr lang="en-US" dirty="0" smtClean="0">
                <a:solidFill>
                  <a:srgbClr val="4A452A"/>
                </a:solidFill>
              </a:rPr>
              <a:t>”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Apprendre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l’auto</a:t>
            </a:r>
            <a:r>
              <a:rPr lang="en-US" dirty="0" smtClean="0">
                <a:solidFill>
                  <a:srgbClr val="4A452A"/>
                </a:solidFill>
              </a:rPr>
              <a:t>-critique, </a:t>
            </a:r>
            <a:r>
              <a:rPr lang="en-US" dirty="0" err="1" smtClean="0">
                <a:solidFill>
                  <a:srgbClr val="4A452A"/>
                </a:solidFill>
              </a:rPr>
              <a:t>couper</a:t>
            </a:r>
            <a:r>
              <a:rPr lang="en-US" dirty="0" smtClean="0">
                <a:solidFill>
                  <a:srgbClr val="4A452A"/>
                </a:solidFill>
              </a:rPr>
              <a:t>, </a:t>
            </a:r>
            <a:r>
              <a:rPr lang="en-US" dirty="0" err="1" smtClean="0">
                <a:solidFill>
                  <a:srgbClr val="4A452A"/>
                </a:solidFill>
              </a:rPr>
              <a:t>couper</a:t>
            </a:r>
            <a:r>
              <a:rPr lang="en-US" dirty="0" smtClean="0">
                <a:solidFill>
                  <a:srgbClr val="4A452A"/>
                </a:solidFill>
              </a:rPr>
              <a:t>, </a:t>
            </a:r>
            <a:r>
              <a:rPr lang="en-US" dirty="0" err="1" smtClean="0">
                <a:solidFill>
                  <a:srgbClr val="4A452A"/>
                </a:solidFill>
              </a:rPr>
              <a:t>couper</a:t>
            </a:r>
            <a:r>
              <a:rPr lang="en-US" dirty="0" smtClean="0">
                <a:solidFill>
                  <a:srgbClr val="4A452A"/>
                </a:solidFill>
              </a:rPr>
              <a:t>…</a:t>
            </a:r>
            <a:r>
              <a:rPr lang="en-US" dirty="0" err="1" smtClean="0">
                <a:solidFill>
                  <a:srgbClr val="4A452A"/>
                </a:solidFill>
              </a:rPr>
              <a:t>jusqu’à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l’essentiel</a:t>
            </a:r>
            <a:r>
              <a:rPr lang="en-US" dirty="0" smtClean="0">
                <a:solidFill>
                  <a:srgbClr val="4A452A"/>
                </a:solidFill>
              </a:rPr>
              <a:t>, les mots qui </a:t>
            </a:r>
            <a:r>
              <a:rPr lang="en-US" dirty="0" err="1" smtClean="0">
                <a:solidFill>
                  <a:srgbClr val="4A452A"/>
                </a:solidFill>
              </a:rPr>
              <a:t>veulent</a:t>
            </a:r>
            <a:r>
              <a:rPr lang="en-US" dirty="0" smtClean="0">
                <a:solidFill>
                  <a:srgbClr val="4A452A"/>
                </a:solidFill>
              </a:rPr>
              <a:t> dire </a:t>
            </a:r>
            <a:r>
              <a:rPr lang="en-US" dirty="0" err="1" smtClean="0">
                <a:solidFill>
                  <a:srgbClr val="4A452A"/>
                </a:solidFill>
              </a:rPr>
              <a:t>quelque</a:t>
            </a:r>
            <a:r>
              <a:rPr lang="en-US" dirty="0" smtClean="0">
                <a:solidFill>
                  <a:srgbClr val="4A452A"/>
                </a:solidFill>
              </a:rPr>
              <a:t> chose, </a:t>
            </a:r>
            <a:r>
              <a:rPr lang="en-US" dirty="0" err="1" smtClean="0">
                <a:solidFill>
                  <a:srgbClr val="4A452A"/>
                </a:solidFill>
              </a:rPr>
              <a:t>clarté</a:t>
            </a:r>
            <a:r>
              <a:rPr lang="en-US" dirty="0" smtClean="0">
                <a:solidFill>
                  <a:srgbClr val="4A452A"/>
                </a:solidFill>
              </a:rPr>
              <a:t>, precision, </a:t>
            </a:r>
            <a:r>
              <a:rPr lang="en-US" dirty="0" err="1" smtClean="0">
                <a:solidFill>
                  <a:srgbClr val="4A452A"/>
                </a:solidFill>
              </a:rPr>
              <a:t>specificité</a:t>
            </a:r>
            <a:r>
              <a:rPr lang="en-US" dirty="0" smtClean="0">
                <a:solidFill>
                  <a:srgbClr val="4A452A"/>
                </a:solidFill>
              </a:rPr>
              <a:t>.</a:t>
            </a:r>
          </a:p>
          <a:p>
            <a:endParaRPr lang="en-US" dirty="0">
              <a:solidFill>
                <a:srgbClr val="4A452A"/>
              </a:solidFill>
            </a:endParaRPr>
          </a:p>
        </p:txBody>
      </p:sp>
      <p:pic>
        <p:nvPicPr>
          <p:cNvPr id="4" name="Picture 3" descr="DSC_4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52" y="257837"/>
            <a:ext cx="1835696" cy="12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5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885" y="2924944"/>
            <a:ext cx="8432556" cy="324035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4A452A"/>
                </a:solidFill>
              </a:rPr>
              <a:t>Attractif</a:t>
            </a:r>
            <a:r>
              <a:rPr lang="en-US" sz="2400" dirty="0" smtClean="0">
                <a:solidFill>
                  <a:srgbClr val="4A452A"/>
                </a:solidFill>
              </a:rPr>
              <a:t> et </a:t>
            </a:r>
            <a:r>
              <a:rPr lang="en-US" sz="2400" dirty="0" err="1" smtClean="0">
                <a:solidFill>
                  <a:srgbClr val="4A452A"/>
                </a:solidFill>
              </a:rPr>
              <a:t>frais</a:t>
            </a:r>
            <a:r>
              <a:rPr lang="en-US" sz="2400" dirty="0" smtClean="0">
                <a:solidFill>
                  <a:srgbClr val="4A452A"/>
                </a:solidFill>
              </a:rPr>
              <a:t> pour </a:t>
            </a:r>
            <a:r>
              <a:rPr lang="en-US" sz="2400" dirty="0" err="1" smtClean="0">
                <a:solidFill>
                  <a:srgbClr val="4A452A"/>
                </a:solidFill>
              </a:rPr>
              <a:t>d’abord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attirer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l’attention</a:t>
            </a:r>
            <a:r>
              <a:rPr lang="en-US" sz="2400" dirty="0" smtClean="0">
                <a:solidFill>
                  <a:srgbClr val="4A452A"/>
                </a:solidFill>
              </a:rPr>
              <a:t> du </a:t>
            </a:r>
            <a:r>
              <a:rPr lang="en-US" sz="2400" dirty="0" err="1" smtClean="0">
                <a:solidFill>
                  <a:srgbClr val="4A452A"/>
                </a:solidFill>
              </a:rPr>
              <a:t>lecteur</a:t>
            </a:r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4A452A"/>
                </a:solidFill>
              </a:rPr>
              <a:t>2</a:t>
            </a:r>
            <a:r>
              <a:rPr lang="en-US" sz="2400" dirty="0">
                <a:solidFill>
                  <a:srgbClr val="4A452A"/>
                </a:solidFill>
              </a:rPr>
              <a:t>. </a:t>
            </a:r>
            <a:r>
              <a:rPr lang="en-US" sz="2400" dirty="0" smtClean="0">
                <a:solidFill>
                  <a:srgbClr val="4A452A"/>
                </a:solidFill>
              </a:rPr>
              <a:t>  Pertinent pour le </a:t>
            </a:r>
            <a:r>
              <a:rPr lang="en-US" sz="2400" dirty="0" err="1" smtClean="0">
                <a:solidFill>
                  <a:srgbClr val="4A452A"/>
                </a:solidFill>
              </a:rPr>
              <a:t>lecteur</a:t>
            </a:r>
            <a:endParaRPr lang="en-US" sz="2400" dirty="0">
              <a:solidFill>
                <a:srgbClr val="4A452A"/>
              </a:solidFill>
            </a:endParaRPr>
          </a:p>
          <a:p>
            <a:pPr marL="457200" indent="-457200">
              <a:buAutoNum type="arabicPeriod" startAt="3"/>
            </a:pPr>
            <a:r>
              <a:rPr lang="en-US" sz="2400" dirty="0" err="1" smtClean="0">
                <a:solidFill>
                  <a:srgbClr val="4A452A"/>
                </a:solidFill>
              </a:rPr>
              <a:t>Informatif</a:t>
            </a:r>
            <a:r>
              <a:rPr lang="en-US" sz="2400" dirty="0" smtClean="0">
                <a:solidFill>
                  <a:srgbClr val="4A452A"/>
                </a:solidFill>
              </a:rPr>
              <a:t>, non </a:t>
            </a:r>
            <a:r>
              <a:rPr lang="en-US" sz="2400" dirty="0" err="1" smtClean="0">
                <a:solidFill>
                  <a:srgbClr val="4A452A"/>
                </a:solidFill>
              </a:rPr>
              <a:t>seulement</a:t>
            </a:r>
            <a:r>
              <a:rPr lang="en-US" sz="2400" dirty="0" smtClean="0">
                <a:solidFill>
                  <a:srgbClr val="4A452A"/>
                </a:solidFill>
              </a:rPr>
              <a:t> pour son </a:t>
            </a:r>
            <a:r>
              <a:rPr lang="en-US" sz="2400" dirty="0" err="1" smtClean="0">
                <a:solidFill>
                  <a:srgbClr val="4A452A"/>
                </a:solidFill>
              </a:rPr>
              <a:t>propre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contenu</a:t>
            </a:r>
            <a:r>
              <a:rPr lang="en-US" sz="2400" dirty="0" smtClean="0">
                <a:solidFill>
                  <a:srgbClr val="4A452A"/>
                </a:solidFill>
              </a:rPr>
              <a:t>, </a:t>
            </a:r>
            <a:r>
              <a:rPr lang="en-US" sz="2400" dirty="0" err="1" smtClean="0">
                <a:solidFill>
                  <a:srgbClr val="4A452A"/>
                </a:solidFill>
              </a:rPr>
              <a:t>mais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aiguillant</a:t>
            </a:r>
            <a:r>
              <a:rPr lang="en-US" sz="2400" dirty="0" smtClean="0">
                <a:solidFill>
                  <a:srgbClr val="4A452A"/>
                </a:solidFill>
              </a:rPr>
              <a:t> le </a:t>
            </a:r>
            <a:r>
              <a:rPr lang="en-US" sz="2400" dirty="0" err="1" smtClean="0">
                <a:solidFill>
                  <a:srgbClr val="4A452A"/>
                </a:solidFill>
              </a:rPr>
              <a:t>lecteur</a:t>
            </a:r>
            <a:r>
              <a:rPr lang="en-US" sz="2400" dirty="0" smtClean="0">
                <a:solidFill>
                  <a:srgbClr val="4A452A"/>
                </a:solidFill>
              </a:rPr>
              <a:t> pour </a:t>
            </a:r>
            <a:r>
              <a:rPr lang="en-US" sz="2400" dirty="0" err="1" smtClean="0">
                <a:solidFill>
                  <a:srgbClr val="4A452A"/>
                </a:solidFill>
              </a:rPr>
              <a:t>d’autres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informations</a:t>
            </a:r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4A452A"/>
                </a:solidFill>
              </a:rPr>
              <a:t>4</a:t>
            </a:r>
            <a:r>
              <a:rPr lang="en-US" sz="2400" dirty="0">
                <a:solidFill>
                  <a:srgbClr val="4A452A"/>
                </a:solidFill>
              </a:rPr>
              <a:t>. </a:t>
            </a:r>
            <a:r>
              <a:rPr lang="en-US" sz="2400" dirty="0" smtClean="0">
                <a:solidFill>
                  <a:srgbClr val="4A452A"/>
                </a:solidFill>
              </a:rPr>
              <a:t>  Précis </a:t>
            </a:r>
            <a:r>
              <a:rPr lang="en-US" sz="2400" dirty="0" err="1" smtClean="0">
                <a:solidFill>
                  <a:srgbClr val="4A452A"/>
                </a:solidFill>
              </a:rPr>
              <a:t>dans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ce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qu’il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dit</a:t>
            </a:r>
            <a:r>
              <a:rPr lang="en-US" sz="2400" dirty="0" smtClean="0">
                <a:solidFill>
                  <a:srgbClr val="4A452A"/>
                </a:solidFill>
              </a:rPr>
              <a:t> et plausible </a:t>
            </a:r>
            <a:r>
              <a:rPr lang="en-US" sz="2400" dirty="0" err="1" smtClean="0">
                <a:solidFill>
                  <a:srgbClr val="4A452A"/>
                </a:solidFill>
              </a:rPr>
              <a:t>dans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ses</a:t>
            </a:r>
            <a:r>
              <a:rPr lang="en-US" sz="2400" dirty="0" smtClean="0">
                <a:solidFill>
                  <a:srgbClr val="4A452A"/>
                </a:solidFill>
              </a:rPr>
              <a:t> conclusions</a:t>
            </a:r>
            <a:endParaRPr lang="en-US" sz="2400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4A452A"/>
                </a:solidFill>
              </a:rPr>
              <a:t>5</a:t>
            </a:r>
            <a:r>
              <a:rPr lang="en-US" sz="2400" dirty="0">
                <a:solidFill>
                  <a:srgbClr val="4A452A"/>
                </a:solidFill>
              </a:rPr>
              <a:t>. </a:t>
            </a:r>
            <a:r>
              <a:rPr lang="en-US" sz="2400" dirty="0" smtClean="0">
                <a:solidFill>
                  <a:srgbClr val="4A452A"/>
                </a:solidFill>
              </a:rPr>
              <a:t>   La bonne </a:t>
            </a:r>
            <a:r>
              <a:rPr lang="en-US" sz="2400" dirty="0" err="1" smtClean="0">
                <a:solidFill>
                  <a:srgbClr val="4A452A"/>
                </a:solidFill>
              </a:rPr>
              <a:t>longueur</a:t>
            </a:r>
            <a:endParaRPr lang="en-GB" sz="2400" dirty="0">
              <a:solidFill>
                <a:srgbClr val="4A452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392" y="1508591"/>
            <a:ext cx="732596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4A452A"/>
                </a:solidFill>
                <a:latin typeface="+mn-lt"/>
              </a:rPr>
              <a:t>Etappe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5. </a:t>
            </a:r>
            <a:r>
              <a:rPr lang="en-US" sz="2400" dirty="0" err="1">
                <a:solidFill>
                  <a:srgbClr val="4A452A"/>
                </a:solidFill>
                <a:latin typeface="+mn-lt"/>
              </a:rPr>
              <a:t>Est-ce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4A452A"/>
                </a:solidFill>
                <a:latin typeface="+mn-lt"/>
              </a:rPr>
              <a:t>que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4A452A"/>
                </a:solidFill>
                <a:latin typeface="+mn-lt"/>
              </a:rPr>
              <a:t>votre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4A452A"/>
                </a:solidFill>
                <a:latin typeface="+mn-lt"/>
              </a:rPr>
              <a:t>texte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4A452A"/>
                </a:solidFill>
                <a:latin typeface="+mn-lt"/>
              </a:rPr>
              <a:t>dit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4A452A"/>
                </a:solidFill>
                <a:latin typeface="+mn-lt"/>
              </a:rPr>
              <a:t>ce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4A452A"/>
                </a:solidFill>
                <a:latin typeface="+mn-lt"/>
              </a:rPr>
              <a:t>que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4A452A"/>
                </a:solidFill>
                <a:latin typeface="+mn-lt"/>
              </a:rPr>
              <a:t>vous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4A452A"/>
                </a:solidFill>
                <a:latin typeface="+mn-lt"/>
              </a:rPr>
              <a:t>voulez</a:t>
            </a:r>
            <a:r>
              <a:rPr lang="en-US" sz="2400" dirty="0">
                <a:solidFill>
                  <a:srgbClr val="4A452A"/>
                </a:solidFill>
                <a:latin typeface="+mn-lt"/>
              </a:rPr>
              <a:t> dire? </a:t>
            </a:r>
            <a:r>
              <a:rPr lang="en-US" sz="2400" dirty="0" smtClean="0">
                <a:solidFill>
                  <a:srgbClr val="4A452A"/>
                </a:solidFill>
                <a:latin typeface="+mn-lt"/>
              </a:rPr>
              <a:t> </a:t>
            </a:r>
            <a:r>
              <a:rPr lang="nl-BE" sz="2400" dirty="0" smtClean="0">
                <a:solidFill>
                  <a:srgbClr val="4A452A"/>
                </a:solidFill>
                <a:latin typeface="+mn-lt"/>
              </a:rPr>
              <a:t>Relisez </a:t>
            </a:r>
            <a:r>
              <a:rPr lang="nl-BE" sz="2400" dirty="0">
                <a:solidFill>
                  <a:srgbClr val="4A452A"/>
                </a:solidFill>
                <a:latin typeface="+mn-lt"/>
              </a:rPr>
              <a:t>le texte sous cette optique. </a:t>
            </a:r>
            <a:endParaRPr lang="en-GB" sz="2400" dirty="0">
              <a:solidFill>
                <a:srgbClr val="4A452A"/>
              </a:solidFill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228060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Controle</a:t>
            </a:r>
            <a:r>
              <a:rPr lang="en-GB" dirty="0" smtClean="0">
                <a:solidFill>
                  <a:srgbClr val="558ED5"/>
                </a:solidFill>
              </a:rPr>
              <a:t> de </a:t>
            </a:r>
            <a:r>
              <a:rPr lang="en-GB" dirty="0" err="1" smtClean="0">
                <a:solidFill>
                  <a:srgbClr val="558ED5"/>
                </a:solidFill>
              </a:rPr>
              <a:t>qualité</a:t>
            </a:r>
            <a:r>
              <a:rPr lang="en-GB" dirty="0" smtClean="0">
                <a:solidFill>
                  <a:srgbClr val="558ED5"/>
                </a:solidFill>
              </a:rPr>
              <a:t> du </a:t>
            </a:r>
            <a:r>
              <a:rPr lang="en-GB" dirty="0" err="1" smtClean="0">
                <a:solidFill>
                  <a:srgbClr val="558ED5"/>
                </a:solidFill>
              </a:rPr>
              <a:t>texte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narratif</a:t>
            </a:r>
            <a:r>
              <a:rPr lang="en-GB" dirty="0" smtClean="0">
                <a:solidFill>
                  <a:srgbClr val="558ED5"/>
                </a:solidFill>
              </a:rPr>
              <a:t>: 5 </a:t>
            </a:r>
            <a:r>
              <a:rPr lang="en-GB" dirty="0" err="1" smtClean="0">
                <a:solidFill>
                  <a:srgbClr val="558ED5"/>
                </a:solidFill>
              </a:rPr>
              <a:t>étappes</a:t>
            </a:r>
            <a:endParaRPr lang="en-GB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2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Ethiopie 1-2-3-4-5-6-7-8\8-last mission VLIR march april 2013\Arba Minch\DSC_9135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A6AFB8"/>
              </a:clrFrom>
              <a:clrTo>
                <a:srgbClr val="A6AF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962" y="1124744"/>
            <a:ext cx="3048910" cy="2041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Ethiopie 1-2-3-4-5-6-7-8\8-last mission VLIR march april 2013\Arba Minch\DSC_91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364" y="1124744"/>
            <a:ext cx="2864922" cy="19180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4" descr="http://us.123rf.com/400wm/400/400/pixelsaway/pixelsaway1007/pixelsaway100700016/7343219-dank-u-in-zestien-talen--kleurrijke-sticky-notes-met-handschrift-op-cork-bulletin-bo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482" y="4733914"/>
            <a:ext cx="2521337" cy="16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id:8E10388C-703D-4800-AA76-418D8869892F@naturalsciences.be"/>
          <p:cNvPicPr/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76672"/>
            <a:ext cx="1238250" cy="32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319" y="2692695"/>
            <a:ext cx="2723500" cy="1823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7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Pour faire quoi?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2404864"/>
          </a:xfrm>
        </p:spPr>
        <p:txBody>
          <a:bodyPr/>
          <a:lstStyle/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Ecriture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scientifique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: articles, rapports,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thèses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Présentations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orales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Projets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recherche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pour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attirer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des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fonds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Question: les </a:t>
            </a:r>
            <a:r>
              <a:rPr lang="en-US" dirty="0" err="1" smtClean="0">
                <a:solidFill>
                  <a:srgbClr val="FF0000"/>
                </a:solidFill>
              </a:rPr>
              <a:t>priorités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0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Les 5 </a:t>
            </a:r>
            <a:r>
              <a:rPr lang="en-GB" dirty="0" err="1" smtClean="0">
                <a:solidFill>
                  <a:srgbClr val="558ED5"/>
                </a:solidFill>
              </a:rPr>
              <a:t>mythes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4A452A"/>
                </a:solidFill>
              </a:rPr>
              <a:t>Mythe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>
                <a:solidFill>
                  <a:srgbClr val="4A452A"/>
                </a:solidFill>
              </a:rPr>
              <a:t>1. </a:t>
            </a:r>
            <a:r>
              <a:rPr lang="en-US" dirty="0" smtClean="0">
                <a:solidFill>
                  <a:srgbClr val="4A452A"/>
                </a:solidFill>
              </a:rPr>
              <a:t>Je </a:t>
            </a:r>
            <a:r>
              <a:rPr lang="en-US" dirty="0" err="1" smtClean="0">
                <a:solidFill>
                  <a:srgbClr val="4A452A"/>
                </a:solidFill>
              </a:rPr>
              <a:t>dois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apprendre</a:t>
            </a:r>
            <a:r>
              <a:rPr lang="en-US" dirty="0" smtClean="0">
                <a:solidFill>
                  <a:srgbClr val="4A452A"/>
                </a:solidFill>
              </a:rPr>
              <a:t> la langue </a:t>
            </a:r>
            <a:r>
              <a:rPr lang="en-US" dirty="0" err="1" smtClean="0">
                <a:solidFill>
                  <a:srgbClr val="4A452A"/>
                </a:solidFill>
              </a:rPr>
              <a:t>académique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avant</a:t>
            </a:r>
            <a:r>
              <a:rPr lang="en-US" dirty="0" smtClean="0">
                <a:solidFill>
                  <a:srgbClr val="4A452A"/>
                </a:solidFill>
              </a:rPr>
              <a:t> de </a:t>
            </a:r>
            <a:r>
              <a:rPr lang="en-US" dirty="0" err="1" smtClean="0">
                <a:solidFill>
                  <a:srgbClr val="4A452A"/>
                </a:solidFill>
              </a:rPr>
              <a:t>pouvoir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écrire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bien</a:t>
            </a:r>
            <a:r>
              <a:rPr lang="en-US" dirty="0" smtClean="0">
                <a:solidFill>
                  <a:srgbClr val="4A452A"/>
                </a:solidFill>
              </a:rPr>
              <a:t>. 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Mythe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>
                <a:solidFill>
                  <a:srgbClr val="4A452A"/>
                </a:solidFill>
              </a:rPr>
              <a:t>2. </a:t>
            </a:r>
            <a:r>
              <a:rPr lang="en-US" dirty="0" smtClean="0">
                <a:solidFill>
                  <a:srgbClr val="4A452A"/>
                </a:solidFill>
              </a:rPr>
              <a:t>Je </a:t>
            </a:r>
            <a:r>
              <a:rPr lang="en-US" dirty="0" err="1" smtClean="0">
                <a:solidFill>
                  <a:srgbClr val="4A452A"/>
                </a:solidFill>
              </a:rPr>
              <a:t>dois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choisir</a:t>
            </a:r>
            <a:r>
              <a:rPr lang="en-US" dirty="0" smtClean="0">
                <a:solidFill>
                  <a:srgbClr val="4A452A"/>
                </a:solidFill>
              </a:rPr>
              <a:t> mon journal </a:t>
            </a:r>
            <a:r>
              <a:rPr lang="en-US" dirty="0" err="1" smtClean="0">
                <a:solidFill>
                  <a:srgbClr val="4A452A"/>
                </a:solidFill>
              </a:rPr>
              <a:t>avant</a:t>
            </a:r>
            <a:r>
              <a:rPr lang="en-US" dirty="0" smtClean="0">
                <a:solidFill>
                  <a:srgbClr val="4A452A"/>
                </a:solidFill>
              </a:rPr>
              <a:t> de commencer </a:t>
            </a:r>
            <a:r>
              <a:rPr lang="en-US" dirty="0" err="1" smtClean="0">
                <a:solidFill>
                  <a:srgbClr val="4A452A"/>
                </a:solidFill>
              </a:rPr>
              <a:t>d’écrire</a:t>
            </a:r>
            <a:r>
              <a:rPr lang="en-US" dirty="0" smtClean="0">
                <a:solidFill>
                  <a:srgbClr val="4A452A"/>
                </a:solidFill>
              </a:rPr>
              <a:t> (?)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Mythe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>
                <a:solidFill>
                  <a:srgbClr val="4A452A"/>
                </a:solidFill>
              </a:rPr>
              <a:t>3. </a:t>
            </a:r>
            <a:r>
              <a:rPr lang="en-US" dirty="0" smtClean="0">
                <a:solidFill>
                  <a:srgbClr val="4A452A"/>
                </a:solidFill>
              </a:rPr>
              <a:t>Si </a:t>
            </a:r>
            <a:r>
              <a:rPr lang="en-US" dirty="0" err="1" smtClean="0">
                <a:solidFill>
                  <a:srgbClr val="4A452A"/>
                </a:solidFill>
              </a:rPr>
              <a:t>l’anglais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n’est</a:t>
            </a:r>
            <a:r>
              <a:rPr lang="en-US" dirty="0" smtClean="0">
                <a:solidFill>
                  <a:srgbClr val="4A452A"/>
                </a:solidFill>
              </a:rPr>
              <a:t> pas ma langue, je </a:t>
            </a:r>
            <a:r>
              <a:rPr lang="en-US" dirty="0" err="1" smtClean="0">
                <a:solidFill>
                  <a:srgbClr val="4A452A"/>
                </a:solidFill>
              </a:rPr>
              <a:t>dois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chercher</a:t>
            </a:r>
            <a:r>
              <a:rPr lang="en-US" dirty="0" smtClean="0">
                <a:solidFill>
                  <a:srgbClr val="4A452A"/>
                </a:solidFill>
              </a:rPr>
              <a:t> de </a:t>
            </a:r>
            <a:r>
              <a:rPr lang="en-US" dirty="0" err="1" smtClean="0">
                <a:solidFill>
                  <a:srgbClr val="4A452A"/>
                </a:solidFill>
              </a:rPr>
              <a:t>l’aide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depuis</a:t>
            </a:r>
            <a:r>
              <a:rPr lang="en-US" dirty="0" smtClean="0">
                <a:solidFill>
                  <a:srgbClr val="4A452A"/>
                </a:solidFill>
              </a:rPr>
              <a:t> le début</a:t>
            </a:r>
            <a:r>
              <a:rPr lang="en-US" dirty="0" smtClean="0">
                <a:solidFill>
                  <a:srgbClr val="4A452A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discussion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Mythe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>
                <a:solidFill>
                  <a:srgbClr val="4A452A"/>
                </a:solidFill>
              </a:rPr>
              <a:t>4. </a:t>
            </a:r>
            <a:r>
              <a:rPr lang="nl-BE" dirty="0" smtClean="0">
                <a:solidFill>
                  <a:srgbClr val="4A452A"/>
                </a:solidFill>
              </a:rPr>
              <a:t>Je dois écrire mon texte du début à la fin</a:t>
            </a:r>
            <a:endParaRPr lang="en-GB" dirty="0" smtClean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Mythe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>
                <a:solidFill>
                  <a:srgbClr val="4A452A"/>
                </a:solidFill>
              </a:rPr>
              <a:t>5. </a:t>
            </a:r>
            <a:r>
              <a:rPr lang="en-US" dirty="0" err="1" smtClean="0">
                <a:solidFill>
                  <a:srgbClr val="4A452A"/>
                </a:solidFill>
              </a:rPr>
              <a:t>J’ai</a:t>
            </a:r>
            <a:r>
              <a:rPr lang="en-US" dirty="0" smtClean="0">
                <a:solidFill>
                  <a:srgbClr val="4A452A"/>
                </a:solidFill>
              </a:rPr>
              <a:t> des </a:t>
            </a:r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négatifs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inpubliables</a:t>
            </a:r>
            <a:endParaRPr lang="en-GB" dirty="0" smtClean="0">
              <a:solidFill>
                <a:srgbClr val="4A452A"/>
              </a:solidFill>
            </a:endParaRPr>
          </a:p>
          <a:p>
            <a:endParaRPr lang="en-GB" dirty="0">
              <a:solidFill>
                <a:srgbClr val="4A452A"/>
              </a:solidFill>
            </a:endParaRPr>
          </a:p>
        </p:txBody>
      </p:sp>
      <p:pic>
        <p:nvPicPr>
          <p:cNvPr id="4" name="Picture 3" descr="DSC_72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15957"/>
            <a:ext cx="1619672" cy="108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Présentation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scientifique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è"/>
            </a:pPr>
            <a:r>
              <a:rPr lang="en-GB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Exercice</a:t>
            </a:r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 1</a:t>
            </a:r>
          </a:p>
          <a:p>
            <a:pPr>
              <a:buFont typeface="Wingdings" panose="05000000000000000000" pitchFamily="2" charset="2"/>
              <a:buChar char="è"/>
            </a:pPr>
            <a:endParaRPr lang="en-GB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 err="1" smtClean="0">
                <a:sym typeface="Wingdings" panose="05000000000000000000" pitchFamily="2" charset="2"/>
              </a:rPr>
              <a:t>Chacun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présente</a:t>
            </a:r>
            <a:r>
              <a:rPr lang="en-GB" dirty="0" smtClean="0">
                <a:sym typeface="Wingdings" panose="05000000000000000000" pitchFamily="2" charset="2"/>
              </a:rPr>
              <a:t> de </a:t>
            </a:r>
            <a:r>
              <a:rPr lang="en-GB" dirty="0" err="1" smtClean="0">
                <a:sym typeface="Wingdings" panose="05000000000000000000" pitchFamily="2" charset="2"/>
              </a:rPr>
              <a:t>manière</a:t>
            </a:r>
            <a:r>
              <a:rPr lang="en-GB" dirty="0" smtClean="0">
                <a:sym typeface="Wingdings" panose="05000000000000000000" pitchFamily="2" charset="2"/>
              </a:rPr>
              <a:t> concise son travail (au </a:t>
            </a:r>
            <a:r>
              <a:rPr lang="en-GB" dirty="0" err="1" smtClean="0">
                <a:sym typeface="Wingdings" panose="05000000000000000000" pitchFamily="2" charset="2"/>
              </a:rPr>
              <a:t>choix</a:t>
            </a:r>
            <a:r>
              <a:rPr lang="en-GB" dirty="0" smtClean="0">
                <a:sym typeface="Wingdings" panose="05000000000000000000" pitchFamily="2" charset="2"/>
              </a:rPr>
              <a:t>) </a:t>
            </a:r>
            <a:r>
              <a:rPr lang="en-GB" dirty="0" err="1" smtClean="0">
                <a:sym typeface="Wingdings" panose="05000000000000000000" pitchFamily="2" charset="2"/>
              </a:rPr>
              <a:t>devant</a:t>
            </a:r>
            <a:r>
              <a:rPr lang="en-GB" dirty="0" smtClean="0">
                <a:sym typeface="Wingdings" panose="05000000000000000000" pitchFamily="2" charset="2"/>
              </a:rPr>
              <a:t> le </a:t>
            </a:r>
            <a:r>
              <a:rPr lang="en-GB" dirty="0" err="1" smtClean="0">
                <a:sym typeface="Wingdings" panose="05000000000000000000" pitchFamily="2" charset="2"/>
              </a:rPr>
              <a:t>publique</a:t>
            </a:r>
            <a:r>
              <a:rPr lang="en-GB" dirty="0" smtClean="0">
                <a:sym typeface="Wingdings" panose="05000000000000000000" pitchFamily="2" charset="2"/>
              </a:rPr>
              <a:t> pendant 5 minutes</a:t>
            </a: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Feedback du public et des </a:t>
            </a:r>
            <a:r>
              <a:rPr lang="en-GB" dirty="0" err="1" smtClean="0">
                <a:sym typeface="Wingdings" panose="05000000000000000000" pitchFamily="2" charset="2"/>
              </a:rPr>
              <a:t>formateurs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2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Qualité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poster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</a:t>
            </a:r>
            <a:r>
              <a:rPr lang="en-GB" dirty="0" err="1" smtClean="0">
                <a:solidFill>
                  <a:srgbClr val="FF0000"/>
                </a:solidFill>
              </a:rPr>
              <a:t>Exercice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2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  <a:p>
            <a:pPr marL="0" indent="0">
              <a:buNone/>
            </a:pPr>
            <a:r>
              <a:rPr lang="en-GB" dirty="0" err="1" smtClean="0"/>
              <a:t>Commentez</a:t>
            </a:r>
            <a:r>
              <a:rPr lang="en-GB" dirty="0" smtClean="0"/>
              <a:t> </a:t>
            </a:r>
            <a:r>
              <a:rPr lang="en-GB" dirty="0" err="1" smtClean="0"/>
              <a:t>plusieurs</a:t>
            </a:r>
            <a:r>
              <a:rPr lang="en-GB" dirty="0" smtClean="0"/>
              <a:t> posters (</a:t>
            </a:r>
            <a:r>
              <a:rPr lang="en-GB" dirty="0" err="1" smtClean="0"/>
              <a:t>papier</a:t>
            </a:r>
            <a:r>
              <a:rPr lang="en-GB" dirty="0" smtClean="0"/>
              <a:t>, </a:t>
            </a:r>
            <a:r>
              <a:rPr lang="en-GB" dirty="0" err="1" smtClean="0"/>
              <a:t>électronique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0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Les auteurs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Brainstorming avec </a:t>
            </a:r>
            <a:r>
              <a:rPr lang="en-US" sz="2400" dirty="0" err="1" smtClean="0">
                <a:solidFill>
                  <a:srgbClr val="FF0000"/>
                </a:solidFill>
              </a:rPr>
              <a:t>flipshart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4A452A"/>
                </a:solidFill>
              </a:rPr>
              <a:t>Le </a:t>
            </a:r>
            <a:r>
              <a:rPr lang="en-US" sz="2400" dirty="0" err="1" smtClean="0">
                <a:solidFill>
                  <a:srgbClr val="4A452A"/>
                </a:solidFill>
              </a:rPr>
              <a:t>principe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est</a:t>
            </a:r>
            <a:r>
              <a:rPr lang="en-US" sz="2400" dirty="0" smtClean="0">
                <a:solidFill>
                  <a:srgbClr val="4A452A"/>
                </a:solidFill>
              </a:rPr>
              <a:t> que </a:t>
            </a:r>
            <a:r>
              <a:rPr lang="en-US" sz="2400" dirty="0" err="1" smtClean="0">
                <a:solidFill>
                  <a:srgbClr val="4A452A"/>
                </a:solidFill>
              </a:rPr>
              <a:t>c’est</a:t>
            </a:r>
            <a:r>
              <a:rPr lang="en-US" sz="2400" dirty="0" smtClean="0">
                <a:solidFill>
                  <a:srgbClr val="4A452A"/>
                </a:solidFill>
              </a:rPr>
              <a:t> un </a:t>
            </a:r>
            <a:r>
              <a:rPr lang="en-US" sz="2400" dirty="0" err="1" smtClean="0">
                <a:solidFill>
                  <a:srgbClr val="4A452A"/>
                </a:solidFill>
              </a:rPr>
              <a:t>procéssus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intellectuel</a:t>
            </a:r>
            <a:r>
              <a:rPr lang="en-US" sz="2400" dirty="0" smtClean="0">
                <a:solidFill>
                  <a:srgbClr val="4A452A"/>
                </a:solidFill>
              </a:rPr>
              <a:t>, et que </a:t>
            </a:r>
            <a:r>
              <a:rPr lang="en-US" sz="2400" dirty="0" err="1" smtClean="0">
                <a:solidFill>
                  <a:srgbClr val="4A452A"/>
                </a:solidFill>
              </a:rPr>
              <a:t>donc</a:t>
            </a:r>
            <a:r>
              <a:rPr lang="en-US" sz="2400" dirty="0" smtClean="0">
                <a:solidFill>
                  <a:srgbClr val="4A452A"/>
                </a:solidFill>
              </a:rPr>
              <a:t> les auteurs </a:t>
            </a:r>
            <a:r>
              <a:rPr lang="en-US" sz="2400" dirty="0" err="1" smtClean="0">
                <a:solidFill>
                  <a:srgbClr val="4A452A"/>
                </a:solidFill>
              </a:rPr>
              <a:t>ont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eu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une</a:t>
            </a:r>
            <a:r>
              <a:rPr lang="en-US" sz="2400" dirty="0" smtClean="0">
                <a:solidFill>
                  <a:srgbClr val="4A452A"/>
                </a:solidFill>
              </a:rPr>
              <a:t> contribution </a:t>
            </a:r>
            <a:r>
              <a:rPr lang="en-US" sz="2400" dirty="0" err="1" smtClean="0">
                <a:solidFill>
                  <a:srgbClr val="4A452A"/>
                </a:solidFill>
              </a:rPr>
              <a:t>intellectuelle</a:t>
            </a:r>
            <a:r>
              <a:rPr lang="en-US" sz="2400" dirty="0" smtClean="0">
                <a:solidFill>
                  <a:srgbClr val="4A452A"/>
                </a:solidFill>
              </a:rPr>
              <a:t>. Le premier auteur </a:t>
            </a:r>
            <a:r>
              <a:rPr lang="en-US" sz="2400" dirty="0" err="1" smtClean="0">
                <a:solidFill>
                  <a:srgbClr val="4A452A"/>
                </a:solidFill>
              </a:rPr>
              <a:t>est</a:t>
            </a:r>
            <a:r>
              <a:rPr lang="en-US" sz="2400" dirty="0" smtClean="0">
                <a:solidFill>
                  <a:srgbClr val="4A452A"/>
                </a:solidFill>
              </a:rPr>
              <a:t> en </a:t>
            </a:r>
            <a:r>
              <a:rPr lang="en-US" sz="2400" dirty="0" err="1" smtClean="0">
                <a:solidFill>
                  <a:srgbClr val="4A452A"/>
                </a:solidFill>
              </a:rPr>
              <a:t>principe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l’auteur</a:t>
            </a:r>
            <a:r>
              <a:rPr lang="en-US" sz="2400" dirty="0" smtClean="0">
                <a:solidFill>
                  <a:srgbClr val="4A452A"/>
                </a:solidFill>
              </a:rPr>
              <a:t> principal. </a:t>
            </a:r>
          </a:p>
          <a:p>
            <a:endParaRPr lang="en-US" sz="2400" dirty="0" smtClean="0">
              <a:solidFill>
                <a:srgbClr val="4A452A"/>
              </a:solidFill>
            </a:endParaRPr>
          </a:p>
          <a:p>
            <a:r>
              <a:rPr lang="en-US" sz="2400" dirty="0" smtClean="0">
                <a:solidFill>
                  <a:srgbClr val="4A452A"/>
                </a:solidFill>
              </a:rPr>
              <a:t>Contributions </a:t>
            </a:r>
            <a:r>
              <a:rPr lang="en-US" sz="2400" dirty="0" err="1" smtClean="0">
                <a:solidFill>
                  <a:srgbClr val="4A452A"/>
                </a:solidFill>
              </a:rPr>
              <a:t>intellectuelles</a:t>
            </a:r>
            <a:endParaRPr lang="en-US" sz="2400" dirty="0" smtClean="0">
              <a:solidFill>
                <a:srgbClr val="4A452A"/>
              </a:solidFill>
            </a:endParaRPr>
          </a:p>
          <a:p>
            <a:pPr marL="400050" lvl="1" indent="0">
              <a:buNone/>
            </a:pPr>
            <a:r>
              <a:rPr lang="en-US" sz="2000" dirty="0" smtClean="0">
                <a:solidFill>
                  <a:srgbClr val="4A452A"/>
                </a:solidFill>
              </a:rPr>
              <a:t>• Les </a:t>
            </a:r>
            <a:r>
              <a:rPr lang="en-US" sz="2000" dirty="0" err="1" smtClean="0">
                <a:solidFill>
                  <a:srgbClr val="4A452A"/>
                </a:solidFill>
              </a:rPr>
              <a:t>idées</a:t>
            </a:r>
            <a:r>
              <a:rPr lang="en-US" sz="2000" dirty="0" smtClean="0">
                <a:solidFill>
                  <a:srgbClr val="4A452A"/>
                </a:solidFill>
              </a:rPr>
              <a:t> pour la </a:t>
            </a:r>
            <a:r>
              <a:rPr lang="en-US" sz="2000" dirty="0" err="1" smtClean="0">
                <a:solidFill>
                  <a:srgbClr val="4A452A"/>
                </a:solidFill>
              </a:rPr>
              <a:t>recherche</a:t>
            </a:r>
            <a:endParaRPr lang="en-US" sz="2000" dirty="0">
              <a:solidFill>
                <a:srgbClr val="4A452A"/>
              </a:solidFill>
            </a:endParaRPr>
          </a:p>
          <a:p>
            <a:pPr marL="400050" lvl="1" indent="0">
              <a:buNone/>
            </a:pPr>
            <a:r>
              <a:rPr lang="en-US" sz="2000" dirty="0">
                <a:solidFill>
                  <a:srgbClr val="4A452A"/>
                </a:solidFill>
              </a:rPr>
              <a:t>• </a:t>
            </a:r>
            <a:r>
              <a:rPr lang="en-US" sz="2000" dirty="0" smtClean="0">
                <a:solidFill>
                  <a:srgbClr val="4A452A"/>
                </a:solidFill>
              </a:rPr>
              <a:t>Le </a:t>
            </a:r>
            <a:r>
              <a:rPr lang="en-US" sz="2000" dirty="0" err="1" smtClean="0">
                <a:solidFill>
                  <a:srgbClr val="4A452A"/>
                </a:solidFill>
              </a:rPr>
              <a:t>raisonnement</a:t>
            </a:r>
            <a:r>
              <a:rPr lang="en-US" sz="2000" dirty="0" smtClean="0">
                <a:solidFill>
                  <a:srgbClr val="4A452A"/>
                </a:solidFill>
              </a:rPr>
              <a:t> qui a </a:t>
            </a:r>
            <a:r>
              <a:rPr lang="en-US" sz="2000" dirty="0" err="1" smtClean="0">
                <a:solidFill>
                  <a:srgbClr val="4A452A"/>
                </a:solidFill>
              </a:rPr>
              <a:t>converti</a:t>
            </a:r>
            <a:r>
              <a:rPr lang="en-US" sz="2000" dirty="0" smtClean="0">
                <a:solidFill>
                  <a:srgbClr val="4A452A"/>
                </a:solidFill>
              </a:rPr>
              <a:t> les </a:t>
            </a:r>
            <a:r>
              <a:rPr lang="en-US" sz="2000" dirty="0" err="1" smtClean="0">
                <a:solidFill>
                  <a:srgbClr val="4A452A"/>
                </a:solidFill>
              </a:rPr>
              <a:t>idées</a:t>
            </a:r>
            <a:r>
              <a:rPr lang="en-US" sz="2000" dirty="0" smtClean="0">
                <a:solidFill>
                  <a:srgbClr val="4A452A"/>
                </a:solidFill>
              </a:rPr>
              <a:t> en </a:t>
            </a:r>
            <a:r>
              <a:rPr lang="en-US" sz="2000" dirty="0" err="1" smtClean="0">
                <a:solidFill>
                  <a:srgbClr val="4A452A"/>
                </a:solidFill>
              </a:rPr>
              <a:t>hypothèse</a:t>
            </a:r>
            <a:endParaRPr lang="en-US" sz="2000" dirty="0">
              <a:solidFill>
                <a:srgbClr val="4A452A"/>
              </a:solidFill>
            </a:endParaRPr>
          </a:p>
          <a:p>
            <a:pPr marL="400050" lvl="1" indent="0">
              <a:buNone/>
            </a:pPr>
            <a:r>
              <a:rPr lang="en-US" sz="2000" dirty="0">
                <a:solidFill>
                  <a:srgbClr val="4A452A"/>
                </a:solidFill>
              </a:rPr>
              <a:t>• </a:t>
            </a:r>
            <a:r>
              <a:rPr lang="en-US" sz="2000" dirty="0" err="1" smtClean="0">
                <a:solidFill>
                  <a:srgbClr val="4A452A"/>
                </a:solidFill>
              </a:rPr>
              <a:t>L’interprétation</a:t>
            </a:r>
            <a:r>
              <a:rPr lang="en-US" sz="2000" dirty="0" smtClean="0">
                <a:solidFill>
                  <a:srgbClr val="4A452A"/>
                </a:solidFill>
              </a:rPr>
              <a:t> des </a:t>
            </a:r>
            <a:r>
              <a:rPr lang="en-US" sz="2000" dirty="0" err="1" smtClean="0">
                <a:solidFill>
                  <a:srgbClr val="4A452A"/>
                </a:solidFill>
              </a:rPr>
              <a:t>résultats</a:t>
            </a:r>
            <a:r>
              <a:rPr lang="en-US" sz="2000" dirty="0" smtClean="0">
                <a:solidFill>
                  <a:srgbClr val="4A452A"/>
                </a:solidFill>
              </a:rPr>
              <a:t> par rapport au monde </a:t>
            </a:r>
            <a:r>
              <a:rPr lang="en-US" sz="2000" dirty="0" err="1" smtClean="0">
                <a:solidFill>
                  <a:srgbClr val="4A452A"/>
                </a:solidFill>
              </a:rPr>
              <a:t>réel</a:t>
            </a:r>
            <a:endParaRPr lang="en-US" sz="2000" dirty="0">
              <a:solidFill>
                <a:srgbClr val="4A452A"/>
              </a:solidFill>
            </a:endParaRPr>
          </a:p>
          <a:p>
            <a:pPr marL="400050" lvl="1" indent="0">
              <a:buNone/>
            </a:pPr>
            <a:r>
              <a:rPr lang="en-US" sz="2000" dirty="0">
                <a:solidFill>
                  <a:srgbClr val="4A452A"/>
                </a:solidFill>
              </a:rPr>
              <a:t>• </a:t>
            </a:r>
            <a:r>
              <a:rPr lang="en-US" sz="2000" dirty="0" err="1" smtClean="0">
                <a:solidFill>
                  <a:srgbClr val="4A452A"/>
                </a:solidFill>
              </a:rPr>
              <a:t>L’écriture</a:t>
            </a:r>
            <a:r>
              <a:rPr lang="en-US" sz="2000" dirty="0" smtClean="0">
                <a:solidFill>
                  <a:srgbClr val="4A452A"/>
                </a:solidFill>
              </a:rPr>
              <a:t> de </a:t>
            </a:r>
            <a:r>
              <a:rPr lang="en-US" sz="2000" dirty="0" err="1" smtClean="0">
                <a:solidFill>
                  <a:srgbClr val="4A452A"/>
                </a:solidFill>
              </a:rPr>
              <a:t>l’article</a:t>
            </a:r>
            <a:endParaRPr lang="en-US" sz="2000" dirty="0">
              <a:solidFill>
                <a:srgbClr val="4A452A"/>
              </a:solidFill>
            </a:endParaRPr>
          </a:p>
          <a:p>
            <a:pPr marL="400050" lvl="1" indent="0">
              <a:buNone/>
            </a:pPr>
            <a:r>
              <a:rPr lang="en-US" sz="2000" dirty="0">
                <a:solidFill>
                  <a:srgbClr val="4A452A"/>
                </a:solidFill>
              </a:rPr>
              <a:t>• </a:t>
            </a:r>
            <a:r>
              <a:rPr lang="en-US" sz="2000" dirty="0" err="1" smtClean="0">
                <a:solidFill>
                  <a:srgbClr val="4A452A"/>
                </a:solidFill>
              </a:rPr>
              <a:t>L’edition</a:t>
            </a:r>
            <a:r>
              <a:rPr lang="en-US" sz="2000" dirty="0" smtClean="0">
                <a:solidFill>
                  <a:srgbClr val="4A452A"/>
                </a:solidFill>
              </a:rPr>
              <a:t> du </a:t>
            </a:r>
            <a:r>
              <a:rPr lang="en-US" sz="2000" dirty="0" err="1" smtClean="0">
                <a:solidFill>
                  <a:srgbClr val="4A452A"/>
                </a:solidFill>
              </a:rPr>
              <a:t>texte</a:t>
            </a:r>
            <a:r>
              <a:rPr lang="en-US" sz="2000" dirty="0" smtClean="0">
                <a:solidFill>
                  <a:srgbClr val="4A452A"/>
                </a:solidFill>
              </a:rPr>
              <a:t> pour </a:t>
            </a:r>
            <a:r>
              <a:rPr lang="en-US" sz="2000" dirty="0" err="1" smtClean="0">
                <a:solidFill>
                  <a:srgbClr val="4A452A"/>
                </a:solidFill>
              </a:rPr>
              <a:t>sa</a:t>
            </a:r>
            <a:r>
              <a:rPr lang="en-US" sz="2000" dirty="0" smtClean="0">
                <a:solidFill>
                  <a:srgbClr val="4A452A"/>
                </a:solidFill>
              </a:rPr>
              <a:t> </a:t>
            </a:r>
            <a:r>
              <a:rPr lang="en-US" sz="2000" dirty="0" err="1" smtClean="0">
                <a:solidFill>
                  <a:srgbClr val="4A452A"/>
                </a:solidFill>
              </a:rPr>
              <a:t>logique</a:t>
            </a:r>
            <a:r>
              <a:rPr lang="en-US" sz="2000" dirty="0" smtClean="0">
                <a:solidFill>
                  <a:srgbClr val="4A452A"/>
                </a:solidFill>
              </a:rPr>
              <a:t> et son style</a:t>
            </a:r>
            <a:endParaRPr lang="en-US" sz="2000" dirty="0">
              <a:solidFill>
                <a:srgbClr val="4A452A"/>
              </a:solidFill>
            </a:endParaRPr>
          </a:p>
          <a:p>
            <a:pPr marL="400050" lvl="1" indent="0">
              <a:buNone/>
            </a:pPr>
            <a:r>
              <a:rPr lang="en-US" sz="2000" dirty="0">
                <a:solidFill>
                  <a:srgbClr val="4A452A"/>
                </a:solidFill>
              </a:rPr>
              <a:t>• </a:t>
            </a:r>
            <a:r>
              <a:rPr lang="en-US" sz="2000" dirty="0" smtClean="0">
                <a:solidFill>
                  <a:srgbClr val="4A452A"/>
                </a:solidFill>
              </a:rPr>
              <a:t>La </a:t>
            </a:r>
            <a:r>
              <a:rPr lang="en-US" sz="2000" dirty="0" err="1" smtClean="0">
                <a:solidFill>
                  <a:srgbClr val="4A452A"/>
                </a:solidFill>
              </a:rPr>
              <a:t>réponse</a:t>
            </a:r>
            <a:r>
              <a:rPr lang="en-US" sz="2000" dirty="0" smtClean="0">
                <a:solidFill>
                  <a:srgbClr val="4A452A"/>
                </a:solidFill>
              </a:rPr>
              <a:t> au peer review</a:t>
            </a:r>
            <a:endParaRPr lang="en-US" sz="2000" dirty="0">
              <a:solidFill>
                <a:srgbClr val="4A452A"/>
              </a:solidFill>
            </a:endParaRPr>
          </a:p>
          <a:p>
            <a:pPr marL="400050" lvl="1" indent="0">
              <a:buNone/>
            </a:pPr>
            <a:endParaRPr lang="en-US" sz="2000" dirty="0" smtClean="0">
              <a:solidFill>
                <a:srgbClr val="4A452A"/>
              </a:solidFill>
            </a:endParaRPr>
          </a:p>
          <a:p>
            <a:pPr marL="400050" lvl="1" indent="0">
              <a:buNone/>
            </a:pPr>
            <a:r>
              <a:rPr lang="en-US" sz="2000" dirty="0" smtClean="0">
                <a:solidFill>
                  <a:srgbClr val="4A452A"/>
                </a:solidFill>
              </a:rPr>
              <a:t>Il </a:t>
            </a:r>
            <a:r>
              <a:rPr lang="en-US" sz="2000" dirty="0" err="1" smtClean="0">
                <a:solidFill>
                  <a:srgbClr val="4A452A"/>
                </a:solidFill>
              </a:rPr>
              <a:t>n’y</a:t>
            </a:r>
            <a:r>
              <a:rPr lang="en-US" sz="2000" dirty="0" smtClean="0">
                <a:solidFill>
                  <a:srgbClr val="4A452A"/>
                </a:solidFill>
              </a:rPr>
              <a:t> a pas de </a:t>
            </a:r>
            <a:r>
              <a:rPr lang="en-US" sz="2000" dirty="0" err="1" smtClean="0">
                <a:solidFill>
                  <a:srgbClr val="4A452A"/>
                </a:solidFill>
              </a:rPr>
              <a:t>règle</a:t>
            </a:r>
            <a:r>
              <a:rPr lang="en-US" sz="2000" dirty="0" smtClean="0">
                <a:solidFill>
                  <a:srgbClr val="4A452A"/>
                </a:solidFill>
              </a:rPr>
              <a:t> </a:t>
            </a:r>
            <a:r>
              <a:rPr lang="en-US" sz="2000" dirty="0" err="1" smtClean="0">
                <a:solidFill>
                  <a:srgbClr val="4A452A"/>
                </a:solidFill>
              </a:rPr>
              <a:t>absolue</a:t>
            </a:r>
            <a:r>
              <a:rPr lang="en-US" sz="2000" dirty="0" smtClean="0">
                <a:solidFill>
                  <a:srgbClr val="4A452A"/>
                </a:solidFill>
              </a:rPr>
              <a:t>! Les aides </a:t>
            </a:r>
            <a:r>
              <a:rPr lang="en-US" sz="2000" dirty="0" err="1" smtClean="0">
                <a:solidFill>
                  <a:srgbClr val="4A452A"/>
                </a:solidFill>
              </a:rPr>
              <a:t>apportées</a:t>
            </a:r>
            <a:r>
              <a:rPr lang="en-US" sz="2000" dirty="0" smtClean="0">
                <a:solidFill>
                  <a:srgbClr val="4A452A"/>
                </a:solidFill>
              </a:rPr>
              <a:t> à </a:t>
            </a:r>
            <a:r>
              <a:rPr lang="en-US" sz="2000" dirty="0" err="1" smtClean="0">
                <a:solidFill>
                  <a:srgbClr val="4A452A"/>
                </a:solidFill>
              </a:rPr>
              <a:t>l’étudiant</a:t>
            </a:r>
            <a:r>
              <a:rPr lang="en-US" sz="2000" dirty="0" smtClean="0">
                <a:solidFill>
                  <a:srgbClr val="4A452A"/>
                </a:solidFill>
              </a:rPr>
              <a:t> en </a:t>
            </a:r>
            <a:r>
              <a:rPr lang="en-US" sz="2000" dirty="0" err="1" smtClean="0">
                <a:solidFill>
                  <a:srgbClr val="4A452A"/>
                </a:solidFill>
              </a:rPr>
              <a:t>terme</a:t>
            </a:r>
            <a:r>
              <a:rPr lang="en-US" sz="2000" dirty="0" smtClean="0">
                <a:solidFill>
                  <a:srgbClr val="4A452A"/>
                </a:solidFill>
              </a:rPr>
              <a:t> de support financier et de support </a:t>
            </a:r>
            <a:r>
              <a:rPr lang="en-US" sz="2000" dirty="0" err="1" smtClean="0">
                <a:solidFill>
                  <a:srgbClr val="4A452A"/>
                </a:solidFill>
              </a:rPr>
              <a:t>scientifique</a:t>
            </a:r>
            <a:r>
              <a:rPr lang="en-US" sz="2000" dirty="0" smtClean="0">
                <a:solidFill>
                  <a:srgbClr val="4A452A"/>
                </a:solidFill>
              </a:rPr>
              <a:t>…</a:t>
            </a:r>
            <a:endParaRPr lang="en-GB" sz="2000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9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6000" dirty="0" smtClean="0"/>
              <a:t>Jour 2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9683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La structure </a:t>
            </a:r>
            <a:r>
              <a:rPr lang="en-GB" dirty="0" err="1" smtClean="0">
                <a:solidFill>
                  <a:srgbClr val="558ED5"/>
                </a:solidFill>
              </a:rPr>
              <a:t>classique</a:t>
            </a:r>
            <a:r>
              <a:rPr lang="en-GB" dirty="0" smtClean="0">
                <a:solidFill>
                  <a:srgbClr val="558ED5"/>
                </a:solidFill>
              </a:rPr>
              <a:t> d’un article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4A452A"/>
                </a:solidFill>
              </a:rPr>
              <a:t>Titre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Résumé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>
                <a:solidFill>
                  <a:srgbClr val="4A452A"/>
                </a:solidFill>
              </a:rPr>
              <a:t>Introduction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Methodologie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avec tableaux et figures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>
                <a:solidFill>
                  <a:srgbClr val="4A452A"/>
                </a:solidFill>
              </a:rPr>
              <a:t>Discussion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Remerciements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References </a:t>
            </a:r>
            <a:r>
              <a:rPr lang="en-US" dirty="0" err="1" smtClean="0">
                <a:solidFill>
                  <a:srgbClr val="4A452A"/>
                </a:solidFill>
              </a:rPr>
              <a:t>bibliographiques</a:t>
            </a:r>
            <a:endParaRPr lang="en-GB" dirty="0">
              <a:solidFill>
                <a:srgbClr val="4A452A"/>
              </a:solidFill>
            </a:endParaRPr>
          </a:p>
        </p:txBody>
      </p:sp>
      <p:pic>
        <p:nvPicPr>
          <p:cNvPr id="4" name="Picture 3" descr="DSC_61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88840"/>
            <a:ext cx="2085451" cy="13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rgbClr val="4A452A"/>
                </a:solidFill>
              </a:rPr>
              <a:t>Vous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écrivez</a:t>
            </a:r>
            <a:r>
              <a:rPr lang="en-US" dirty="0" smtClean="0">
                <a:solidFill>
                  <a:srgbClr val="4A452A"/>
                </a:solidFill>
              </a:rPr>
              <a:t> un article </a:t>
            </a:r>
            <a:r>
              <a:rPr lang="en-US" dirty="0" err="1" smtClean="0">
                <a:solidFill>
                  <a:srgbClr val="4A452A"/>
                </a:solidFill>
              </a:rPr>
              <a:t>ou</a:t>
            </a:r>
            <a:r>
              <a:rPr lang="en-US" dirty="0" smtClean="0">
                <a:solidFill>
                  <a:srgbClr val="4A452A"/>
                </a:solidFill>
              </a:rPr>
              <a:t> un </a:t>
            </a:r>
            <a:r>
              <a:rPr lang="en-US" dirty="0" err="1" smtClean="0">
                <a:solidFill>
                  <a:srgbClr val="4A452A"/>
                </a:solidFill>
              </a:rPr>
              <a:t>projet</a:t>
            </a:r>
            <a:r>
              <a:rPr lang="en-US" dirty="0" smtClean="0">
                <a:solidFill>
                  <a:srgbClr val="4A452A"/>
                </a:solidFill>
              </a:rPr>
              <a:t> pour tester </a:t>
            </a:r>
            <a:r>
              <a:rPr lang="en-US" dirty="0" err="1" smtClean="0">
                <a:solidFill>
                  <a:srgbClr val="4A452A"/>
                </a:solidFill>
              </a:rPr>
              <a:t>une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b="1" dirty="0" err="1" smtClean="0">
                <a:solidFill>
                  <a:srgbClr val="4A452A"/>
                </a:solidFill>
              </a:rPr>
              <a:t>hypothèse</a:t>
            </a:r>
            <a:r>
              <a:rPr lang="en-US" dirty="0" smtClean="0">
                <a:solidFill>
                  <a:srgbClr val="4A452A"/>
                </a:solidFill>
              </a:rPr>
              <a:t>. </a:t>
            </a:r>
          </a:p>
          <a:p>
            <a:r>
              <a:rPr lang="en-US" b="1" dirty="0" err="1" smtClean="0">
                <a:solidFill>
                  <a:srgbClr val="4A452A"/>
                </a:solidFill>
              </a:rPr>
              <a:t>L’introduction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explique</a:t>
            </a:r>
            <a:r>
              <a:rPr lang="en-US" dirty="0" smtClean="0">
                <a:solidFill>
                  <a:srgbClr val="4A452A"/>
                </a:solidFill>
              </a:rPr>
              <a:t> le </a:t>
            </a:r>
            <a:r>
              <a:rPr lang="en-US" dirty="0" err="1" smtClean="0">
                <a:solidFill>
                  <a:srgbClr val="4A452A"/>
                </a:solidFill>
              </a:rPr>
              <a:t>cheminement</a:t>
            </a:r>
            <a:r>
              <a:rPr lang="en-US" dirty="0" smtClean="0">
                <a:solidFill>
                  <a:srgbClr val="4A452A"/>
                </a:solidFill>
              </a:rPr>
              <a:t> mental et </a:t>
            </a:r>
            <a:r>
              <a:rPr lang="en-US" dirty="0" err="1" smtClean="0">
                <a:solidFill>
                  <a:srgbClr val="4A452A"/>
                </a:solidFill>
              </a:rPr>
              <a:t>logique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vers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cette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hypothèse</a:t>
            </a:r>
            <a:r>
              <a:rPr lang="en-US" dirty="0" smtClean="0">
                <a:solidFill>
                  <a:srgbClr val="4A452A"/>
                </a:solidFill>
              </a:rPr>
              <a:t> à tester</a:t>
            </a:r>
          </a:p>
          <a:p>
            <a:r>
              <a:rPr lang="en-US" dirty="0" smtClean="0">
                <a:solidFill>
                  <a:srgbClr val="4A452A"/>
                </a:solidFill>
              </a:rPr>
              <a:t>La </a:t>
            </a:r>
            <a:r>
              <a:rPr lang="en-US" dirty="0" err="1" smtClean="0">
                <a:solidFill>
                  <a:srgbClr val="4A452A"/>
                </a:solidFill>
              </a:rPr>
              <a:t>méthodologie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explique</a:t>
            </a:r>
            <a:r>
              <a:rPr lang="en-US" dirty="0" smtClean="0">
                <a:solidFill>
                  <a:srgbClr val="4A452A"/>
                </a:solidFill>
              </a:rPr>
              <a:t> comment y arriver</a:t>
            </a:r>
          </a:p>
          <a:p>
            <a:r>
              <a:rPr lang="en-US" dirty="0" smtClean="0">
                <a:solidFill>
                  <a:srgbClr val="4A452A"/>
                </a:solidFill>
              </a:rPr>
              <a:t>Les </a:t>
            </a:r>
            <a:r>
              <a:rPr lang="en-US" b="1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montrent</a:t>
            </a:r>
            <a:r>
              <a:rPr lang="en-US" dirty="0" smtClean="0">
                <a:solidFill>
                  <a:srgbClr val="4A452A"/>
                </a:solidFill>
              </a:rPr>
              <a:t> les </a:t>
            </a:r>
            <a:r>
              <a:rPr lang="en-US" dirty="0" err="1" smtClean="0">
                <a:solidFill>
                  <a:srgbClr val="4A452A"/>
                </a:solidFill>
              </a:rPr>
              <a:t>faits</a:t>
            </a:r>
            <a:r>
              <a:rPr lang="en-US" dirty="0" smtClean="0">
                <a:solidFill>
                  <a:srgbClr val="4A452A"/>
                </a:solidFill>
              </a:rPr>
              <a:t> et figures </a:t>
            </a:r>
            <a:r>
              <a:rPr lang="en-US" dirty="0" err="1" smtClean="0">
                <a:solidFill>
                  <a:srgbClr val="4A452A"/>
                </a:solidFill>
              </a:rPr>
              <a:t>trouvés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La </a:t>
            </a:r>
            <a:r>
              <a:rPr lang="en-US" b="1" dirty="0" smtClean="0">
                <a:solidFill>
                  <a:srgbClr val="4A452A"/>
                </a:solidFill>
              </a:rPr>
              <a:t>discussion</a:t>
            </a:r>
            <a:r>
              <a:rPr lang="en-US" dirty="0" smtClean="0">
                <a:solidFill>
                  <a:srgbClr val="4A452A"/>
                </a:solidFill>
              </a:rPr>
              <a:t> compare </a:t>
            </a:r>
            <a:r>
              <a:rPr lang="en-US" dirty="0" err="1" smtClean="0">
                <a:solidFill>
                  <a:srgbClr val="4A452A"/>
                </a:solidFill>
              </a:rPr>
              <a:t>ces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à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ceux</a:t>
            </a:r>
            <a:r>
              <a:rPr lang="en-US" dirty="0" smtClean="0">
                <a:solidFill>
                  <a:srgbClr val="4A452A"/>
                </a:solidFill>
              </a:rPr>
              <a:t> des </a:t>
            </a:r>
            <a:r>
              <a:rPr lang="en-US" dirty="0" err="1" smtClean="0">
                <a:solidFill>
                  <a:srgbClr val="4A452A"/>
                </a:solidFill>
              </a:rPr>
              <a:t>collègues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dans</a:t>
            </a:r>
            <a:r>
              <a:rPr lang="en-US" dirty="0" smtClean="0">
                <a:solidFill>
                  <a:srgbClr val="4A452A"/>
                </a:solidFill>
              </a:rPr>
              <a:t> la </a:t>
            </a:r>
            <a:r>
              <a:rPr lang="en-US" dirty="0" err="1" smtClean="0">
                <a:solidFill>
                  <a:srgbClr val="4A452A"/>
                </a:solidFill>
              </a:rPr>
              <a:t>litérature</a:t>
            </a:r>
            <a:r>
              <a:rPr lang="en-US" dirty="0" smtClean="0">
                <a:solidFill>
                  <a:srgbClr val="4A452A"/>
                </a:solidFill>
              </a:rPr>
              <a:t>, et </a:t>
            </a:r>
            <a:r>
              <a:rPr lang="en-US" dirty="0" err="1" smtClean="0">
                <a:solidFill>
                  <a:srgbClr val="4A452A"/>
                </a:solidFill>
              </a:rPr>
              <a:t>leurs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conséquences</a:t>
            </a:r>
            <a:r>
              <a:rPr lang="en-US" dirty="0" smtClean="0">
                <a:solidFill>
                  <a:srgbClr val="4A452A"/>
                </a:solidFill>
              </a:rPr>
              <a:t> en </a:t>
            </a:r>
            <a:r>
              <a:rPr lang="en-US" dirty="0" err="1" smtClean="0">
                <a:solidFill>
                  <a:srgbClr val="4A452A"/>
                </a:solidFill>
              </a:rPr>
              <a:t>terme</a:t>
            </a:r>
            <a:r>
              <a:rPr lang="en-US" dirty="0" smtClean="0">
                <a:solidFill>
                  <a:srgbClr val="4A452A"/>
                </a:solidFill>
              </a:rPr>
              <a:t> de plus-value et en </a:t>
            </a:r>
            <a:r>
              <a:rPr lang="en-US" dirty="0" err="1" smtClean="0">
                <a:solidFill>
                  <a:srgbClr val="4A452A"/>
                </a:solidFill>
              </a:rPr>
              <a:t>fonction</a:t>
            </a:r>
            <a:r>
              <a:rPr lang="en-US" dirty="0" smtClean="0">
                <a:solidFill>
                  <a:srgbClr val="4A452A"/>
                </a:solidFill>
              </a:rPr>
              <a:t> de </a:t>
            </a:r>
            <a:r>
              <a:rPr lang="en-US" dirty="0" err="1" smtClean="0">
                <a:solidFill>
                  <a:srgbClr val="4A452A"/>
                </a:solidFill>
              </a:rPr>
              <a:t>l’hypothèse</a:t>
            </a:r>
            <a:r>
              <a:rPr lang="en-US" dirty="0" smtClean="0">
                <a:solidFill>
                  <a:srgbClr val="4A452A"/>
                </a:solidFill>
              </a:rPr>
              <a:t>. </a:t>
            </a:r>
            <a:endParaRPr lang="en-US" dirty="0">
              <a:solidFill>
                <a:srgbClr val="4A452A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Le </a:t>
            </a:r>
            <a:r>
              <a:rPr lang="en-US" dirty="0" err="1" smtClean="0">
                <a:solidFill>
                  <a:srgbClr val="558ED5"/>
                </a:solidFill>
              </a:rPr>
              <a:t>Narratif</a:t>
            </a:r>
            <a:endParaRPr lang="en-US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6000" dirty="0" smtClean="0"/>
              <a:t>Jour 1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6550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L’approche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méthodologique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dans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l’écriture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292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4A452A"/>
                </a:solidFill>
              </a:rPr>
              <a:t>Identification du </a:t>
            </a:r>
            <a:r>
              <a:rPr lang="en-GB" dirty="0" err="1" smtClean="0">
                <a:solidFill>
                  <a:srgbClr val="4A452A"/>
                </a:solidFill>
              </a:rPr>
              <a:t>problème</a:t>
            </a:r>
            <a:r>
              <a:rPr lang="en-GB" dirty="0" smtClean="0">
                <a:solidFill>
                  <a:srgbClr val="4A452A"/>
                </a:solidFill>
              </a:rPr>
              <a:t>, </a:t>
            </a:r>
            <a:r>
              <a:rPr lang="en-GB" dirty="0" err="1" smtClean="0">
                <a:solidFill>
                  <a:srgbClr val="4A452A"/>
                </a:solidFill>
              </a:rPr>
              <a:t>arbre</a:t>
            </a:r>
            <a:r>
              <a:rPr lang="en-GB" dirty="0" smtClean="0">
                <a:solidFill>
                  <a:srgbClr val="4A452A"/>
                </a:solidFill>
              </a:rPr>
              <a:t> à </a:t>
            </a:r>
            <a:r>
              <a:rPr lang="en-GB" dirty="0" err="1" smtClean="0">
                <a:solidFill>
                  <a:srgbClr val="4A452A"/>
                </a:solidFill>
              </a:rPr>
              <a:t>problème</a:t>
            </a:r>
            <a:endParaRPr lang="en-GB" dirty="0" smtClean="0">
              <a:solidFill>
                <a:srgbClr val="4A452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4A452A"/>
                </a:solidFill>
              </a:rPr>
              <a:t>Formulation de la question de </a:t>
            </a:r>
            <a:r>
              <a:rPr lang="en-GB" dirty="0" err="1" smtClean="0">
                <a:solidFill>
                  <a:srgbClr val="4A452A"/>
                </a:solidFill>
              </a:rPr>
              <a:t>recherche</a:t>
            </a:r>
            <a:r>
              <a:rPr lang="en-GB" dirty="0" smtClean="0">
                <a:solidFill>
                  <a:srgbClr val="4A452A"/>
                </a:solidFill>
              </a:rPr>
              <a:t>, premières hypotheses, </a:t>
            </a:r>
            <a:r>
              <a:rPr lang="en-GB" dirty="0" err="1" smtClean="0">
                <a:solidFill>
                  <a:srgbClr val="4A452A"/>
                </a:solidFill>
              </a:rPr>
              <a:t>idées</a:t>
            </a:r>
            <a:r>
              <a:rPr lang="en-GB" dirty="0" smtClean="0">
                <a:solidFill>
                  <a:srgbClr val="4A452A"/>
                </a:solidFill>
              </a:rPr>
              <a:t> et </a:t>
            </a:r>
            <a:r>
              <a:rPr lang="en-GB" dirty="0" err="1" smtClean="0">
                <a:solidFill>
                  <a:srgbClr val="4A452A"/>
                </a:solidFill>
              </a:rPr>
              <a:t>échanges</a:t>
            </a:r>
            <a:r>
              <a:rPr lang="en-GB" dirty="0" smtClean="0">
                <a:solidFill>
                  <a:srgbClr val="4A452A"/>
                </a:solidFill>
              </a:rPr>
              <a:t> avec </a:t>
            </a:r>
            <a:r>
              <a:rPr lang="en-GB" dirty="0" err="1" smtClean="0">
                <a:solidFill>
                  <a:srgbClr val="4A452A"/>
                </a:solidFill>
              </a:rPr>
              <a:t>collègues</a:t>
            </a:r>
            <a:endParaRPr lang="en-GB" dirty="0" smtClean="0">
              <a:solidFill>
                <a:srgbClr val="4A452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4A452A"/>
                </a:solidFill>
              </a:rPr>
              <a:t>Titre de travail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 smtClean="0">
                <a:solidFill>
                  <a:srgbClr val="4A452A"/>
                </a:solidFill>
              </a:rPr>
              <a:t>Recherche</a:t>
            </a:r>
            <a:r>
              <a:rPr lang="en-GB" dirty="0" smtClean="0">
                <a:solidFill>
                  <a:srgbClr val="4A452A"/>
                </a:solidFill>
              </a:rPr>
              <a:t> de la literature </a:t>
            </a:r>
            <a:r>
              <a:rPr lang="en-GB" dirty="0" err="1" smtClean="0">
                <a:solidFill>
                  <a:srgbClr val="4A452A"/>
                </a:solidFill>
              </a:rPr>
              <a:t>en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bibliothèque</a:t>
            </a:r>
            <a:r>
              <a:rPr lang="en-GB" dirty="0" smtClean="0">
                <a:solidFill>
                  <a:srgbClr val="4A452A"/>
                </a:solidFill>
              </a:rPr>
              <a:t> et sur internet, bases de </a:t>
            </a:r>
            <a:r>
              <a:rPr lang="en-GB" dirty="0" err="1" smtClean="0">
                <a:solidFill>
                  <a:srgbClr val="4A452A"/>
                </a:solidFill>
              </a:rPr>
              <a:t>données</a:t>
            </a:r>
            <a:r>
              <a:rPr lang="en-GB" dirty="0" smtClean="0">
                <a:solidFill>
                  <a:srgbClr val="4A452A"/>
                </a:solidFill>
              </a:rPr>
              <a:t>, </a:t>
            </a:r>
            <a:r>
              <a:rPr lang="en-GB" dirty="0" err="1" smtClean="0">
                <a:solidFill>
                  <a:srgbClr val="4A452A"/>
                </a:solidFill>
              </a:rPr>
              <a:t>bibliographie</a:t>
            </a:r>
            <a:endParaRPr lang="en-GB" dirty="0" smtClean="0">
              <a:solidFill>
                <a:srgbClr val="4A452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Recherche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financement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échantillonage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campagnes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statistiques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 smtClean="0">
                <a:solidFill>
                  <a:srgbClr val="4A452A"/>
                </a:solidFill>
              </a:rPr>
              <a:t>Présentation</a:t>
            </a:r>
            <a:r>
              <a:rPr lang="en-GB" dirty="0" smtClean="0">
                <a:solidFill>
                  <a:srgbClr val="4A452A"/>
                </a:solidFill>
              </a:rPr>
              <a:t> des </a:t>
            </a:r>
            <a:r>
              <a:rPr lang="en-GB" dirty="0" err="1" smtClean="0">
                <a:solidFill>
                  <a:srgbClr val="4A452A"/>
                </a:solidFill>
              </a:rPr>
              <a:t>résultats</a:t>
            </a:r>
            <a:endParaRPr lang="en-GB" dirty="0" smtClean="0">
              <a:solidFill>
                <a:srgbClr val="4A452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4A452A"/>
                </a:solidFill>
              </a:rPr>
              <a:t>Introduction et discussion, completer </a:t>
            </a:r>
            <a:r>
              <a:rPr lang="en-GB" dirty="0" err="1" smtClean="0">
                <a:solidFill>
                  <a:srgbClr val="4A452A"/>
                </a:solidFill>
              </a:rPr>
              <a:t>bibliographie</a:t>
            </a:r>
            <a:endParaRPr lang="en-GB" dirty="0" smtClean="0">
              <a:solidFill>
                <a:srgbClr val="4A452A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4A452A"/>
                </a:solidFill>
              </a:rPr>
              <a:t>Titre </a:t>
            </a:r>
            <a:r>
              <a:rPr lang="en-GB" dirty="0" err="1" smtClean="0">
                <a:solidFill>
                  <a:srgbClr val="4A452A"/>
                </a:solidFill>
              </a:rPr>
              <a:t>définitif</a:t>
            </a:r>
            <a:r>
              <a:rPr lang="en-GB" dirty="0" smtClean="0">
                <a:solidFill>
                  <a:srgbClr val="4A452A"/>
                </a:solidFill>
              </a:rPr>
              <a:t>, </a:t>
            </a:r>
            <a:r>
              <a:rPr lang="en-GB" dirty="0" err="1" smtClean="0">
                <a:solidFill>
                  <a:srgbClr val="4A452A"/>
                </a:solidFill>
              </a:rPr>
              <a:t>remerciements</a:t>
            </a:r>
            <a:endParaRPr lang="en-GB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4029.JPG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55" y="0"/>
            <a:ext cx="11253680" cy="7533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768752" cy="1143000"/>
          </a:xfrm>
        </p:spPr>
        <p:txBody>
          <a:bodyPr/>
          <a:lstStyle/>
          <a:p>
            <a:r>
              <a:rPr lang="en-GB" sz="2800" dirty="0" smtClean="0">
                <a:solidFill>
                  <a:srgbClr val="558ED5"/>
                </a:solidFill>
              </a:rPr>
              <a:t>La bonne idée </a:t>
            </a:r>
            <a:r>
              <a:rPr lang="en-GB" sz="2800" dirty="0" err="1" smtClean="0">
                <a:solidFill>
                  <a:srgbClr val="558ED5"/>
                </a:solidFill>
              </a:rPr>
              <a:t>ou</a:t>
            </a:r>
            <a:r>
              <a:rPr lang="en-GB" sz="2800" dirty="0" smtClean="0">
                <a:solidFill>
                  <a:srgbClr val="558ED5"/>
                </a:solidFill>
              </a:rPr>
              <a:t> </a:t>
            </a:r>
            <a:r>
              <a:rPr lang="en-GB" sz="2800" dirty="0" err="1" smtClean="0">
                <a:solidFill>
                  <a:srgbClr val="558ED5"/>
                </a:solidFill>
              </a:rPr>
              <a:t>l’identification</a:t>
            </a:r>
            <a:r>
              <a:rPr lang="en-GB" sz="2800" dirty="0" smtClean="0">
                <a:solidFill>
                  <a:srgbClr val="558ED5"/>
                </a:solidFill>
              </a:rPr>
              <a:t> du </a:t>
            </a:r>
            <a:r>
              <a:rPr lang="en-GB" sz="2800" dirty="0" err="1" smtClean="0">
                <a:solidFill>
                  <a:srgbClr val="558ED5"/>
                </a:solidFill>
              </a:rPr>
              <a:t>problème</a:t>
            </a:r>
            <a:r>
              <a:rPr lang="en-GB" sz="2800" dirty="0" smtClean="0">
                <a:solidFill>
                  <a:srgbClr val="558ED5"/>
                </a:solidFill>
              </a:rPr>
              <a:t/>
            </a:r>
            <a:br>
              <a:rPr lang="en-GB" sz="2800" dirty="0" smtClean="0">
                <a:solidFill>
                  <a:srgbClr val="558ED5"/>
                </a:solidFill>
              </a:rPr>
            </a:br>
            <a:r>
              <a:rPr lang="en-GB" sz="2800" dirty="0" smtClean="0">
                <a:solidFill>
                  <a:srgbClr val="558ED5"/>
                </a:solidFill>
                <a:sym typeface="Wingdings" panose="05000000000000000000" pitchFamily="2" charset="2"/>
              </a:rPr>
              <a:t></a:t>
            </a:r>
            <a:r>
              <a:rPr lang="en-GB" sz="2800" dirty="0" err="1" smtClean="0">
                <a:solidFill>
                  <a:srgbClr val="558ED5"/>
                </a:solidFill>
                <a:sym typeface="Wingdings" panose="05000000000000000000" pitchFamily="2" charset="2"/>
              </a:rPr>
              <a:t>développement</a:t>
            </a:r>
            <a:r>
              <a:rPr lang="en-GB" sz="2800" dirty="0" smtClean="0">
                <a:solidFill>
                  <a:srgbClr val="558ED5"/>
                </a:solidFill>
                <a:sym typeface="Wingdings" panose="05000000000000000000" pitchFamily="2" charset="2"/>
              </a:rPr>
              <a:t> de </a:t>
            </a:r>
            <a:r>
              <a:rPr lang="en-GB" sz="2800" dirty="0" err="1" smtClean="0">
                <a:solidFill>
                  <a:srgbClr val="558ED5"/>
                </a:solidFill>
                <a:sym typeface="Wingdings" panose="05000000000000000000" pitchFamily="2" charset="2"/>
              </a:rPr>
              <a:t>l’hypothèse</a:t>
            </a:r>
            <a:endParaRPr lang="en-GB" sz="2800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203" y="1878505"/>
            <a:ext cx="818685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err="1" smtClean="0"/>
              <a:t>Selon</a:t>
            </a:r>
            <a:r>
              <a:rPr lang="en-US" sz="2400" dirty="0" smtClean="0"/>
              <a:t> </a:t>
            </a:r>
            <a:r>
              <a:rPr lang="en-US" sz="2400" dirty="0" err="1" smtClean="0"/>
              <a:t>vos</a:t>
            </a:r>
            <a:r>
              <a:rPr lang="en-US" sz="2400" dirty="0" smtClean="0"/>
              <a:t> </a:t>
            </a:r>
            <a:r>
              <a:rPr lang="en-US" sz="2400" dirty="0" err="1" smtClean="0"/>
              <a:t>propres</a:t>
            </a:r>
            <a:r>
              <a:rPr lang="en-US" sz="2400" dirty="0" smtClean="0"/>
              <a:t> </a:t>
            </a:r>
            <a:r>
              <a:rPr lang="en-US" sz="2400" dirty="0" err="1" smtClean="0"/>
              <a:t>intérets</a:t>
            </a:r>
            <a:r>
              <a:rPr lang="en-US" sz="2400" dirty="0" smtClean="0"/>
              <a:t> et </a:t>
            </a:r>
            <a:r>
              <a:rPr lang="en-US" sz="2400" dirty="0" err="1" smtClean="0"/>
              <a:t>expertises</a:t>
            </a:r>
            <a:r>
              <a:rPr lang="en-US" sz="2400" dirty="0" smtClean="0"/>
              <a:t> et </a:t>
            </a:r>
            <a:r>
              <a:rPr lang="en-US" sz="2400" dirty="0" err="1" smtClean="0"/>
              <a:t>compétences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/>
              <a:t>Connaître</a:t>
            </a:r>
            <a:r>
              <a:rPr lang="en-US" sz="2400" dirty="0" smtClean="0"/>
              <a:t> la </a:t>
            </a:r>
            <a:r>
              <a:rPr lang="en-US" sz="2400" dirty="0" err="1" smtClean="0"/>
              <a:t>litérature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/>
              <a:t>Selon</a:t>
            </a:r>
            <a:r>
              <a:rPr lang="en-US" sz="2400" dirty="0" smtClean="0"/>
              <a:t> les </a:t>
            </a:r>
            <a:r>
              <a:rPr lang="en-US" sz="2400" dirty="0" err="1" smtClean="0"/>
              <a:t>priorités</a:t>
            </a:r>
            <a:r>
              <a:rPr lang="en-US" sz="2400" dirty="0" smtClean="0"/>
              <a:t> de </a:t>
            </a:r>
            <a:r>
              <a:rPr lang="en-US" sz="2400" dirty="0" err="1" smtClean="0"/>
              <a:t>votre</a:t>
            </a:r>
            <a:r>
              <a:rPr lang="en-US" sz="2400" dirty="0" smtClean="0"/>
              <a:t> </a:t>
            </a:r>
            <a:r>
              <a:rPr lang="en-US" sz="2400" dirty="0" err="1" smtClean="0"/>
              <a:t>organisation</a:t>
            </a:r>
            <a:r>
              <a:rPr lang="en-US" sz="2400" dirty="0" smtClean="0"/>
              <a:t> et </a:t>
            </a:r>
            <a:r>
              <a:rPr lang="en-US" sz="2400" dirty="0" err="1" smtClean="0"/>
              <a:t>superviseur</a:t>
            </a:r>
            <a:r>
              <a:rPr lang="en-US" sz="2400" dirty="0" smtClean="0"/>
              <a:t>, </a:t>
            </a:r>
          </a:p>
          <a:p>
            <a:r>
              <a:rPr lang="en-US" sz="2400" dirty="0" err="1" smtClean="0"/>
              <a:t>hierarchie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/>
              <a:t>Selon</a:t>
            </a:r>
            <a:r>
              <a:rPr lang="en-US" sz="2400" dirty="0" smtClean="0"/>
              <a:t> les </a:t>
            </a:r>
            <a:r>
              <a:rPr lang="en-US" sz="2400" dirty="0" err="1" smtClean="0"/>
              <a:t>besoins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société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/>
              <a:t>Selon</a:t>
            </a:r>
            <a:r>
              <a:rPr lang="en-US" sz="2400" dirty="0" smtClean="0"/>
              <a:t> les </a:t>
            </a:r>
            <a:r>
              <a:rPr lang="en-US" sz="2400" dirty="0" err="1" smtClean="0"/>
              <a:t>besoins</a:t>
            </a:r>
            <a:r>
              <a:rPr lang="en-US" sz="2400" dirty="0" smtClean="0"/>
              <a:t> des parties </a:t>
            </a:r>
            <a:r>
              <a:rPr lang="en-US" sz="2400" dirty="0" err="1" smtClean="0"/>
              <a:t>prenantes</a:t>
            </a:r>
            <a:r>
              <a:rPr lang="en-US" sz="2400" dirty="0" smtClean="0"/>
              <a:t> (</a:t>
            </a:r>
            <a:r>
              <a:rPr lang="en-US" sz="2400" dirty="0" err="1" smtClean="0"/>
              <a:t>projet</a:t>
            </a:r>
            <a:r>
              <a:rPr lang="en-US" sz="2400" dirty="0" smtClean="0"/>
              <a:t>!!)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/>
              <a:t>Selon</a:t>
            </a:r>
            <a:r>
              <a:rPr lang="en-US" sz="2400" dirty="0" smtClean="0"/>
              <a:t> les </a:t>
            </a:r>
            <a:r>
              <a:rPr lang="en-US" sz="2400" dirty="0" err="1" smtClean="0"/>
              <a:t>faciltés</a:t>
            </a:r>
            <a:r>
              <a:rPr lang="en-US" sz="2400" dirty="0" smtClean="0"/>
              <a:t> et </a:t>
            </a:r>
            <a:r>
              <a:rPr lang="en-US" sz="2400" dirty="0" err="1" smtClean="0"/>
              <a:t>l’équipement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Les polices des </a:t>
            </a:r>
            <a:r>
              <a:rPr lang="en-US" sz="2400" dirty="0" err="1" smtClean="0"/>
              <a:t>bailleurs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‘la science commence avec </a:t>
            </a:r>
            <a:r>
              <a:rPr lang="en-US" sz="2400" dirty="0" err="1" smtClean="0"/>
              <a:t>l’observation</a:t>
            </a:r>
            <a:r>
              <a:rPr lang="en-US" sz="2400" dirty="0" smtClean="0"/>
              <a:t>’</a:t>
            </a:r>
            <a:endParaRPr lang="en-US" sz="2400" dirty="0"/>
          </a:p>
        </p:txBody>
      </p:sp>
      <p:pic>
        <p:nvPicPr>
          <p:cNvPr id="6" name="Content Placeholder 5" descr="DSC_209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>
          <a:xfrm>
            <a:off x="3824245" y="5445224"/>
            <a:ext cx="1954560" cy="1074933"/>
          </a:xfrm>
        </p:spPr>
      </p:pic>
    </p:spTree>
    <p:extLst>
      <p:ext uri="{BB962C8B-B14F-4D97-AF65-F5344CB8AC3E}">
        <p14:creationId xmlns:p14="http://schemas.microsoft.com/office/powerpoint/2010/main" val="9270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7976" y="1469116"/>
            <a:ext cx="8044464" cy="4912212"/>
          </a:xfrm>
        </p:spPr>
        <p:txBody>
          <a:bodyPr>
            <a:normAutofit/>
          </a:bodyPr>
          <a:lstStyle/>
          <a:p>
            <a:pPr marL="381000" indent="-381000" algn="l">
              <a:buFontTx/>
              <a:buAutoNum type="arabicPeriod"/>
            </a:pPr>
            <a:r>
              <a:rPr lang="en-GB" sz="2800" dirty="0" err="1" smtClean="0">
                <a:solidFill>
                  <a:srgbClr val="4A452A"/>
                </a:solidFill>
              </a:rPr>
              <a:t>Quel</a:t>
            </a:r>
            <a:r>
              <a:rPr lang="en-GB" sz="2800" dirty="0" smtClean="0">
                <a:solidFill>
                  <a:srgbClr val="4A452A"/>
                </a:solidFill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</a:rPr>
              <a:t>est</a:t>
            </a:r>
            <a:r>
              <a:rPr lang="en-GB" sz="2800" dirty="0" smtClean="0">
                <a:solidFill>
                  <a:srgbClr val="4A452A"/>
                </a:solidFill>
              </a:rPr>
              <a:t> le </a:t>
            </a:r>
            <a:r>
              <a:rPr lang="en-GB" sz="2800" dirty="0" err="1" smtClean="0">
                <a:solidFill>
                  <a:srgbClr val="4A452A"/>
                </a:solidFill>
              </a:rPr>
              <a:t>sujet</a:t>
            </a:r>
            <a:r>
              <a:rPr lang="en-GB" sz="2800" dirty="0" smtClean="0">
                <a:solidFill>
                  <a:srgbClr val="4A452A"/>
                </a:solidFill>
              </a:rPr>
              <a:t>, </a:t>
            </a:r>
            <a:r>
              <a:rPr lang="en-GB" sz="2800" dirty="0" err="1" smtClean="0">
                <a:solidFill>
                  <a:srgbClr val="4A452A"/>
                </a:solidFill>
              </a:rPr>
              <a:t>l’unité</a:t>
            </a:r>
            <a:r>
              <a:rPr lang="en-GB" sz="2800" dirty="0" smtClean="0">
                <a:solidFill>
                  <a:srgbClr val="4A452A"/>
                </a:solidFill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</a:rPr>
              <a:t>d’analyse</a:t>
            </a:r>
            <a:r>
              <a:rPr lang="en-GB" sz="2800" dirty="0" smtClean="0">
                <a:solidFill>
                  <a:srgbClr val="4A452A"/>
                </a:solidFill>
              </a:rPr>
              <a:t>? </a:t>
            </a:r>
            <a:endParaRPr lang="en-GB" sz="2800" dirty="0">
              <a:solidFill>
                <a:srgbClr val="4A452A"/>
              </a:solidFill>
            </a:endParaRPr>
          </a:p>
          <a:p>
            <a:pPr marL="381000" indent="-381000" algn="l">
              <a:buFontTx/>
              <a:buAutoNum type="arabicPeriod"/>
            </a:pPr>
            <a:endParaRPr lang="en-GB" sz="2800" dirty="0">
              <a:solidFill>
                <a:srgbClr val="4A452A"/>
              </a:solidFill>
            </a:endParaRPr>
          </a:p>
          <a:p>
            <a:pPr marL="381000" indent="-381000" algn="l"/>
            <a:r>
              <a:rPr lang="en-GB" sz="2800" dirty="0">
                <a:solidFill>
                  <a:srgbClr val="4A452A"/>
                </a:solidFill>
              </a:rPr>
              <a:t>2. </a:t>
            </a:r>
            <a:r>
              <a:rPr lang="en-GB" sz="2800" dirty="0" smtClean="0">
                <a:solidFill>
                  <a:srgbClr val="4A452A"/>
                </a:solidFill>
              </a:rPr>
              <a:t>Les </a:t>
            </a:r>
            <a:r>
              <a:rPr lang="en-GB" sz="2800" dirty="0" err="1" smtClean="0">
                <a:solidFill>
                  <a:srgbClr val="4A452A"/>
                </a:solidFill>
              </a:rPr>
              <a:t>problèmes</a:t>
            </a:r>
            <a:r>
              <a:rPr lang="en-GB" sz="2800" dirty="0" smtClean="0">
                <a:solidFill>
                  <a:srgbClr val="4A452A"/>
                </a:solidFill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</a:rPr>
              <a:t>majeurs</a:t>
            </a:r>
            <a:r>
              <a:rPr lang="en-GB" sz="2800" dirty="0" smtClean="0">
                <a:solidFill>
                  <a:srgbClr val="4A452A"/>
                </a:solidFill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</a:rPr>
              <a:t>dans</a:t>
            </a:r>
            <a:r>
              <a:rPr lang="en-GB" sz="2800" dirty="0" smtClean="0">
                <a:solidFill>
                  <a:srgbClr val="4A452A"/>
                </a:solidFill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</a:rPr>
              <a:t>une</a:t>
            </a:r>
            <a:r>
              <a:rPr lang="en-GB" sz="2800" dirty="0" smtClean="0">
                <a:solidFill>
                  <a:srgbClr val="4A452A"/>
                </a:solidFill>
              </a:rPr>
              <a:t> situation </a:t>
            </a:r>
            <a:r>
              <a:rPr lang="en-GB" sz="2800" dirty="0" err="1" smtClean="0">
                <a:solidFill>
                  <a:srgbClr val="4A452A"/>
                </a:solidFill>
              </a:rPr>
              <a:t>précise</a:t>
            </a:r>
            <a:r>
              <a:rPr lang="en-GB" sz="2800" dirty="0" smtClean="0">
                <a:solidFill>
                  <a:srgbClr val="4A452A"/>
                </a:solidFill>
              </a:rPr>
              <a:t> (</a:t>
            </a:r>
            <a:r>
              <a:rPr lang="en-GB" sz="2800" dirty="0">
                <a:solidFill>
                  <a:srgbClr val="4A452A"/>
                </a:solidFill>
              </a:rPr>
              <a:t>brainstorming </a:t>
            </a:r>
            <a:r>
              <a:rPr lang="en-GB" sz="2800" dirty="0" smtClean="0">
                <a:solidFill>
                  <a:srgbClr val="4A452A"/>
                </a:solidFill>
              </a:rPr>
              <a:t>avec cartons)</a:t>
            </a:r>
            <a:endParaRPr lang="en-GB" sz="2800" dirty="0">
              <a:solidFill>
                <a:srgbClr val="4A452A"/>
              </a:solidFill>
            </a:endParaRPr>
          </a:p>
          <a:p>
            <a:pPr marL="381000" indent="-381000" algn="l"/>
            <a:endParaRPr lang="en-GB" sz="2800" dirty="0">
              <a:solidFill>
                <a:srgbClr val="4A452A"/>
              </a:solidFill>
            </a:endParaRPr>
          </a:p>
          <a:p>
            <a:pPr marL="381000" indent="-381000" algn="l"/>
            <a:r>
              <a:rPr lang="en-GB" sz="2800" dirty="0">
                <a:solidFill>
                  <a:srgbClr val="4A452A"/>
                </a:solidFill>
              </a:rPr>
              <a:t>3. </a:t>
            </a:r>
            <a:r>
              <a:rPr lang="en-GB" sz="2800" dirty="0" smtClean="0">
                <a:solidFill>
                  <a:srgbClr val="4A452A"/>
                </a:solidFill>
              </a:rPr>
              <a:t>Le </a:t>
            </a:r>
            <a:r>
              <a:rPr lang="en-GB" sz="2800" dirty="0" err="1" smtClean="0">
                <a:solidFill>
                  <a:srgbClr val="4A452A"/>
                </a:solidFill>
              </a:rPr>
              <a:t>problème</a:t>
            </a:r>
            <a:r>
              <a:rPr lang="en-GB" sz="2800" dirty="0" smtClean="0">
                <a:solidFill>
                  <a:srgbClr val="4A452A"/>
                </a:solidFill>
              </a:rPr>
              <a:t> initial</a:t>
            </a:r>
            <a:endParaRPr lang="en-GB" sz="2800" dirty="0">
              <a:solidFill>
                <a:srgbClr val="4A452A"/>
              </a:solidFill>
            </a:endParaRPr>
          </a:p>
          <a:p>
            <a:pPr marL="381000" indent="-381000" algn="l"/>
            <a:endParaRPr lang="en-GB" sz="2800" dirty="0">
              <a:solidFill>
                <a:srgbClr val="4A452A"/>
              </a:solidFill>
            </a:endParaRPr>
          </a:p>
          <a:p>
            <a:pPr marL="381000" indent="-381000" algn="l"/>
            <a:r>
              <a:rPr lang="en-GB" sz="2800" dirty="0" smtClean="0">
                <a:solidFill>
                  <a:srgbClr val="4A452A"/>
                </a:solidFill>
              </a:rPr>
              <a:t>4. Les </a:t>
            </a:r>
            <a:r>
              <a:rPr lang="en-GB" sz="2800" dirty="0" err="1" smtClean="0">
                <a:solidFill>
                  <a:srgbClr val="4A452A"/>
                </a:solidFill>
              </a:rPr>
              <a:t>problèmes</a:t>
            </a:r>
            <a:r>
              <a:rPr lang="en-GB" sz="2800" dirty="0" smtClean="0">
                <a:solidFill>
                  <a:srgbClr val="4A452A"/>
                </a:solidFill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</a:rPr>
              <a:t>liés</a:t>
            </a:r>
            <a:r>
              <a:rPr lang="en-GB" sz="2800" dirty="0" smtClean="0">
                <a:solidFill>
                  <a:srgbClr val="4A452A"/>
                </a:solidFill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</a:rPr>
              <a:t>à</a:t>
            </a:r>
            <a:r>
              <a:rPr lang="en-GB" sz="2800" dirty="0" smtClean="0">
                <a:solidFill>
                  <a:srgbClr val="4A452A"/>
                </a:solidFill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</a:rPr>
              <a:t>ce</a:t>
            </a:r>
            <a:r>
              <a:rPr lang="en-GB" sz="2800" dirty="0" smtClean="0">
                <a:solidFill>
                  <a:srgbClr val="4A452A"/>
                </a:solidFill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</a:rPr>
              <a:t>problème</a:t>
            </a:r>
            <a:r>
              <a:rPr lang="en-GB" sz="2800" dirty="0" smtClean="0">
                <a:solidFill>
                  <a:srgbClr val="4A452A"/>
                </a:solidFill>
              </a:rPr>
              <a:t> initial</a:t>
            </a:r>
            <a:endParaRPr lang="en-GB" sz="2800" dirty="0">
              <a:solidFill>
                <a:srgbClr val="4A452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2367" y="203730"/>
            <a:ext cx="73673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rgbClr val="558ED5"/>
                </a:solidFill>
              </a:rPr>
              <a:t>L’arbre</a:t>
            </a:r>
            <a:r>
              <a:rPr lang="en-GB" sz="4400" dirty="0">
                <a:solidFill>
                  <a:srgbClr val="558ED5"/>
                </a:solidFill>
              </a:rPr>
              <a:t> </a:t>
            </a:r>
            <a:r>
              <a:rPr lang="en-GB" sz="4400" dirty="0" err="1">
                <a:solidFill>
                  <a:srgbClr val="558ED5"/>
                </a:solidFill>
              </a:rPr>
              <a:t>à</a:t>
            </a:r>
            <a:r>
              <a:rPr lang="en-GB" sz="4400" dirty="0">
                <a:solidFill>
                  <a:srgbClr val="558ED5"/>
                </a:solidFill>
              </a:rPr>
              <a:t> </a:t>
            </a:r>
            <a:r>
              <a:rPr lang="en-GB" sz="4400" dirty="0" err="1">
                <a:solidFill>
                  <a:srgbClr val="558ED5"/>
                </a:solidFill>
              </a:rPr>
              <a:t>problèmes</a:t>
            </a:r>
            <a:r>
              <a:rPr lang="en-GB" sz="4400" dirty="0">
                <a:solidFill>
                  <a:srgbClr val="558ED5"/>
                </a:solidFill>
              </a:rPr>
              <a:t>- stage 1</a:t>
            </a:r>
          </a:p>
          <a:p>
            <a:endParaRPr lang="en-US" sz="4400" dirty="0">
              <a:solidFill>
                <a:srgbClr val="558ED5"/>
              </a:solidFill>
            </a:endParaRPr>
          </a:p>
        </p:txBody>
      </p:sp>
      <p:pic>
        <p:nvPicPr>
          <p:cNvPr id="5" name="Picture 4" descr="DSC_24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86" y="3284984"/>
            <a:ext cx="2002876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beelding Ethiopîe 097b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92" y="4149080"/>
            <a:ext cx="3252784" cy="2171603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0"/>
            <a:ext cx="7956376" cy="1143000"/>
          </a:xfrm>
        </p:spPr>
        <p:txBody>
          <a:bodyPr/>
          <a:lstStyle/>
          <a:p>
            <a:r>
              <a:rPr lang="sv-SE" dirty="0" err="1" smtClean="0">
                <a:solidFill>
                  <a:srgbClr val="558ED5"/>
                </a:solidFill>
              </a:rPr>
              <a:t>L’arbre</a:t>
            </a:r>
            <a:r>
              <a:rPr lang="sv-SE" dirty="0" smtClean="0">
                <a:solidFill>
                  <a:srgbClr val="558ED5"/>
                </a:solidFill>
              </a:rPr>
              <a:t> à </a:t>
            </a:r>
            <a:r>
              <a:rPr lang="sv-SE" dirty="0" err="1" smtClean="0">
                <a:solidFill>
                  <a:srgbClr val="558ED5"/>
                </a:solidFill>
              </a:rPr>
              <a:t>problèmes</a:t>
            </a:r>
            <a:r>
              <a:rPr lang="sv-SE" dirty="0" smtClean="0">
                <a:solidFill>
                  <a:srgbClr val="558ED5"/>
                </a:solidFill>
              </a:rPr>
              <a:t>- Stage </a:t>
            </a:r>
            <a:r>
              <a:rPr lang="sv-SE" dirty="0">
                <a:solidFill>
                  <a:srgbClr val="558ED5"/>
                </a:solidFill>
              </a:rPr>
              <a:t>2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9063" y="1340768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5.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Établir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les causes (en bas) et les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effets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(en haut)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7. connecter les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cartes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avec des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flèches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GB" dirty="0">
                <a:solidFill>
                  <a:schemeClr val="bg2">
                    <a:lumMod val="25000"/>
                  </a:schemeClr>
                </a:solidFill>
              </a:rPr>
            </a:br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8.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Contrôle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du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diagramme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, validation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301142"/>
            <a:ext cx="7056784" cy="574189"/>
          </a:xfrm>
        </p:spPr>
        <p:txBody>
          <a:bodyPr/>
          <a:lstStyle/>
          <a:p>
            <a:r>
              <a:rPr lang="en-GB" sz="2800" dirty="0" err="1" smtClean="0"/>
              <a:t>Formulez</a:t>
            </a:r>
            <a:r>
              <a:rPr lang="en-GB" sz="2800" dirty="0" smtClean="0"/>
              <a:t> </a:t>
            </a:r>
            <a:r>
              <a:rPr lang="en-GB" sz="2800" dirty="0" err="1" smtClean="0"/>
              <a:t>une</a:t>
            </a:r>
            <a:r>
              <a:rPr lang="en-GB" sz="2800" dirty="0" smtClean="0"/>
              <a:t> question de </a:t>
            </a:r>
            <a:r>
              <a:rPr lang="en-GB" sz="2800" dirty="0" err="1" smtClean="0"/>
              <a:t>recherche</a:t>
            </a:r>
            <a:r>
              <a:rPr lang="en-GB" sz="2800" dirty="0" smtClean="0"/>
              <a:t> pour </a:t>
            </a:r>
            <a:r>
              <a:rPr lang="en-GB" sz="2800" dirty="0" err="1" smtClean="0"/>
              <a:t>une</a:t>
            </a:r>
            <a:r>
              <a:rPr lang="en-GB" sz="2800" dirty="0" smtClean="0"/>
              <a:t> </a:t>
            </a:r>
            <a:r>
              <a:rPr lang="en-GB" sz="2800" dirty="0" err="1" smtClean="0"/>
              <a:t>recherche</a:t>
            </a:r>
            <a:r>
              <a:rPr lang="en-GB" sz="2800" dirty="0" smtClean="0"/>
              <a:t> internet, </a:t>
            </a:r>
            <a:r>
              <a:rPr lang="en-GB" sz="2800" dirty="0" smtClean="0">
                <a:solidFill>
                  <a:srgbClr val="FF0000"/>
                </a:solidFill>
              </a:rPr>
              <a:t>sur base de </a:t>
            </a:r>
            <a:r>
              <a:rPr lang="en-GB" sz="2800" dirty="0" err="1" smtClean="0">
                <a:solidFill>
                  <a:srgbClr val="FF0000"/>
                </a:solidFill>
              </a:rPr>
              <a:t>l’arbre</a:t>
            </a:r>
            <a:r>
              <a:rPr lang="en-GB" sz="2800" dirty="0" smtClean="0">
                <a:solidFill>
                  <a:srgbClr val="FF0000"/>
                </a:solidFill>
              </a:rPr>
              <a:t> à </a:t>
            </a:r>
            <a:r>
              <a:rPr lang="en-GB" sz="2800" dirty="0" err="1" smtClean="0">
                <a:solidFill>
                  <a:srgbClr val="FF0000"/>
                </a:solidFill>
              </a:rPr>
              <a:t>problèmes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1200150" lvl="1" indent="-742950">
              <a:buAutoNum type="arabicPeriod"/>
            </a:pPr>
            <a:r>
              <a:rPr lang="en-GB" dirty="0">
                <a:sym typeface="Wingdings" panose="05000000000000000000" pitchFamily="2" charset="2"/>
              </a:rPr>
              <a:t>Microbiologie, </a:t>
            </a:r>
            <a:r>
              <a:rPr lang="en-GB" dirty="0" err="1">
                <a:sym typeface="Wingdings" panose="05000000000000000000" pitchFamily="2" charset="2"/>
              </a:rPr>
              <a:t>arthropodes</a:t>
            </a:r>
            <a:r>
              <a:rPr lang="en-GB" dirty="0">
                <a:sym typeface="Wingdings" panose="05000000000000000000" pitchFamily="2" charset="2"/>
              </a:rPr>
              <a:t> </a:t>
            </a:r>
          </a:p>
          <a:p>
            <a:pPr marL="1200150" lvl="1" indent="-742950">
              <a:buAutoNum type="arabicPeriod"/>
            </a:pPr>
            <a:endParaRPr lang="en-GB" dirty="0" smtClean="0">
              <a:sym typeface="Wingdings" panose="05000000000000000000" pitchFamily="2" charset="2"/>
            </a:endParaRPr>
          </a:p>
          <a:p>
            <a:pPr marL="1200150" lvl="1" indent="-742950">
              <a:buAutoNum type="arabicPeriod"/>
            </a:pPr>
            <a:r>
              <a:rPr lang="en-GB" dirty="0" err="1" smtClean="0">
                <a:sym typeface="Wingdings" panose="05000000000000000000" pitchFamily="2" charset="2"/>
              </a:rPr>
              <a:t>Aquatique</a:t>
            </a:r>
            <a:endParaRPr lang="en-GB" dirty="0">
              <a:sym typeface="Wingdings" panose="05000000000000000000" pitchFamily="2" charset="2"/>
            </a:endParaRPr>
          </a:p>
          <a:p>
            <a:pPr marL="1200150" lvl="1" indent="-742950">
              <a:buAutoNum type="arabicPeriod"/>
            </a:pPr>
            <a:endParaRPr lang="en-GB" dirty="0" smtClean="0">
              <a:sym typeface="Wingdings" panose="05000000000000000000" pitchFamily="2" charset="2"/>
            </a:endParaRPr>
          </a:p>
          <a:p>
            <a:pPr marL="1200150" lvl="1" indent="-742950">
              <a:buAutoNum type="arabicPeriod"/>
            </a:pPr>
            <a:r>
              <a:rPr lang="en-GB" dirty="0" err="1" smtClean="0">
                <a:sym typeface="Wingdings" panose="05000000000000000000" pitchFamily="2" charset="2"/>
              </a:rPr>
              <a:t>Mammifères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oiseaux</a:t>
            </a:r>
            <a:endParaRPr lang="en-GB" dirty="0">
              <a:sym typeface="Wingdings" panose="05000000000000000000" pitchFamily="2" charset="2"/>
            </a:endParaRPr>
          </a:p>
          <a:p>
            <a:pPr marL="1200150" lvl="1" indent="-742950">
              <a:buAutoNum type="arabicPeriod"/>
            </a:pPr>
            <a:endParaRPr lang="en-GB" dirty="0" smtClean="0">
              <a:sym typeface="Wingdings" panose="05000000000000000000" pitchFamily="2" charset="2"/>
            </a:endParaRPr>
          </a:p>
          <a:p>
            <a:pPr marL="1200150" lvl="1" indent="-742950">
              <a:buAutoNum type="arabicPeriod"/>
            </a:pPr>
            <a:r>
              <a:rPr lang="en-GB" dirty="0" err="1" smtClean="0">
                <a:sym typeface="Wingdings" panose="05000000000000000000" pitchFamily="2" charset="2"/>
              </a:rPr>
              <a:t>Foresterie</a:t>
            </a:r>
            <a:r>
              <a:rPr lang="en-GB" dirty="0" smtClean="0">
                <a:sym typeface="Wingdings" panose="05000000000000000000" pitchFamily="2" charset="2"/>
              </a:rPr>
              <a:t> &amp; </a:t>
            </a:r>
            <a:r>
              <a:rPr lang="en-GB" dirty="0" err="1" smtClean="0">
                <a:sym typeface="Wingdings" panose="05000000000000000000" pitchFamily="2" charset="2"/>
              </a:rPr>
              <a:t>Plantes</a:t>
            </a:r>
            <a:endParaRPr lang="en-GB" dirty="0">
              <a:sym typeface="Wingdings" panose="05000000000000000000" pitchFamily="2" charset="2"/>
            </a:endParaRPr>
          </a:p>
          <a:p>
            <a:pPr marL="1200150" lvl="1" indent="-742950">
              <a:buAutoNum type="arabicPeriod"/>
            </a:pPr>
            <a:endParaRPr lang="en-GB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9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8229600" cy="1143000"/>
          </a:xfrm>
        </p:spPr>
        <p:txBody>
          <a:bodyPr/>
          <a:lstStyle/>
          <a:p>
            <a:r>
              <a:rPr lang="en-GB" dirty="0" err="1" smtClean="0"/>
              <a:t>Développement</a:t>
            </a:r>
            <a:r>
              <a:rPr lang="en-GB" dirty="0" smtClean="0"/>
              <a:t> de </a:t>
            </a:r>
            <a:r>
              <a:rPr lang="en-GB" dirty="0" err="1" smtClean="0"/>
              <a:t>l’hypothèse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8" y="1196752"/>
            <a:ext cx="8229600" cy="5573216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smtClean="0">
                <a:sym typeface="Wingdings" panose="05000000000000000000" pitchFamily="2" charset="2"/>
              </a:rPr>
              <a:t> </a:t>
            </a:r>
            <a:r>
              <a:rPr lang="en-GB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Exercice</a:t>
            </a:r>
            <a:r>
              <a:rPr lang="en-GB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3:</a:t>
            </a:r>
          </a:p>
          <a:p>
            <a:pPr>
              <a:buFontTx/>
              <a:buChar char="-"/>
            </a:pPr>
            <a:r>
              <a:rPr lang="en-GB" sz="2800" dirty="0" smtClean="0">
                <a:sym typeface="Wingdings" panose="05000000000000000000" pitchFamily="2" charset="2"/>
              </a:rPr>
              <a:t>travail de 4 </a:t>
            </a:r>
            <a:r>
              <a:rPr lang="en-GB" sz="2800" dirty="0" err="1" smtClean="0">
                <a:sym typeface="Wingdings" panose="05000000000000000000" pitchFamily="2" charset="2"/>
              </a:rPr>
              <a:t>groupes</a:t>
            </a:r>
            <a:r>
              <a:rPr lang="en-GB" sz="2800" dirty="0" smtClean="0">
                <a:sym typeface="Wingdings" panose="05000000000000000000" pitchFamily="2" charset="2"/>
              </a:rPr>
              <a:t> de ca. 5 </a:t>
            </a:r>
            <a:r>
              <a:rPr lang="en-GB" sz="2800" dirty="0" err="1" smtClean="0">
                <a:sym typeface="Wingdings" panose="05000000000000000000" pitchFamily="2" charset="2"/>
              </a:rPr>
              <a:t>personnes</a:t>
            </a:r>
            <a:endParaRPr lang="en-GB" sz="2800" dirty="0" smtClean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en-GB" sz="2800" dirty="0" err="1" smtClean="0">
                <a:sym typeface="Wingdings" panose="05000000000000000000" pitchFamily="2" charset="2"/>
              </a:rPr>
              <a:t>Une</a:t>
            </a:r>
            <a:r>
              <a:rPr lang="en-GB" sz="2800" dirty="0" smtClean="0">
                <a:sym typeface="Wingdings" panose="05000000000000000000" pitchFamily="2" charset="2"/>
              </a:rPr>
              <a:t> </a:t>
            </a:r>
            <a:r>
              <a:rPr lang="en-GB" sz="2800" dirty="0" err="1" smtClean="0">
                <a:sym typeface="Wingdings" panose="05000000000000000000" pitchFamily="2" charset="2"/>
              </a:rPr>
              <a:t>personne</a:t>
            </a:r>
            <a:r>
              <a:rPr lang="en-GB" sz="2800" dirty="0" smtClean="0">
                <a:sym typeface="Wingdings" panose="05000000000000000000" pitchFamily="2" charset="2"/>
              </a:rPr>
              <a:t> </a:t>
            </a:r>
            <a:r>
              <a:rPr lang="en-GB" sz="2800" dirty="0" err="1" smtClean="0">
                <a:sym typeface="Wingdings" panose="05000000000000000000" pitchFamily="2" charset="2"/>
              </a:rPr>
              <a:t>volontaire</a:t>
            </a:r>
            <a:r>
              <a:rPr lang="en-GB" sz="2800" dirty="0" smtClean="0">
                <a:sym typeface="Wingdings" panose="05000000000000000000" pitchFamily="2" charset="2"/>
              </a:rPr>
              <a:t> pour </a:t>
            </a:r>
            <a:r>
              <a:rPr lang="en-GB" sz="2800" dirty="0" err="1" smtClean="0">
                <a:sym typeface="Wingdings" panose="05000000000000000000" pitchFamily="2" charset="2"/>
              </a:rPr>
              <a:t>expliquer</a:t>
            </a:r>
            <a:r>
              <a:rPr lang="en-GB" sz="2800" dirty="0" smtClean="0">
                <a:sym typeface="Wingdings" panose="05000000000000000000" pitchFamily="2" charset="2"/>
              </a:rPr>
              <a:t> un </a:t>
            </a:r>
            <a:r>
              <a:rPr lang="en-GB" sz="2800" dirty="0" err="1" smtClean="0">
                <a:sym typeface="Wingdings" panose="05000000000000000000" pitchFamily="2" charset="2"/>
              </a:rPr>
              <a:t>problème</a:t>
            </a:r>
            <a:r>
              <a:rPr lang="en-GB" sz="2800" dirty="0" smtClean="0">
                <a:sym typeface="Wingdings" panose="05000000000000000000" pitchFamily="2" charset="2"/>
              </a:rPr>
              <a:t> </a:t>
            </a:r>
            <a:r>
              <a:rPr lang="en-GB" sz="2800" dirty="0" err="1" smtClean="0">
                <a:sym typeface="Wingdings" panose="05000000000000000000" pitchFamily="2" charset="2"/>
              </a:rPr>
              <a:t>scientifique</a:t>
            </a:r>
            <a:r>
              <a:rPr lang="en-GB" sz="2800" dirty="0" smtClean="0">
                <a:sym typeface="Wingdings" panose="05000000000000000000" pitchFamily="2" charset="2"/>
              </a:rPr>
              <a:t> objet de </a:t>
            </a:r>
            <a:r>
              <a:rPr lang="en-GB" sz="2800" dirty="0" err="1" smtClean="0">
                <a:sym typeface="Wingdings" panose="05000000000000000000" pitchFamily="2" charset="2"/>
              </a:rPr>
              <a:t>sa</a:t>
            </a:r>
            <a:r>
              <a:rPr lang="en-GB" sz="2800" dirty="0" smtClean="0">
                <a:sym typeface="Wingdings" panose="05000000000000000000" pitchFamily="2" charset="2"/>
              </a:rPr>
              <a:t> </a:t>
            </a:r>
            <a:r>
              <a:rPr lang="en-GB" sz="2800" dirty="0" err="1" smtClean="0">
                <a:sym typeface="Wingdings" panose="05000000000000000000" pitchFamily="2" charset="2"/>
              </a:rPr>
              <a:t>recherche</a:t>
            </a:r>
            <a:endParaRPr lang="en-GB" sz="28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en-GB" sz="2800" dirty="0" smtClean="0">
                <a:sym typeface="Wingdings" panose="05000000000000000000" pitchFamily="2" charset="2"/>
              </a:rPr>
              <a:t>Brainstorm avec cartons et </a:t>
            </a:r>
            <a:r>
              <a:rPr lang="en-GB" sz="2800" dirty="0" err="1" smtClean="0">
                <a:sym typeface="Wingdings" panose="05000000000000000000" pitchFamily="2" charset="2"/>
              </a:rPr>
              <a:t>feutres</a:t>
            </a:r>
            <a:r>
              <a:rPr lang="en-GB" sz="2800" dirty="0" smtClean="0">
                <a:sym typeface="Wingdings" panose="05000000000000000000" pitchFamily="2" charset="2"/>
              </a:rPr>
              <a:t> sur problems (causes) </a:t>
            </a:r>
            <a:r>
              <a:rPr lang="en-GB" sz="2800" dirty="0" err="1" smtClean="0">
                <a:sym typeface="Wingdings" panose="05000000000000000000" pitchFamily="2" charset="2"/>
              </a:rPr>
              <a:t>liés</a:t>
            </a:r>
            <a:r>
              <a:rPr lang="en-GB" sz="2800" dirty="0" smtClean="0">
                <a:sym typeface="Wingdings" panose="05000000000000000000" pitchFamily="2" charset="2"/>
              </a:rPr>
              <a:t> et consequences pour la </a:t>
            </a:r>
            <a:r>
              <a:rPr lang="en-GB" sz="2800" dirty="0" err="1" smtClean="0">
                <a:sym typeface="Wingdings" panose="05000000000000000000" pitchFamily="2" charset="2"/>
              </a:rPr>
              <a:t>biodiversité</a:t>
            </a:r>
            <a:r>
              <a:rPr lang="en-GB" sz="2800" dirty="0" smtClean="0">
                <a:sym typeface="Wingdings" panose="05000000000000000000" pitchFamily="2" charset="2"/>
              </a:rPr>
              <a:t> et la </a:t>
            </a:r>
            <a:r>
              <a:rPr lang="en-GB" sz="2800" dirty="0" err="1" smtClean="0">
                <a:sym typeface="Wingdings" panose="05000000000000000000" pitchFamily="2" charset="2"/>
              </a:rPr>
              <a:t>société</a:t>
            </a:r>
            <a:r>
              <a:rPr lang="en-GB" sz="2800" dirty="0" smtClean="0">
                <a:sym typeface="Wingdings" panose="05000000000000000000" pitchFamily="2" charset="2"/>
              </a:rPr>
              <a:t> (parties </a:t>
            </a:r>
            <a:r>
              <a:rPr lang="en-GB" sz="2800" dirty="0" err="1" smtClean="0">
                <a:sym typeface="Wingdings" panose="05000000000000000000" pitchFamily="2" charset="2"/>
              </a:rPr>
              <a:t>prenantes</a:t>
            </a:r>
            <a:r>
              <a:rPr lang="en-GB" sz="2800" dirty="0" smtClean="0">
                <a:sym typeface="Wingdings" panose="05000000000000000000" pitchFamily="2" charset="2"/>
              </a:rPr>
              <a:t>) pour </a:t>
            </a:r>
            <a:r>
              <a:rPr lang="en-GB" sz="2800" dirty="0" err="1" smtClean="0">
                <a:sym typeface="Wingdings" panose="05000000000000000000" pitchFamily="2" charset="2"/>
              </a:rPr>
              <a:t>une</a:t>
            </a:r>
            <a:r>
              <a:rPr lang="en-GB" sz="2800" dirty="0" smtClean="0">
                <a:sym typeface="Wingdings" panose="05000000000000000000" pitchFamily="2" charset="2"/>
              </a:rPr>
              <a:t> question de recherché </a:t>
            </a:r>
            <a:r>
              <a:rPr lang="en-GB" sz="2800" dirty="0" err="1" smtClean="0">
                <a:sym typeface="Wingdings" panose="05000000000000000000" pitchFamily="2" charset="2"/>
              </a:rPr>
              <a:t>spécifique</a:t>
            </a:r>
            <a:endParaRPr lang="en-GB" sz="2800" dirty="0" smtClean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en-GB" sz="2800" dirty="0" smtClean="0">
                <a:sym typeface="Wingdings" panose="05000000000000000000" pitchFamily="2" charset="2"/>
              </a:rPr>
              <a:t>Rapportage à tout le </a:t>
            </a:r>
            <a:r>
              <a:rPr lang="en-GB" sz="2800" dirty="0" err="1" smtClean="0">
                <a:sym typeface="Wingdings" panose="05000000000000000000" pitchFamily="2" charset="2"/>
              </a:rPr>
              <a:t>groupe</a:t>
            </a:r>
            <a:r>
              <a:rPr lang="en-GB" sz="2800" dirty="0" smtClean="0">
                <a:sym typeface="Wingdings" panose="05000000000000000000" pitchFamily="2" charset="2"/>
              </a:rPr>
              <a:t> (un </a:t>
            </a:r>
            <a:r>
              <a:rPr lang="en-GB" sz="2800" dirty="0" err="1" smtClean="0">
                <a:sym typeface="Wingdings" panose="05000000000000000000" pitchFamily="2" charset="2"/>
              </a:rPr>
              <a:t>autre</a:t>
            </a:r>
            <a:r>
              <a:rPr lang="en-GB" sz="2800" dirty="0" smtClean="0">
                <a:sym typeface="Wingdings" panose="05000000000000000000" pitchFamily="2" charset="2"/>
              </a:rPr>
              <a:t> </a:t>
            </a:r>
            <a:r>
              <a:rPr lang="en-GB" sz="2800" dirty="0" err="1" smtClean="0">
                <a:sym typeface="Wingdings" panose="05000000000000000000" pitchFamily="2" charset="2"/>
              </a:rPr>
              <a:t>volontaire</a:t>
            </a:r>
            <a:r>
              <a:rPr lang="en-GB" sz="2800" dirty="0" smtClean="0">
                <a:sym typeface="Wingdings" panose="05000000000000000000" pitchFamily="2" charset="2"/>
              </a:rPr>
              <a:t>)</a:t>
            </a:r>
          </a:p>
          <a:p>
            <a:pPr>
              <a:buFontTx/>
              <a:buChar char="-"/>
            </a:pPr>
            <a:endParaRPr lang="en-GB" sz="2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2800" dirty="0" smtClean="0">
                <a:sym typeface="Wingdings" panose="05000000000000000000" pitchFamily="2" charset="2"/>
              </a:rPr>
              <a:t>(</a:t>
            </a:r>
            <a:r>
              <a:rPr lang="en-GB" sz="2800" dirty="0" err="1" smtClean="0">
                <a:sym typeface="Wingdings" panose="05000000000000000000" pitchFamily="2" charset="2"/>
              </a:rPr>
              <a:t>cartes</a:t>
            </a:r>
            <a:r>
              <a:rPr lang="en-GB" sz="2800" dirty="0" smtClean="0">
                <a:sym typeface="Wingdings" panose="05000000000000000000" pitchFamily="2" charset="2"/>
              </a:rPr>
              <a:t> sur </a:t>
            </a:r>
            <a:r>
              <a:rPr lang="en-GB" sz="2800" dirty="0" err="1" smtClean="0">
                <a:sym typeface="Wingdings" panose="05000000000000000000" pitchFamily="2" charset="2"/>
              </a:rPr>
              <a:t>flipsharts</a:t>
            </a:r>
            <a:r>
              <a:rPr lang="en-GB" sz="2800" dirty="0" smtClean="0">
                <a:sym typeface="Wingdings" panose="05000000000000000000" pitchFamily="2" charset="2"/>
              </a:rPr>
              <a:t>)</a:t>
            </a:r>
            <a:endParaRPr lang="en-GB" sz="2800" dirty="0">
              <a:sym typeface="Wingdings" panose="05000000000000000000" pitchFamily="2" charset="2"/>
            </a:endParaRP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932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25" y="221021"/>
            <a:ext cx="2006195" cy="530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28004"/>
            <a:ext cx="1772360" cy="716067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4960" y="1196752"/>
            <a:ext cx="906904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nl-BE" dirty="0" err="1" smtClean="0"/>
              <a:t>Conseils</a:t>
            </a:r>
            <a:r>
              <a:rPr lang="en-US" altLang="nl-BE" dirty="0" smtClean="0"/>
              <a:t> sur la </a:t>
            </a:r>
            <a:r>
              <a:rPr lang="en-US" altLang="nl-BE" dirty="0" err="1" smtClean="0"/>
              <a:t>recherche</a:t>
            </a:r>
            <a:r>
              <a:rPr lang="en-US" altLang="nl-BE" dirty="0" smtClean="0"/>
              <a:t> de </a:t>
            </a:r>
            <a:r>
              <a:rPr lang="en-US" altLang="nl-BE" dirty="0" err="1" smtClean="0"/>
              <a:t>l’info</a:t>
            </a:r>
            <a:r>
              <a:rPr lang="en-US" altLang="nl-BE" dirty="0" smtClean="0"/>
              <a:t> </a:t>
            </a:r>
            <a:r>
              <a:rPr lang="en-US" altLang="nl-BE" dirty="0" err="1" smtClean="0"/>
              <a:t>scientifique</a:t>
            </a:r>
            <a:r>
              <a:rPr lang="en-US" altLang="nl-BE" dirty="0" smtClean="0"/>
              <a:t> sur internet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nl-BE" sz="2800" dirty="0" smtClean="0"/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nl-BE" sz="2400" dirty="0" err="1"/>
              <a:t>M</a:t>
            </a:r>
            <a:r>
              <a:rPr lang="en-US" altLang="nl-BE" sz="2400" dirty="0" err="1" smtClean="0"/>
              <a:t>oteurs</a:t>
            </a:r>
            <a:r>
              <a:rPr lang="en-US" altLang="nl-BE" sz="2400" dirty="0" smtClean="0"/>
              <a:t> de </a:t>
            </a:r>
            <a:r>
              <a:rPr lang="en-US" altLang="nl-BE" sz="2400" dirty="0" err="1" smtClean="0"/>
              <a:t>recherche</a:t>
            </a:r>
            <a:r>
              <a:rPr lang="en-US" altLang="nl-BE" sz="2400" dirty="0" smtClean="0"/>
              <a:t> 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nl-BE" sz="2400" dirty="0" smtClean="0"/>
              <a:t>Bases de </a:t>
            </a:r>
            <a:r>
              <a:rPr lang="en-US" altLang="nl-BE" sz="2400" dirty="0" err="1" smtClean="0"/>
              <a:t>données</a:t>
            </a:r>
            <a:r>
              <a:rPr lang="en-US" altLang="nl-BE" sz="2400" dirty="0" smtClean="0"/>
              <a:t> </a:t>
            </a:r>
            <a:r>
              <a:rPr lang="en-US" altLang="nl-BE" sz="2400" dirty="0" err="1" smtClean="0"/>
              <a:t>scientifiques</a:t>
            </a:r>
            <a:r>
              <a:rPr lang="en-US" altLang="nl-BE" sz="2400" dirty="0" smtClean="0"/>
              <a:t> </a:t>
            </a:r>
          </a:p>
          <a:p>
            <a:pPr marL="457200" indent="-457200" eaLnBrk="1" hangingPunct="1">
              <a:spcBef>
                <a:spcPct val="0"/>
              </a:spcBef>
            </a:pPr>
            <a:endParaRPr lang="en-US" altLang="nl-BE" sz="24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BE" sz="2400" dirty="0" smtClean="0">
                <a:sym typeface="Wingdings" panose="05000000000000000000" pitchFamily="2" charset="2"/>
              </a:rPr>
              <a:t></a:t>
            </a:r>
            <a:r>
              <a:rPr lang="en-US" altLang="nl-BE" sz="2400" dirty="0" err="1" smtClean="0"/>
              <a:t>Exercices</a:t>
            </a:r>
            <a:r>
              <a:rPr lang="en-US" altLang="nl-BE" sz="2400" dirty="0" smtClean="0"/>
              <a:t> de </a:t>
            </a:r>
            <a:r>
              <a:rPr lang="en-US" altLang="nl-BE" sz="2400" dirty="0" err="1" smtClean="0"/>
              <a:t>recherche</a:t>
            </a:r>
            <a:r>
              <a:rPr lang="en-US" altLang="nl-BE" sz="2400" dirty="0" smtClean="0"/>
              <a:t> des </a:t>
            </a:r>
            <a:r>
              <a:rPr lang="en-US" altLang="nl-BE" sz="2400" dirty="0" err="1" smtClean="0"/>
              <a:t>données</a:t>
            </a:r>
            <a:endParaRPr lang="en-US" altLang="nl-BE" sz="2400" dirty="0" smtClean="0"/>
          </a:p>
          <a:p>
            <a:pPr eaLnBrk="1" hangingPunct="1">
              <a:spcBef>
                <a:spcPct val="0"/>
              </a:spcBef>
              <a:buNone/>
            </a:pPr>
            <a:endParaRPr lang="en-US" altLang="nl-BE" sz="2400" dirty="0"/>
          </a:p>
          <a:p>
            <a:pPr eaLnBrk="1" hangingPunct="1">
              <a:spcBef>
                <a:spcPct val="0"/>
              </a:spcBef>
              <a:buNone/>
            </a:pPr>
            <a:endParaRPr lang="en-US" altLang="nl-BE" sz="2400" dirty="0" smtClean="0"/>
          </a:p>
          <a:p>
            <a:pPr eaLnBrk="1" hangingPunct="1">
              <a:spcBef>
                <a:spcPct val="0"/>
              </a:spcBef>
              <a:buNone/>
            </a:pPr>
            <a:endParaRPr lang="en-US" altLang="nl-BE" sz="2400" dirty="0"/>
          </a:p>
        </p:txBody>
      </p:sp>
      <p:pic>
        <p:nvPicPr>
          <p:cNvPr id="6" name="Picture 7" descr="http://www.congobiodiv.org/sites/default/files/logo_side_unikis_l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58" t="10969" r="19413" b="7213"/>
          <a:stretch>
            <a:fillRect/>
          </a:stretch>
        </p:blipFill>
        <p:spPr bwMode="auto">
          <a:xfrm>
            <a:off x="4355976" y="221021"/>
            <a:ext cx="1083087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32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Recherche</a:t>
            </a:r>
            <a:r>
              <a:rPr lang="en-GB" dirty="0" smtClean="0"/>
              <a:t> (</a:t>
            </a:r>
            <a:r>
              <a:rPr lang="en-GB" dirty="0" err="1" smtClean="0">
                <a:solidFill>
                  <a:srgbClr val="FF0000"/>
                </a:solidFill>
              </a:rPr>
              <a:t>exercice</a:t>
            </a:r>
            <a:r>
              <a:rPr lang="en-GB" dirty="0" smtClean="0">
                <a:solidFill>
                  <a:srgbClr val="FF0000"/>
                </a:solidFill>
              </a:rPr>
              <a:t> 4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Prenez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la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question de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recherche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et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chercher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sur internet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l’info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pour dresser le context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l’introduction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(par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groupe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). </a:t>
            </a:r>
            <a:endParaRPr lang="en-US" dirty="0" smtClean="0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Google scholar (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termes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de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recherche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?)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Téléchargez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les pdfs et liens sur le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desktop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Discussion: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Pertinence de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l’info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?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Qualité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? Types de journals?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Accessibilité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l’info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Comment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décider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sur la pertinence?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liste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journaux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date,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autres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regions,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crédibilité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pertinence)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 flipV="1">
            <a:off x="683568" y="5725260"/>
            <a:ext cx="7704856" cy="7280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63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855327" cy="1143000"/>
          </a:xfrm>
        </p:spPr>
        <p:txBody>
          <a:bodyPr/>
          <a:lstStyle/>
          <a:p>
            <a:r>
              <a:rPr lang="en-GB" sz="3200" b="1" dirty="0" err="1" smtClean="0"/>
              <a:t>Exemples</a:t>
            </a:r>
            <a:r>
              <a:rPr lang="en-GB" sz="3200" b="1" dirty="0" smtClean="0"/>
              <a:t> de bases de </a:t>
            </a:r>
            <a:r>
              <a:rPr lang="en-GB" sz="3200" b="1" dirty="0" err="1" smtClean="0"/>
              <a:t>données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spécifiques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ligne</a:t>
            </a:r>
            <a:r>
              <a:rPr lang="en-GB" dirty="0" smtClean="0"/>
              <a:t> </a:t>
            </a:r>
            <a:r>
              <a:rPr lang="en-GB" dirty="0" err="1" smtClean="0"/>
              <a:t>ou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screen shots</a:t>
            </a:r>
          </a:p>
          <a:p>
            <a:r>
              <a:rPr lang="en-GB" dirty="0"/>
              <a:t>B</a:t>
            </a:r>
            <a:r>
              <a:rPr lang="en-GB" dirty="0" smtClean="0"/>
              <a:t>ases de </a:t>
            </a:r>
            <a:r>
              <a:rPr lang="en-GB" dirty="0" err="1" smtClean="0"/>
              <a:t>données</a:t>
            </a:r>
            <a:endParaRPr lang="en-GB" dirty="0" smtClean="0"/>
          </a:p>
          <a:p>
            <a:r>
              <a:rPr lang="en-GB" dirty="0" err="1" smtClean="0"/>
              <a:t>Moteurs</a:t>
            </a:r>
            <a:r>
              <a:rPr lang="en-GB" dirty="0" smtClean="0"/>
              <a:t> de </a:t>
            </a:r>
            <a:r>
              <a:rPr lang="en-GB" dirty="0" err="1" smtClean="0"/>
              <a:t>recherche</a:t>
            </a:r>
            <a:r>
              <a:rPr lang="en-GB" dirty="0" smtClean="0"/>
              <a:t> (</a:t>
            </a:r>
            <a:r>
              <a:rPr lang="en-GB" dirty="0" err="1" smtClean="0"/>
              <a:t>p.ex</a:t>
            </a:r>
            <a:r>
              <a:rPr lang="en-GB" dirty="0" smtClean="0"/>
              <a:t>. Pdf avec </a:t>
            </a:r>
            <a:r>
              <a:rPr lang="en-GB" dirty="0" err="1" smtClean="0"/>
              <a:t>Sci</a:t>
            </a:r>
            <a:r>
              <a:rPr lang="en-GB" dirty="0" smtClean="0"/>
              <a:t>-Hub, pdf finder)</a:t>
            </a:r>
          </a:p>
          <a:p>
            <a:endParaRPr lang="en-GB" dirty="0"/>
          </a:p>
          <a:p>
            <a:r>
              <a:rPr lang="en-GB" dirty="0" err="1" smtClean="0"/>
              <a:t>Constatation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r>
              <a:rPr lang="en-GB" dirty="0" smtClean="0"/>
              <a:t>La </a:t>
            </a:r>
            <a:r>
              <a:rPr lang="en-GB" dirty="0" err="1" smtClean="0"/>
              <a:t>variété</a:t>
            </a:r>
            <a:r>
              <a:rPr lang="en-GB" dirty="0" smtClean="0"/>
              <a:t> des bases de </a:t>
            </a:r>
            <a:r>
              <a:rPr lang="en-GB" dirty="0" err="1" smtClean="0"/>
              <a:t>données</a:t>
            </a:r>
            <a:r>
              <a:rPr lang="en-GB" dirty="0" smtClean="0"/>
              <a:t> </a:t>
            </a:r>
            <a:r>
              <a:rPr lang="en-GB" dirty="0" err="1" smtClean="0"/>
              <a:t>est</a:t>
            </a:r>
            <a:r>
              <a:rPr lang="en-GB" dirty="0" smtClean="0"/>
              <a:t> </a:t>
            </a:r>
            <a:r>
              <a:rPr lang="en-GB" dirty="0" err="1" smtClean="0"/>
              <a:t>une</a:t>
            </a:r>
            <a:r>
              <a:rPr lang="en-GB" dirty="0" smtClean="0"/>
              <a:t> reflexion de la </a:t>
            </a:r>
            <a:r>
              <a:rPr lang="en-GB" dirty="0" err="1" smtClean="0"/>
              <a:t>complexité</a:t>
            </a:r>
            <a:r>
              <a:rPr lang="en-GB" dirty="0" smtClean="0"/>
              <a:t> de la </a:t>
            </a:r>
            <a:r>
              <a:rPr lang="en-GB" dirty="0" err="1" smtClean="0"/>
              <a:t>biodiversité</a:t>
            </a:r>
            <a:r>
              <a:rPr lang="en-GB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6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http://www.ncbi.nlm.nih.gov/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87" t="7009" r="5473" b="4853"/>
          <a:stretch/>
        </p:blipFill>
        <p:spPr>
          <a:xfrm>
            <a:off x="0" y="784415"/>
            <a:ext cx="9144000" cy="5097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641" y="199290"/>
            <a:ext cx="4573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t>http://www.ncbi.nlm.nih.gov/</a:t>
            </a:r>
            <a:endParaRPr lang="en-GB" sz="2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95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bg2">
                    <a:lumMod val="25000"/>
                  </a:schemeClr>
                </a:solidFill>
              </a:rPr>
              <a:t>Antennes provinciales</a:t>
            </a:r>
            <a:endParaRPr lang="en-GB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Antennes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provincials</a:t>
            </a:r>
          </a:p>
          <a:p>
            <a:pPr lvl="1"/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Biodiversité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de la province</a:t>
            </a:r>
          </a:p>
          <a:p>
            <a:pPr lvl="1"/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Input pour le CHM,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compétences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2"/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comment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trouver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les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données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manière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creative,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quelle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stratégie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lvl="2"/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Questions de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recherches</a:t>
            </a:r>
            <a:endParaRPr lang="en-GB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2"/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Comment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rapporter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/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écrire</a:t>
            </a:r>
            <a:endParaRPr lang="en-GB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Structure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piramide</a:t>
            </a:r>
            <a:endParaRPr lang="en-GB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08244" y="-92074"/>
            <a:ext cx="5930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u="sng" dirty="0" smtClean="0">
                <a:solidFill>
                  <a:prstClr val="black"/>
                </a:solidFill>
                <a:latin typeface="Calibri" panose="020F0502020204030204"/>
                <a:ea typeface="+mn-ea"/>
                <a:hlinkClick r:id="rId2"/>
              </a:rPr>
              <a:t>http://www.freefullpdf.com/#gsc.tab=0</a:t>
            </a:r>
            <a:endParaRPr lang="en-GB" sz="2800" u="sng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614"/>
            <a:ext cx="9144000" cy="64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352"/>
            <a:ext cx="9123905" cy="45219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695" y="365126"/>
            <a:ext cx="6154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  <a:ea typeface="+mn-ea"/>
                <a:hlinkClick r:id="rId3"/>
              </a:rPr>
              <a:t>http://sci-hub.club/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t> ; 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  <a:ea typeface="+mn-ea"/>
                <a:hlinkClick r:id="rId4"/>
              </a:rPr>
              <a:t>http://sci-hub.org/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endParaRPr lang="en-GB" sz="2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23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144000" cy="344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4" t="8814" r="26416" b="5704"/>
          <a:stretch/>
        </p:blipFill>
        <p:spPr>
          <a:xfrm>
            <a:off x="1463040" y="1010946"/>
            <a:ext cx="5836920" cy="58470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208" y="318704"/>
            <a:ext cx="3669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t>http://scholarlyoa.com/</a:t>
            </a:r>
            <a:endParaRPr lang="en-GB" sz="2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156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Recherche</a:t>
            </a:r>
            <a:r>
              <a:rPr lang="en-GB" dirty="0" smtClean="0"/>
              <a:t> (</a:t>
            </a:r>
            <a:r>
              <a:rPr lang="en-GB" dirty="0" err="1" smtClean="0">
                <a:solidFill>
                  <a:srgbClr val="FF0000"/>
                </a:solidFill>
              </a:rPr>
              <a:t>exercice</a:t>
            </a:r>
            <a:r>
              <a:rPr lang="en-GB" dirty="0" smtClean="0">
                <a:solidFill>
                  <a:srgbClr val="FF0000"/>
                </a:solidFill>
              </a:rPr>
              <a:t> 5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2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Prenez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la </a:t>
            </a:r>
            <a:r>
              <a:rPr lang="en-US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MÊME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question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recherche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arbre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à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problème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) et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chercher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sur internet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l’info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pour dresser le context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l’introduction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(par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groupe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). </a:t>
            </a:r>
            <a:endParaRPr lang="en-US" dirty="0" smtClean="0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altLang="nl-BE" dirty="0"/>
              <a:t>Bases de </a:t>
            </a:r>
            <a:r>
              <a:rPr lang="en-US" altLang="nl-BE" dirty="0" err="1"/>
              <a:t>données</a:t>
            </a:r>
            <a:r>
              <a:rPr lang="en-US" altLang="nl-BE" dirty="0"/>
              <a:t> + </a:t>
            </a:r>
            <a:r>
              <a:rPr lang="en-US" altLang="nl-BE" dirty="0" err="1"/>
              <a:t>autres</a:t>
            </a:r>
            <a:r>
              <a:rPr lang="en-US" altLang="nl-BE" dirty="0"/>
              <a:t> </a:t>
            </a:r>
            <a:r>
              <a:rPr lang="en-US" altLang="nl-BE" dirty="0" err="1"/>
              <a:t>ressources</a:t>
            </a:r>
            <a:r>
              <a:rPr lang="en-US" altLang="nl-BE" dirty="0"/>
              <a:t> </a:t>
            </a:r>
            <a:r>
              <a:rPr lang="en-US" altLang="nl-BE" dirty="0" err="1"/>
              <a:t>en</a:t>
            </a:r>
            <a:r>
              <a:rPr lang="en-US" altLang="nl-BE" dirty="0"/>
              <a:t> </a:t>
            </a:r>
            <a:r>
              <a:rPr lang="en-US" altLang="nl-BE" dirty="0" err="1"/>
              <a:t>ligne</a:t>
            </a:r>
            <a:endParaRPr lang="en-US" altLang="nl-BE" dirty="0"/>
          </a:p>
          <a:p>
            <a:pPr>
              <a:spcBef>
                <a:spcPct val="0"/>
              </a:spcBef>
              <a:buNone/>
            </a:pPr>
            <a:r>
              <a:rPr lang="en-US" altLang="nl-BE" dirty="0"/>
              <a:t>(</a:t>
            </a:r>
            <a:r>
              <a:rPr lang="en-US" altLang="nl-BE" dirty="0" err="1"/>
              <a:t>FishBase</a:t>
            </a:r>
            <a:r>
              <a:rPr lang="en-US" altLang="nl-BE" dirty="0"/>
              <a:t>, Flore </a:t>
            </a:r>
            <a:r>
              <a:rPr lang="en-US" altLang="nl-BE" dirty="0" err="1"/>
              <a:t>d’Afrique</a:t>
            </a:r>
            <a:r>
              <a:rPr lang="en-US" altLang="nl-BE" dirty="0"/>
              <a:t> </a:t>
            </a:r>
            <a:r>
              <a:rPr lang="en-US" altLang="nl-BE" dirty="0" err="1"/>
              <a:t>centrale</a:t>
            </a:r>
            <a:r>
              <a:rPr lang="en-US" altLang="nl-BE" dirty="0"/>
              <a:t>, FADA, Catalog of Fishes, NCBI </a:t>
            </a:r>
            <a:r>
              <a:rPr lang="en-US" altLang="nl-BE" dirty="0" err="1"/>
              <a:t>GenBank</a:t>
            </a:r>
            <a:r>
              <a:rPr lang="en-US" altLang="nl-BE" dirty="0"/>
              <a:t>, EU-</a:t>
            </a:r>
            <a:r>
              <a:rPr lang="en-US" altLang="nl-BE" dirty="0" err="1"/>
              <a:t>nomen</a:t>
            </a:r>
            <a:r>
              <a:rPr lang="en-US" altLang="nl-BE" dirty="0"/>
              <a:t>, </a:t>
            </a:r>
            <a:r>
              <a:rPr lang="en-US" altLang="nl-BE" dirty="0" err="1"/>
              <a:t>WoRMS</a:t>
            </a:r>
            <a:r>
              <a:rPr lang="en-US" altLang="nl-BE" dirty="0"/>
              <a:t>, Tree of Life, GBIF</a:t>
            </a:r>
            <a:r>
              <a:rPr lang="en-US" altLang="nl-BE" dirty="0" smtClean="0"/>
              <a:t>…, specialist’s newsletters)</a:t>
            </a:r>
            <a:endParaRPr lang="en-US" altLang="nl-BE" dirty="0"/>
          </a:p>
          <a:p>
            <a:pPr marL="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Téléchargez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les pdfs et liens sur le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desktop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Discussion: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Différences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avec google scholar?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Comment citer?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Méta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-analyses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8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056784" cy="1299058"/>
          </a:xfrm>
        </p:spPr>
        <p:txBody>
          <a:bodyPr/>
          <a:lstStyle/>
          <a:p>
            <a:r>
              <a:rPr lang="en-GB" sz="2800" dirty="0" err="1" smtClean="0"/>
              <a:t>Formulez</a:t>
            </a:r>
            <a:r>
              <a:rPr lang="en-GB" sz="2800" dirty="0" smtClean="0"/>
              <a:t> </a:t>
            </a:r>
            <a:r>
              <a:rPr lang="en-GB" sz="2800" dirty="0" err="1" smtClean="0"/>
              <a:t>une</a:t>
            </a:r>
            <a:r>
              <a:rPr lang="en-GB" sz="2800" dirty="0" smtClean="0"/>
              <a:t> question de </a:t>
            </a:r>
            <a:r>
              <a:rPr lang="en-GB" sz="2800" dirty="0" err="1" smtClean="0"/>
              <a:t>recherche</a:t>
            </a:r>
            <a:r>
              <a:rPr lang="en-GB" sz="2800" dirty="0" smtClean="0"/>
              <a:t>, </a:t>
            </a:r>
            <a:r>
              <a:rPr lang="en-GB" sz="2800" dirty="0" smtClean="0">
                <a:solidFill>
                  <a:srgbClr val="FF0000"/>
                </a:solidFill>
              </a:rPr>
              <a:t>sur base de </a:t>
            </a:r>
            <a:r>
              <a:rPr lang="en-GB" sz="2800" dirty="0" err="1" smtClean="0">
                <a:solidFill>
                  <a:srgbClr val="FF0000"/>
                </a:solidFill>
              </a:rPr>
              <a:t>l’arbre</a:t>
            </a:r>
            <a:r>
              <a:rPr lang="en-GB" sz="2800" dirty="0" smtClean="0">
                <a:solidFill>
                  <a:srgbClr val="FF0000"/>
                </a:solidFill>
              </a:rPr>
              <a:t> à </a:t>
            </a:r>
            <a:r>
              <a:rPr lang="en-GB" sz="2800" dirty="0" err="1" smtClean="0">
                <a:solidFill>
                  <a:srgbClr val="FF0000"/>
                </a:solidFill>
              </a:rPr>
              <a:t>problèmes</a:t>
            </a:r>
            <a:r>
              <a:rPr lang="en-GB" sz="2800" dirty="0" smtClean="0">
                <a:solidFill>
                  <a:srgbClr val="FF0000"/>
                </a:solidFill>
              </a:rPr>
              <a:t> et </a:t>
            </a:r>
            <a:r>
              <a:rPr lang="en-GB" sz="2800" dirty="0" err="1" smtClean="0">
                <a:solidFill>
                  <a:srgbClr val="FF0000"/>
                </a:solidFill>
              </a:rPr>
              <a:t>recherchez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dans</a:t>
            </a:r>
            <a:r>
              <a:rPr lang="en-GB" sz="2800" dirty="0" smtClean="0">
                <a:solidFill>
                  <a:srgbClr val="FF0000"/>
                </a:solidFill>
              </a:rPr>
              <a:t> des bases de </a:t>
            </a:r>
            <a:r>
              <a:rPr lang="en-GB" sz="2800" dirty="0" err="1" smtClean="0">
                <a:solidFill>
                  <a:srgbClr val="FF0000"/>
                </a:solidFill>
              </a:rPr>
              <a:t>données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Base de </a:t>
            </a:r>
            <a:r>
              <a:rPr lang="en-GB" dirty="0" err="1" smtClean="0">
                <a:sym typeface="Wingdings" panose="05000000000000000000" pitchFamily="2" charset="2"/>
              </a:rPr>
              <a:t>données</a:t>
            </a:r>
            <a:r>
              <a:rPr lang="en-GB" dirty="0" smtClean="0">
                <a:sym typeface="Wingdings" panose="05000000000000000000" pitchFamily="2" charset="2"/>
              </a:rPr>
              <a:t> meta: WORMS</a:t>
            </a:r>
          </a:p>
          <a:p>
            <a:pPr marL="457200" lvl="1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Général: NCBI,  </a:t>
            </a:r>
            <a:r>
              <a:rPr lang="en-GB" dirty="0">
                <a:sym typeface="Wingdings" panose="05000000000000000000" pitchFamily="2" charset="2"/>
              </a:rPr>
              <a:t>EU-</a:t>
            </a:r>
            <a:r>
              <a:rPr lang="en-GB" dirty="0" err="1">
                <a:sym typeface="Wingdings" panose="05000000000000000000" pitchFamily="2" charset="2"/>
              </a:rPr>
              <a:t>nomen</a:t>
            </a:r>
            <a:r>
              <a:rPr lang="en-GB" dirty="0" smtClean="0">
                <a:sym typeface="Wingdings" panose="05000000000000000000" pitchFamily="2" charset="2"/>
              </a:rPr>
              <a:t>, </a:t>
            </a:r>
            <a:r>
              <a:rPr lang="en-GB" dirty="0">
                <a:sym typeface="Wingdings" panose="05000000000000000000" pitchFamily="2" charset="2"/>
              </a:rPr>
              <a:t>Tree of Life, GBIF…, </a:t>
            </a:r>
            <a:endParaRPr lang="en-GB" dirty="0" smtClean="0">
              <a:sym typeface="Wingdings" panose="05000000000000000000" pitchFamily="2" charset="2"/>
            </a:endParaRPr>
          </a:p>
          <a:p>
            <a:pPr marL="1200150" lvl="1" indent="-742950">
              <a:buAutoNum type="arabicPeriod"/>
            </a:pPr>
            <a:r>
              <a:rPr lang="en-GB" dirty="0" smtClean="0">
                <a:sym typeface="Wingdings" panose="05000000000000000000" pitchFamily="2" charset="2"/>
              </a:rPr>
              <a:t>Microbiologie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arthropodes</a:t>
            </a:r>
            <a:r>
              <a:rPr lang="en-GB" dirty="0">
                <a:sym typeface="Wingdings" panose="05000000000000000000" pitchFamily="2" charset="2"/>
              </a:rPr>
              <a:t> </a:t>
            </a:r>
          </a:p>
          <a:p>
            <a:pPr marL="457200" lvl="1" indent="0">
              <a:buNone/>
            </a:pPr>
            <a:r>
              <a:rPr lang="en-GB" dirty="0" err="1" smtClean="0">
                <a:sym typeface="Wingdings" panose="05000000000000000000" pitchFamily="2" charset="2"/>
              </a:rPr>
              <a:t>WoRMS</a:t>
            </a:r>
            <a:r>
              <a:rPr lang="en-GB" dirty="0" smtClean="0">
                <a:sym typeface="Wingdings" panose="05000000000000000000" pitchFamily="2" charset="2"/>
              </a:rPr>
              <a:t>, specialist’s newsletters (</a:t>
            </a:r>
            <a:r>
              <a:rPr lang="en-GB" dirty="0" err="1" smtClean="0">
                <a:sym typeface="Wingdings" panose="05000000000000000000" pitchFamily="2" charset="2"/>
              </a:rPr>
              <a:t>p.ex</a:t>
            </a:r>
            <a:r>
              <a:rPr lang="en-GB" dirty="0" smtClean="0">
                <a:sym typeface="Wingdings" panose="05000000000000000000" pitchFamily="2" charset="2"/>
              </a:rPr>
              <a:t>. </a:t>
            </a:r>
            <a:r>
              <a:rPr lang="en-GB" dirty="0" err="1" smtClean="0">
                <a:sym typeface="Wingdings" panose="05000000000000000000" pitchFamily="2" charset="2"/>
              </a:rPr>
              <a:t>Chironomus</a:t>
            </a:r>
            <a:r>
              <a:rPr lang="en-GB" dirty="0" smtClean="0">
                <a:sym typeface="Wingdings" panose="05000000000000000000" pitchFamily="2" charset="2"/>
              </a:rPr>
              <a:t> Newsletter, </a:t>
            </a:r>
            <a:r>
              <a:rPr lang="en-GB" dirty="0" err="1" smtClean="0">
                <a:sym typeface="Wingdings" panose="05000000000000000000" pitchFamily="2" charset="2"/>
              </a:rPr>
              <a:t>Ostracoda</a:t>
            </a:r>
            <a:r>
              <a:rPr lang="en-GB" dirty="0" smtClean="0">
                <a:sym typeface="Wingdings" panose="05000000000000000000" pitchFamily="2" charset="2"/>
              </a:rPr>
              <a:t> Newsletter, </a:t>
            </a:r>
            <a:r>
              <a:rPr lang="en-GB" dirty="0" err="1" smtClean="0">
                <a:sym typeface="Wingdings" panose="05000000000000000000" pitchFamily="2" charset="2"/>
              </a:rPr>
              <a:t>copepodologists</a:t>
            </a:r>
            <a:r>
              <a:rPr lang="en-GB" dirty="0" smtClean="0">
                <a:sym typeface="Wingdings" panose="05000000000000000000" pitchFamily="2" charset="2"/>
              </a:rPr>
              <a:t>), </a:t>
            </a:r>
            <a:r>
              <a:rPr lang="en-GB" dirty="0" err="1" smtClean="0">
                <a:sym typeface="Wingdings" panose="05000000000000000000" pitchFamily="2" charset="2"/>
              </a:rPr>
              <a:t>GenBank</a:t>
            </a:r>
            <a:r>
              <a:rPr lang="en-GB" dirty="0" smtClean="0">
                <a:sym typeface="Wingdings" panose="05000000000000000000" pitchFamily="2" charset="2"/>
              </a:rPr>
              <a:t>, FADA</a:t>
            </a:r>
          </a:p>
          <a:p>
            <a:pPr marL="1200150" lvl="1" indent="-742950">
              <a:buFont typeface="+mj-lt"/>
              <a:buAutoNum type="arabicPeriod" startAt="2"/>
            </a:pPr>
            <a:r>
              <a:rPr lang="en-GB" dirty="0" err="1" smtClean="0">
                <a:sym typeface="Wingdings" panose="05000000000000000000" pitchFamily="2" charset="2"/>
              </a:rPr>
              <a:t>Aquatique</a:t>
            </a:r>
            <a:endParaRPr lang="en-GB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GB" dirty="0" err="1">
                <a:sym typeface="Wingdings" panose="05000000000000000000" pitchFamily="2" charset="2"/>
              </a:rPr>
              <a:t>FishBase</a:t>
            </a:r>
            <a:r>
              <a:rPr lang="en-GB" dirty="0" smtClean="0">
                <a:sym typeface="Wingdings" panose="05000000000000000000" pitchFamily="2" charset="2"/>
              </a:rPr>
              <a:t>, </a:t>
            </a:r>
            <a:r>
              <a:rPr lang="en-GB" dirty="0">
                <a:sym typeface="Wingdings" panose="05000000000000000000" pitchFamily="2" charset="2"/>
              </a:rPr>
              <a:t>FADA, </a:t>
            </a:r>
            <a:r>
              <a:rPr lang="en-GB" dirty="0" err="1">
                <a:sym typeface="Wingdings" panose="05000000000000000000" pitchFamily="2" charset="2"/>
              </a:rPr>
              <a:t>Catalog</a:t>
            </a:r>
            <a:r>
              <a:rPr lang="en-GB" dirty="0">
                <a:sym typeface="Wingdings" panose="05000000000000000000" pitchFamily="2" charset="2"/>
              </a:rPr>
              <a:t> of Fishes</a:t>
            </a:r>
            <a:r>
              <a:rPr lang="en-GB" dirty="0" smtClean="0">
                <a:sym typeface="Wingdings" panose="05000000000000000000" pitchFamily="2" charset="2"/>
              </a:rPr>
              <a:t>, 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GB" dirty="0" err="1" smtClean="0">
                <a:sym typeface="Wingdings" panose="05000000000000000000" pitchFamily="2" charset="2"/>
              </a:rPr>
              <a:t>Mammifères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oiseaux</a:t>
            </a:r>
            <a:endParaRPr lang="en-GB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African </a:t>
            </a:r>
            <a:r>
              <a:rPr lang="en-GB" dirty="0" err="1" smtClean="0">
                <a:sym typeface="Wingdings" panose="05000000000000000000" pitchFamily="2" charset="2"/>
              </a:rPr>
              <a:t>Rodentia</a:t>
            </a:r>
            <a:endParaRPr lang="en-GB" dirty="0" smtClean="0">
              <a:sym typeface="Wingdings" panose="05000000000000000000" pitchFamily="2" charset="2"/>
            </a:endParaRPr>
          </a:p>
          <a:p>
            <a:pPr marL="1200150" lvl="1" indent="-742950">
              <a:buFont typeface="+mj-lt"/>
              <a:buAutoNum type="arabicPeriod" startAt="4"/>
            </a:pPr>
            <a:r>
              <a:rPr lang="en-GB" dirty="0" err="1" smtClean="0">
                <a:sym typeface="Wingdings" panose="05000000000000000000" pitchFamily="2" charset="2"/>
              </a:rPr>
              <a:t>Foresterie</a:t>
            </a:r>
            <a:r>
              <a:rPr lang="en-GB" dirty="0" smtClean="0">
                <a:sym typeface="Wingdings" panose="05000000000000000000" pitchFamily="2" charset="2"/>
              </a:rPr>
              <a:t> &amp; </a:t>
            </a:r>
            <a:r>
              <a:rPr lang="en-GB" dirty="0" err="1" smtClean="0">
                <a:sym typeface="Wingdings" panose="05000000000000000000" pitchFamily="2" charset="2"/>
              </a:rPr>
              <a:t>Plantes</a:t>
            </a:r>
            <a:endParaRPr lang="en-GB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GB" dirty="0">
                <a:sym typeface="Wingdings" panose="05000000000000000000" pitchFamily="2" charset="2"/>
              </a:rPr>
              <a:t>Flore </a:t>
            </a:r>
            <a:r>
              <a:rPr lang="en-GB" dirty="0" err="1">
                <a:sym typeface="Wingdings" panose="05000000000000000000" pitchFamily="2" charset="2"/>
              </a:rPr>
              <a:t>d’Afrique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centrale</a:t>
            </a:r>
            <a:r>
              <a:rPr lang="en-GB" dirty="0" smtClean="0">
                <a:sym typeface="Wingdings" panose="05000000000000000000" pitchFamily="2" charset="2"/>
              </a:rPr>
              <a:t>, APNCB</a:t>
            </a:r>
          </a:p>
          <a:p>
            <a:pPr marL="457200" lvl="1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4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Quelques</a:t>
            </a:r>
            <a:r>
              <a:rPr lang="en-GB" dirty="0" smtClean="0"/>
              <a:t> </a:t>
            </a:r>
            <a:r>
              <a:rPr lang="en-GB" dirty="0" err="1" smtClean="0"/>
              <a:t>exemple</a:t>
            </a:r>
            <a:r>
              <a:rPr lang="en-GB" dirty="0" smtClean="0"/>
              <a:t> de bases de </a:t>
            </a:r>
            <a:r>
              <a:rPr lang="en-GB" dirty="0" err="1" smtClean="0"/>
              <a:t>données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! Il y </a:t>
            </a:r>
            <a:r>
              <a:rPr lang="en-GB" dirty="0" err="1" smtClean="0"/>
              <a:t>en</a:t>
            </a:r>
            <a:r>
              <a:rPr lang="en-GB" dirty="0" smtClean="0"/>
              <a:t> a </a:t>
            </a:r>
            <a:r>
              <a:rPr lang="en-GB" dirty="0" err="1" smtClean="0"/>
              <a:t>d’autres</a:t>
            </a:r>
            <a:r>
              <a:rPr lang="en-GB" dirty="0" smtClean="0"/>
              <a:t>, à </a:t>
            </a:r>
            <a:r>
              <a:rPr lang="en-GB" dirty="0" err="1" smtClean="0"/>
              <a:t>trouver</a:t>
            </a:r>
            <a:r>
              <a:rPr lang="en-GB" dirty="0" smtClean="0"/>
              <a:t> par des </a:t>
            </a:r>
            <a:r>
              <a:rPr lang="en-GB" dirty="0" err="1" smtClean="0"/>
              <a:t>moteurs</a:t>
            </a:r>
            <a:r>
              <a:rPr lang="en-GB" dirty="0" smtClean="0"/>
              <a:t> de </a:t>
            </a:r>
            <a:r>
              <a:rPr lang="en-GB" dirty="0" err="1" smtClean="0"/>
              <a:t>recherche</a:t>
            </a:r>
            <a:r>
              <a:rPr lang="en-GB" dirty="0" smtClean="0"/>
              <a:t> </a:t>
            </a:r>
            <a:r>
              <a:rPr lang="en-GB" dirty="0" err="1" smtClean="0"/>
              <a:t>comme</a:t>
            </a:r>
            <a:r>
              <a:rPr lang="en-GB" dirty="0" smtClean="0"/>
              <a:t> google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240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4" y="807720"/>
            <a:ext cx="9152384" cy="4556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953" y="214950"/>
            <a:ext cx="3635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http://tolweb.org/tree/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07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-335280"/>
            <a:ext cx="7886700" cy="1325563"/>
          </a:xfrm>
        </p:spPr>
        <p:txBody>
          <a:bodyPr>
            <a:normAutofit/>
          </a:bodyPr>
          <a:lstStyle/>
          <a:p>
            <a:r>
              <a:rPr lang="en-GB" sz="2800"/>
              <a:t>http://www.catalogueoflife.org/col/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932"/>
            <a:ext cx="919162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6559"/>
            <a:ext cx="9144000" cy="6549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405" y="21031"/>
            <a:ext cx="3180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http://www.eol.org/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03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bg2">
                    <a:lumMod val="25000"/>
                  </a:schemeClr>
                </a:solidFill>
              </a:rPr>
              <a:t>Antennes provinciales</a:t>
            </a:r>
            <a:endParaRPr lang="en-GB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Appel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à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</a:rPr>
              <a:t>projets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MRV: descriptions et actions de conservation, implication de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communauté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locale…</a:t>
            </a:r>
          </a:p>
          <a:p>
            <a:r>
              <a:rPr lang="en-GB" dirty="0" err="1">
                <a:solidFill>
                  <a:schemeClr val="bg2">
                    <a:lumMod val="25000"/>
                  </a:schemeClr>
                </a:solidFill>
              </a:rPr>
              <a:t>Établir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des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</a:rPr>
              <a:t>réseaux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, calibration de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</a:rPr>
              <a:t>données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sur le terrain</a:t>
            </a:r>
          </a:p>
          <a:p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Le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défi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 de la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durabilité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!</a:t>
            </a:r>
          </a:p>
          <a:p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Reflexion sur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subsidiarité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, synergies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horizontales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, cooperation intra- et </a:t>
            </a:r>
            <a:r>
              <a:rPr lang="en-GB" dirty="0" err="1" smtClean="0">
                <a:solidFill>
                  <a:schemeClr val="bg2">
                    <a:lumMod val="25000"/>
                  </a:schemeClr>
                </a:solidFill>
              </a:rPr>
              <a:t>interprovinciale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2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77240"/>
            <a:ext cx="9203544" cy="5186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717" y="123510"/>
            <a:ext cx="3260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http://www.gbif.org/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12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519" r="1250" b="4963"/>
          <a:stretch/>
        </p:blipFill>
        <p:spPr>
          <a:xfrm>
            <a:off x="0" y="1508760"/>
            <a:ext cx="9524478" cy="4693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134" y="851654"/>
            <a:ext cx="4825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http://www.marinespecies.org/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9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227" r="1414" b="5489"/>
          <a:stretch/>
        </p:blipFill>
        <p:spPr>
          <a:xfrm>
            <a:off x="-1512939" y="861136"/>
            <a:ext cx="12180939" cy="5996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532" y="190078"/>
            <a:ext cx="6558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http://www.marinespecies.org/echinoidea/</a:t>
            </a:r>
          </a:p>
        </p:txBody>
      </p:sp>
    </p:spTree>
    <p:extLst>
      <p:ext uri="{BB962C8B-B14F-4D97-AF65-F5344CB8AC3E}">
        <p14:creationId xmlns:p14="http://schemas.microsoft.com/office/powerpoint/2010/main" val="18886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11556"/>
            <a:ext cx="7886700" cy="6529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606" y="69009"/>
            <a:ext cx="4161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http://fada.biodiversity.be/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43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662" t="8316" r="25498" b="6834"/>
          <a:stretch/>
        </p:blipFill>
        <p:spPr>
          <a:xfrm>
            <a:off x="1264920" y="648797"/>
            <a:ext cx="6614160" cy="6209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" y="91440"/>
            <a:ext cx="2939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http://fishbase.org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64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371" b="4667"/>
          <a:stretch/>
        </p:blipFill>
        <p:spPr>
          <a:xfrm>
            <a:off x="0" y="899160"/>
            <a:ext cx="9253042" cy="4526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480" y="255053"/>
            <a:ext cx="8460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http://researcharchive.calacademy.org/research/ichthyology/catalog/fishcatmain.asp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03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480"/>
            <a:ext cx="9058161" cy="5379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838" y="141386"/>
            <a:ext cx="9058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http://www.ntnu.no/ojs/index.php/chironomus/index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35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910" y="806480"/>
            <a:ext cx="7711440" cy="6051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228" y="197486"/>
            <a:ext cx="4339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http://www.monoculus.org/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43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801"/>
            <a:ext cx="9144000" cy="59661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119" y="196334"/>
            <a:ext cx="4257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http://cypris.ostracoda.net/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34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18370"/>
            <a:ext cx="9037320" cy="6655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" y="51510"/>
            <a:ext cx="9631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http://www.nhm.ac.uk/research-curation/scientific-resources/taxonomy-systematics/host-parasites/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09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134"/>
            <a:ext cx="8229600" cy="1143000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4A452A"/>
                </a:solidFill>
              </a:rPr>
              <a:t>L’écriture</a:t>
            </a:r>
            <a:r>
              <a:rPr lang="en-GB" sz="3200" dirty="0" smtClean="0"/>
              <a:t> </a:t>
            </a:r>
            <a:r>
              <a:rPr lang="en-GB" sz="3200" dirty="0" err="1" smtClean="0"/>
              <a:t>scientifique</a:t>
            </a:r>
            <a:r>
              <a:rPr lang="en-GB" sz="3200" dirty="0" smtClean="0"/>
              <a:t> (module 3)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360" y="1359215"/>
            <a:ext cx="4798368" cy="24768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I do not mind if you think slowly.</a:t>
            </a:r>
          </a:p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I do mind, however, if you publish more quickly than you think.</a:t>
            </a:r>
          </a:p>
          <a:p>
            <a:pPr marL="0" indent="0">
              <a:buNone/>
            </a:pPr>
            <a:r>
              <a:rPr lang="fr-BE">
                <a:solidFill>
                  <a:schemeClr val="bg2">
                    <a:lumMod val="25000"/>
                  </a:schemeClr>
                </a:solidFill>
              </a:rPr>
              <a:t>—Wolfgang Pauli</a:t>
            </a:r>
            <a:endParaRPr lang="en-GB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fr-BE">
                <a:solidFill>
                  <a:schemeClr val="bg2">
                    <a:lumMod val="25000"/>
                  </a:schemeClr>
                </a:solidFill>
              </a:rPr>
              <a:t> </a:t>
            </a:r>
            <a:endParaRPr lang="en-GB">
              <a:solidFill>
                <a:schemeClr val="bg2">
                  <a:lumMod val="25000"/>
                </a:schemeClr>
              </a:solidFill>
            </a:endParaRPr>
          </a:p>
          <a:p>
            <a:endParaRPr lang="en-GB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0120" y="395887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Writing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a paper is like doing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the science itself. Both require planning for results, reasoning,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presenting the results, and explaining the results; if you are clear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and focused in how you think about your research results, you’re in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a good place to start writing about them.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---Lindsay (2011)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6065912" y="1551104"/>
            <a:ext cx="30780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If you write it,</a:t>
            </a:r>
          </a:p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but no one</a:t>
            </a:r>
          </a:p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reads it, you still</a:t>
            </a:r>
          </a:p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haven’t done it.</a:t>
            </a:r>
          </a:p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---Lindsay (2011)</a:t>
            </a:r>
          </a:p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6136" y="3808519"/>
            <a:ext cx="3006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"Writing is an art. But when it is writing to inform it comes close to being a science as well." </a:t>
            </a:r>
          </a:p>
          <a:p>
            <a:pPr marL="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--Robert Gunning,The Technique of Clear Writing</a:t>
            </a:r>
          </a:p>
        </p:txBody>
      </p:sp>
      <p:pic>
        <p:nvPicPr>
          <p:cNvPr id="7" name="Picture 6" descr="94730011b.jpg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27" y="-407594"/>
            <a:ext cx="9095446" cy="726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5320"/>
            <a:ext cx="9170670" cy="5303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269" y="151052"/>
            <a:ext cx="4839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http://tapewormdb.uconn.edu/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34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199"/>
            <a:ext cx="9144000" cy="6678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" y="-16776"/>
            <a:ext cx="7147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http://avibase.bsc-eoc.org/avibase.jsp?lang=EN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173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913"/>
            <a:ext cx="9144000" cy="6326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577" y="18228"/>
            <a:ext cx="7065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http://projects.biodiversity.be/africanrodentia/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52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633"/>
            <a:ext cx="9144000" cy="6564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621" y="108967"/>
            <a:ext cx="3499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http://www.apncb.be/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06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631557"/>
            <a:ext cx="8153400" cy="6739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683" y="165220"/>
            <a:ext cx="4796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http://floreafriquecentrale.org/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57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853440"/>
            <a:ext cx="9080281" cy="43977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" y="176629"/>
            <a:ext cx="792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latin typeface="Calibri" panose="020F0502020204030204"/>
              </a:rPr>
              <a:t>http://www.br.fgov.be/RESEARCH/DATABASES/FOCA/index.php?la=en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89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Biodiversity Heritage Library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 err="1" smtClean="0"/>
              <a:t>Anciennes</a:t>
            </a:r>
            <a:r>
              <a:rPr lang="en-GB" sz="3200" dirty="0" smtClean="0"/>
              <a:t> publication sans copyright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25615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Discussion sur </a:t>
            </a:r>
            <a:r>
              <a:rPr lang="en-GB" smtClean="0"/>
              <a:t>la </a:t>
            </a:r>
            <a:r>
              <a:rPr lang="en-GB" smtClean="0"/>
              <a:t>recherché internet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Question de recherché?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Efficacité</a:t>
            </a:r>
            <a:r>
              <a:rPr lang="en-GB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Qualité</a:t>
            </a:r>
            <a:r>
              <a:rPr lang="en-GB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Lacunes</a:t>
            </a:r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257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Opérateurs</a:t>
            </a:r>
            <a:r>
              <a:rPr lang="en-GB" dirty="0" smtClean="0"/>
              <a:t> </a:t>
            </a:r>
            <a:r>
              <a:rPr lang="en-GB" dirty="0" err="1" smtClean="0"/>
              <a:t>Booléens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AND</a:t>
            </a:r>
          </a:p>
          <a:p>
            <a:r>
              <a:rPr lang="en-GB" dirty="0" smtClean="0"/>
              <a:t>OR</a:t>
            </a:r>
          </a:p>
          <a:p>
            <a:r>
              <a:rPr lang="en-GB" dirty="0" smtClean="0"/>
              <a:t>“     “</a:t>
            </a:r>
          </a:p>
          <a:p>
            <a:r>
              <a:rPr lang="en-GB" dirty="0" smtClean="0"/>
              <a:t>NOT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573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Mots-</a:t>
            </a:r>
            <a:r>
              <a:rPr lang="en-GB" dirty="0" err="1" smtClean="0"/>
              <a:t>CLés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Assez</a:t>
            </a:r>
            <a:r>
              <a:rPr lang="en-GB" dirty="0" smtClean="0"/>
              <a:t> simple, general</a:t>
            </a:r>
          </a:p>
          <a:p>
            <a:r>
              <a:rPr lang="en-GB" dirty="0" smtClean="0"/>
              <a:t>Ne figurant pas </a:t>
            </a:r>
            <a:r>
              <a:rPr lang="en-GB" dirty="0" err="1" smtClean="0"/>
              <a:t>dans</a:t>
            </a:r>
            <a:r>
              <a:rPr lang="en-GB" dirty="0" smtClean="0"/>
              <a:t> le titre</a:t>
            </a:r>
          </a:p>
          <a:p>
            <a:r>
              <a:rPr lang="en-GB" dirty="0" smtClean="0"/>
              <a:t>Essayer </a:t>
            </a:r>
            <a:r>
              <a:rPr lang="en-GB" dirty="0" err="1" smtClean="0"/>
              <a:t>plusieurs</a:t>
            </a:r>
            <a:r>
              <a:rPr lang="en-GB" dirty="0" smtClean="0"/>
              <a:t> </a:t>
            </a:r>
            <a:r>
              <a:rPr lang="en-GB" dirty="0" err="1" smtClean="0"/>
              <a:t>combinaison</a:t>
            </a:r>
            <a:r>
              <a:rPr lang="en-GB" dirty="0" smtClean="0"/>
              <a:t> </a:t>
            </a:r>
            <a:r>
              <a:rPr lang="en-GB" dirty="0" err="1" smtClean="0"/>
              <a:t>aves</a:t>
            </a:r>
            <a:r>
              <a:rPr lang="en-GB" dirty="0" smtClean="0"/>
              <a:t> des “…”</a:t>
            </a:r>
          </a:p>
          <a:p>
            <a:r>
              <a:rPr lang="en-GB" dirty="0" err="1" smtClean="0"/>
              <a:t>Atteindre</a:t>
            </a:r>
            <a:r>
              <a:rPr lang="en-GB" dirty="0" smtClean="0"/>
              <a:t> le public le plus large possible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31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Préalables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>
                <a:solidFill>
                  <a:srgbClr val="4A452A"/>
                </a:solidFill>
              </a:rPr>
              <a:t>Nous ne </a:t>
            </a:r>
            <a:r>
              <a:rPr lang="en-GB" dirty="0" err="1" smtClean="0">
                <a:solidFill>
                  <a:srgbClr val="4A452A"/>
                </a:solidFill>
              </a:rPr>
              <a:t>traiterons</a:t>
            </a:r>
            <a:r>
              <a:rPr lang="en-GB" dirty="0" smtClean="0">
                <a:solidFill>
                  <a:srgbClr val="4A452A"/>
                </a:solidFill>
              </a:rPr>
              <a:t> pas des </a:t>
            </a:r>
            <a:r>
              <a:rPr lang="en-GB" dirty="0" err="1" smtClean="0">
                <a:solidFill>
                  <a:srgbClr val="4A452A"/>
                </a:solidFill>
              </a:rPr>
              <a:t>statistiques</a:t>
            </a:r>
            <a:endParaRPr lang="en-GB" dirty="0" smtClean="0">
              <a:solidFill>
                <a:srgbClr val="4A452A"/>
              </a:solidFill>
            </a:endParaRPr>
          </a:p>
          <a:p>
            <a:r>
              <a:rPr lang="en-GB" dirty="0" smtClean="0">
                <a:solidFill>
                  <a:srgbClr val="4A452A"/>
                </a:solidFill>
              </a:rPr>
              <a:t>Beaucoup </a:t>
            </a:r>
            <a:r>
              <a:rPr lang="en-GB" dirty="0" err="1" smtClean="0">
                <a:solidFill>
                  <a:srgbClr val="4A452A"/>
                </a:solidFill>
              </a:rPr>
              <a:t>emprunté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à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>
                <a:solidFill>
                  <a:srgbClr val="4A452A"/>
                </a:solidFill>
              </a:rPr>
              <a:t>© </a:t>
            </a:r>
            <a:r>
              <a:rPr lang="en-GB" dirty="0" smtClean="0">
                <a:solidFill>
                  <a:srgbClr val="4A452A"/>
                </a:solidFill>
              </a:rPr>
              <a:t>David </a:t>
            </a:r>
            <a:r>
              <a:rPr lang="en-GB" dirty="0">
                <a:solidFill>
                  <a:srgbClr val="4A452A"/>
                </a:solidFill>
              </a:rPr>
              <a:t>Lindsay </a:t>
            </a:r>
            <a:r>
              <a:rPr lang="en-GB" dirty="0" smtClean="0">
                <a:solidFill>
                  <a:srgbClr val="4A452A"/>
                </a:solidFill>
              </a:rPr>
              <a:t>2011 (CSIRO publishing). Scientific writing = thinking in words </a:t>
            </a:r>
          </a:p>
          <a:p>
            <a:r>
              <a:rPr lang="en-GB" dirty="0" err="1">
                <a:solidFill>
                  <a:srgbClr val="4A452A"/>
                </a:solidFill>
              </a:rPr>
              <a:t>P</a:t>
            </a:r>
            <a:r>
              <a:rPr lang="en-GB" dirty="0" err="1" smtClean="0">
                <a:solidFill>
                  <a:srgbClr val="4A452A"/>
                </a:solidFill>
              </a:rPr>
              <a:t>ropres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expériences</a:t>
            </a:r>
            <a:r>
              <a:rPr lang="en-GB" dirty="0" smtClean="0">
                <a:solidFill>
                  <a:srgbClr val="4A452A"/>
                </a:solidFill>
              </a:rPr>
              <a:t>, International Foundation for Science (IFS, </a:t>
            </a:r>
            <a:r>
              <a:rPr lang="en-GB" dirty="0" err="1" smtClean="0">
                <a:solidFill>
                  <a:srgbClr val="4A452A"/>
                </a:solidFill>
              </a:rPr>
              <a:t>Suède</a:t>
            </a:r>
            <a:r>
              <a:rPr lang="en-GB" dirty="0" smtClean="0">
                <a:solidFill>
                  <a:srgbClr val="4A452A"/>
                </a:solidFill>
              </a:rPr>
              <a:t>)</a:t>
            </a:r>
          </a:p>
          <a:p>
            <a:r>
              <a:rPr lang="en-GB" dirty="0">
                <a:solidFill>
                  <a:srgbClr val="4A452A"/>
                </a:solidFill>
              </a:rPr>
              <a:t>Stanford University: </a:t>
            </a:r>
            <a:r>
              <a:rPr lang="en-GB" dirty="0">
                <a:solidFill>
                  <a:srgbClr val="4A452A"/>
                </a:solidFill>
                <a:hlinkClick r:id="rId2"/>
              </a:rPr>
              <a:t>http://www.powershow.com/view/4a07e-YWJkN/</a:t>
            </a:r>
            <a:r>
              <a:rPr lang="en-GB" dirty="0" smtClean="0">
                <a:solidFill>
                  <a:srgbClr val="4A452A"/>
                </a:solidFill>
                <a:hlinkClick r:id="rId2"/>
              </a:rPr>
              <a:t>Scientific_Writing_HRP_214_powerpoint_ppt_presentation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</a:p>
          <a:p>
            <a:r>
              <a:rPr lang="en-GB" dirty="0" err="1" smtClean="0">
                <a:solidFill>
                  <a:srgbClr val="4A452A"/>
                </a:solidFill>
              </a:rPr>
              <a:t>Publique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hétérogène</a:t>
            </a:r>
            <a:r>
              <a:rPr lang="en-GB" dirty="0" smtClean="0">
                <a:solidFill>
                  <a:srgbClr val="4A452A"/>
                </a:solidFill>
              </a:rPr>
              <a:t>, </a:t>
            </a:r>
            <a:r>
              <a:rPr lang="en-GB" dirty="0" err="1" smtClean="0">
                <a:solidFill>
                  <a:srgbClr val="4A452A"/>
                </a:solidFill>
              </a:rPr>
              <a:t>répétitions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possibles</a:t>
            </a:r>
            <a:r>
              <a:rPr lang="en-GB" dirty="0" smtClean="0">
                <a:solidFill>
                  <a:srgbClr val="4A452A"/>
                </a:solidFill>
              </a:rPr>
              <a:t>, </a:t>
            </a:r>
            <a:r>
              <a:rPr lang="en-GB" dirty="0" err="1" smtClean="0">
                <a:solidFill>
                  <a:srgbClr val="4A452A"/>
                </a:solidFill>
              </a:rPr>
              <a:t>travaux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pratiques</a:t>
            </a:r>
            <a:r>
              <a:rPr lang="en-GB" dirty="0" smtClean="0">
                <a:solidFill>
                  <a:srgbClr val="4A452A"/>
                </a:solidFill>
              </a:rPr>
              <a:t>, entre-aide, </a:t>
            </a:r>
            <a:r>
              <a:rPr lang="en-GB" dirty="0" err="1" smtClean="0">
                <a:solidFill>
                  <a:srgbClr val="4A452A"/>
                </a:solidFill>
              </a:rPr>
              <a:t>informel</a:t>
            </a:r>
            <a:r>
              <a:rPr lang="en-GB" dirty="0" smtClean="0">
                <a:solidFill>
                  <a:srgbClr val="4A452A"/>
                </a:solidFill>
              </a:rPr>
              <a:t>!</a:t>
            </a:r>
          </a:p>
          <a:p>
            <a:pPr marL="0" indent="0">
              <a:buNone/>
            </a:pPr>
            <a:endParaRPr lang="en-US" dirty="0" smtClean="0">
              <a:solidFill>
                <a:srgbClr val="4A452A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4A452A"/>
                </a:solidFill>
                <a:latin typeface="Arial" charset="0"/>
                <a:cs typeface="Arial" charset="0"/>
              </a:rPr>
              <a:t>"</a:t>
            </a:r>
            <a:r>
              <a:rPr lang="en-US" dirty="0">
                <a:solidFill>
                  <a:srgbClr val="4A452A"/>
                </a:solidFill>
                <a:latin typeface="Arial" charset="0"/>
                <a:cs typeface="Arial" charset="0"/>
              </a:rPr>
              <a:t>In science, the credit goes to the man who convinces the world, not to the man to whom the idea first occurs." </a:t>
            </a:r>
          </a:p>
          <a:p>
            <a:pPr>
              <a:buNone/>
            </a:pPr>
            <a:r>
              <a:rPr lang="en-US" sz="2400" dirty="0">
                <a:solidFill>
                  <a:srgbClr val="4A452A"/>
                </a:solidFill>
                <a:latin typeface="Arial" charset="0"/>
                <a:cs typeface="Arial" charset="0"/>
              </a:rPr>
              <a:t>	--Sir William Osler </a:t>
            </a:r>
          </a:p>
          <a:p>
            <a:endParaRPr lang="en-GB" dirty="0" smtClean="0">
              <a:solidFill>
                <a:srgbClr val="4A452A"/>
              </a:solidFill>
            </a:endParaRPr>
          </a:p>
        </p:txBody>
      </p:sp>
      <p:pic>
        <p:nvPicPr>
          <p:cNvPr id="4" name="Picture 3" descr="94730049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3255"/>
            <a:ext cx="1691680" cy="11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558ED5"/>
                </a:solidFill>
              </a:rPr>
              <a:t>Message </a:t>
            </a:r>
            <a:r>
              <a:rPr lang="nl-NL" dirty="0" err="1" smtClean="0">
                <a:solidFill>
                  <a:srgbClr val="558ED5"/>
                </a:solidFill>
              </a:rPr>
              <a:t>essentiel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4A452A"/>
                </a:solidFill>
              </a:rPr>
              <a:t>Suivre</a:t>
            </a:r>
            <a:r>
              <a:rPr lang="nl-NL" dirty="0" smtClean="0">
                <a:solidFill>
                  <a:srgbClr val="4A452A"/>
                </a:solidFill>
              </a:rPr>
              <a:t> les </a:t>
            </a:r>
            <a:r>
              <a:rPr lang="nl-NL" dirty="0" err="1" smtClean="0">
                <a:solidFill>
                  <a:srgbClr val="4A452A"/>
                </a:solidFill>
              </a:rPr>
              <a:t>guidelines</a:t>
            </a:r>
            <a:r>
              <a:rPr lang="nl-NL" dirty="0" smtClean="0">
                <a:solidFill>
                  <a:srgbClr val="4A452A"/>
                </a:solidFill>
              </a:rPr>
              <a:t> (</a:t>
            </a:r>
            <a:r>
              <a:rPr lang="nl-NL" dirty="0" err="1" smtClean="0">
                <a:solidFill>
                  <a:srgbClr val="4A452A"/>
                </a:solidFill>
              </a:rPr>
              <a:t>bailleur</a:t>
            </a:r>
            <a:r>
              <a:rPr lang="nl-NL" dirty="0" smtClean="0">
                <a:solidFill>
                  <a:srgbClr val="4A452A"/>
                </a:solidFill>
              </a:rPr>
              <a:t>, </a:t>
            </a:r>
            <a:r>
              <a:rPr lang="nl-NL" dirty="0" err="1" smtClean="0">
                <a:solidFill>
                  <a:srgbClr val="4A452A"/>
                </a:solidFill>
              </a:rPr>
              <a:t>journal</a:t>
            </a:r>
            <a:r>
              <a:rPr lang="nl-NL" dirty="0" smtClean="0">
                <a:solidFill>
                  <a:srgbClr val="4A452A"/>
                </a:solidFill>
              </a:rPr>
              <a:t>)</a:t>
            </a:r>
          </a:p>
          <a:p>
            <a:r>
              <a:rPr lang="nl-NL" dirty="0" err="1" smtClean="0">
                <a:solidFill>
                  <a:srgbClr val="4A452A"/>
                </a:solidFill>
              </a:rPr>
              <a:t>Investir</a:t>
            </a:r>
            <a:r>
              <a:rPr lang="nl-NL" dirty="0" smtClean="0">
                <a:solidFill>
                  <a:srgbClr val="4A452A"/>
                </a:solidFill>
              </a:rPr>
              <a:t> </a:t>
            </a:r>
            <a:r>
              <a:rPr lang="nl-NL" dirty="0" err="1" smtClean="0">
                <a:solidFill>
                  <a:srgbClr val="4A452A"/>
                </a:solidFill>
              </a:rPr>
              <a:t>assez</a:t>
            </a:r>
            <a:r>
              <a:rPr lang="nl-NL" dirty="0" smtClean="0">
                <a:solidFill>
                  <a:srgbClr val="4A452A"/>
                </a:solidFill>
              </a:rPr>
              <a:t> de </a:t>
            </a:r>
            <a:r>
              <a:rPr lang="nl-NL" dirty="0" err="1" smtClean="0">
                <a:solidFill>
                  <a:srgbClr val="4A452A"/>
                </a:solidFill>
              </a:rPr>
              <a:t>temps</a:t>
            </a:r>
            <a:endParaRPr lang="nl-NL" dirty="0" smtClean="0">
              <a:solidFill>
                <a:srgbClr val="4A452A"/>
              </a:solidFill>
            </a:endParaRPr>
          </a:p>
          <a:p>
            <a:r>
              <a:rPr lang="nl-NL" dirty="0" err="1" smtClean="0">
                <a:solidFill>
                  <a:srgbClr val="4A452A"/>
                </a:solidFill>
              </a:rPr>
              <a:t>Consultez</a:t>
            </a:r>
            <a:r>
              <a:rPr lang="nl-NL" dirty="0" smtClean="0">
                <a:solidFill>
                  <a:srgbClr val="4A452A"/>
                </a:solidFill>
              </a:rPr>
              <a:t> </a:t>
            </a:r>
            <a:r>
              <a:rPr lang="nl-NL" dirty="0" err="1" smtClean="0">
                <a:solidFill>
                  <a:srgbClr val="4A452A"/>
                </a:solidFill>
              </a:rPr>
              <a:t>d’autres</a:t>
            </a:r>
            <a:r>
              <a:rPr lang="nl-NL" dirty="0" smtClean="0">
                <a:solidFill>
                  <a:srgbClr val="4A452A"/>
                </a:solidFill>
              </a:rPr>
              <a:t> </a:t>
            </a:r>
            <a:r>
              <a:rPr lang="nl-NL" dirty="0" err="1" smtClean="0">
                <a:solidFill>
                  <a:srgbClr val="4A452A"/>
                </a:solidFill>
              </a:rPr>
              <a:t>personnes</a:t>
            </a:r>
            <a:endParaRPr lang="nl-NL" dirty="0" smtClean="0">
              <a:solidFill>
                <a:srgbClr val="4A452A"/>
              </a:solidFill>
            </a:endParaRPr>
          </a:p>
          <a:p>
            <a:r>
              <a:rPr lang="nl-NL" dirty="0" err="1" smtClean="0">
                <a:solidFill>
                  <a:srgbClr val="4A452A"/>
                </a:solidFill>
              </a:rPr>
              <a:t>Respecter</a:t>
            </a:r>
            <a:r>
              <a:rPr lang="nl-NL" dirty="0" smtClean="0">
                <a:solidFill>
                  <a:srgbClr val="4A452A"/>
                </a:solidFill>
              </a:rPr>
              <a:t> les formats</a:t>
            </a:r>
          </a:p>
          <a:p>
            <a:r>
              <a:rPr lang="nl-NL" dirty="0" err="1" smtClean="0">
                <a:solidFill>
                  <a:srgbClr val="4A452A"/>
                </a:solidFill>
              </a:rPr>
              <a:t>Atteindre</a:t>
            </a:r>
            <a:r>
              <a:rPr lang="nl-NL" dirty="0" smtClean="0">
                <a:solidFill>
                  <a:srgbClr val="4A452A"/>
                </a:solidFill>
              </a:rPr>
              <a:t> </a:t>
            </a:r>
            <a:r>
              <a:rPr lang="nl-NL" dirty="0" err="1" smtClean="0">
                <a:solidFill>
                  <a:srgbClr val="4A452A"/>
                </a:solidFill>
              </a:rPr>
              <a:t>le</a:t>
            </a:r>
            <a:r>
              <a:rPr lang="nl-NL" dirty="0" smtClean="0">
                <a:solidFill>
                  <a:srgbClr val="4A452A"/>
                </a:solidFill>
              </a:rPr>
              <a:t> </a:t>
            </a:r>
            <a:r>
              <a:rPr lang="nl-NL" dirty="0" err="1" smtClean="0">
                <a:solidFill>
                  <a:srgbClr val="4A452A"/>
                </a:solidFill>
              </a:rPr>
              <a:t>lecteur</a:t>
            </a:r>
            <a:r>
              <a:rPr lang="nl-NL" dirty="0" smtClean="0">
                <a:solidFill>
                  <a:srgbClr val="4A452A"/>
                </a:solidFill>
              </a:rPr>
              <a:t>, </a:t>
            </a:r>
            <a:r>
              <a:rPr lang="nl-NL" dirty="0" err="1" smtClean="0">
                <a:solidFill>
                  <a:srgbClr val="4A452A"/>
                </a:solidFill>
              </a:rPr>
              <a:t>le</a:t>
            </a:r>
            <a:r>
              <a:rPr lang="nl-NL" dirty="0" smtClean="0">
                <a:solidFill>
                  <a:srgbClr val="4A452A"/>
                </a:solidFill>
              </a:rPr>
              <a:t> </a:t>
            </a:r>
            <a:r>
              <a:rPr lang="nl-NL" dirty="0" err="1" smtClean="0">
                <a:solidFill>
                  <a:srgbClr val="4A452A"/>
                </a:solidFill>
              </a:rPr>
              <a:t>mettre</a:t>
            </a:r>
            <a:r>
              <a:rPr lang="nl-NL" dirty="0" smtClean="0">
                <a:solidFill>
                  <a:srgbClr val="4A452A"/>
                </a:solidFill>
              </a:rPr>
              <a:t> de </a:t>
            </a:r>
            <a:r>
              <a:rPr lang="nl-NL" dirty="0" err="1" smtClean="0">
                <a:solidFill>
                  <a:srgbClr val="4A452A"/>
                </a:solidFill>
              </a:rPr>
              <a:t>votre</a:t>
            </a:r>
            <a:r>
              <a:rPr lang="nl-NL" dirty="0" smtClean="0">
                <a:solidFill>
                  <a:srgbClr val="4A452A"/>
                </a:solidFill>
              </a:rPr>
              <a:t> </a:t>
            </a:r>
            <a:r>
              <a:rPr lang="nl-NL" dirty="0" err="1" smtClean="0">
                <a:solidFill>
                  <a:srgbClr val="4A452A"/>
                </a:solidFill>
              </a:rPr>
              <a:t>côté</a:t>
            </a:r>
            <a:endParaRPr lang="nl-NL" dirty="0" smtClean="0">
              <a:solidFill>
                <a:srgbClr val="4A452A"/>
              </a:solidFill>
            </a:endParaRPr>
          </a:p>
          <a:p>
            <a:endParaRPr lang="en-GB" dirty="0">
              <a:solidFill>
                <a:srgbClr val="4A452A"/>
              </a:solidFill>
            </a:endParaRPr>
          </a:p>
        </p:txBody>
      </p:sp>
      <p:pic>
        <p:nvPicPr>
          <p:cNvPr id="4" name="Picture 3" descr="P10803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184"/>
            <a:ext cx="2363755" cy="1772816"/>
          </a:xfrm>
          <a:prstGeom prst="rect">
            <a:avLst/>
          </a:prstGeom>
        </p:spPr>
      </p:pic>
      <p:pic>
        <p:nvPicPr>
          <p:cNvPr id="5" name="Picture 4" descr="P10805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157192"/>
            <a:ext cx="2267743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2300" y="1125538"/>
            <a:ext cx="6975475" cy="5327650"/>
          </a:xfrm>
        </p:spPr>
        <p:txBody>
          <a:bodyPr/>
          <a:lstStyle/>
          <a:p>
            <a:pPr marL="444500" indent="-444500" algn="l" eaLnBrk="1" hangingPunct="1">
              <a:spcBef>
                <a:spcPct val="30000"/>
              </a:spcBef>
              <a:buClr>
                <a:srgbClr val="CC0000"/>
              </a:buClr>
              <a:buSzPct val="80000"/>
              <a:defRPr/>
            </a:pPr>
            <a:r>
              <a:rPr lang="sv-SE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Avant de continuer sur l’introduction</a:t>
            </a:r>
          </a:p>
          <a:p>
            <a:pPr marL="444500" indent="-444500" algn="l" eaLnBrk="1" hangingPunct="1">
              <a:spcBef>
                <a:spcPct val="30000"/>
              </a:spcBef>
              <a:buClr>
                <a:srgbClr val="CC0000"/>
              </a:buClr>
              <a:buSzPct val="80000"/>
              <a:defRPr/>
            </a:pPr>
            <a:r>
              <a:rPr lang="sv-SE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Connaissance de votre domaine</a:t>
            </a:r>
          </a:p>
          <a:p>
            <a:pPr marL="444500" indent="-444500" algn="l" eaLnBrk="1" hangingPunct="1">
              <a:spcBef>
                <a:spcPct val="30000"/>
              </a:spcBef>
              <a:buClr>
                <a:srgbClr val="CC0000"/>
              </a:buClr>
              <a:buSzPct val="80000"/>
              <a:defRPr/>
            </a:pPr>
            <a:r>
              <a:rPr lang="sv-SE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sv-S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Révision</a:t>
            </a:r>
            <a:r>
              <a:rPr lang="sv-SE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la </a:t>
            </a:r>
            <a:r>
              <a:rPr lang="sv-SE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Litérature</a:t>
            </a:r>
            <a:r>
              <a:rPr lang="sv-SE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US" sz="3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l" eaLnBrk="1" hangingPunct="1">
              <a:spcBef>
                <a:spcPct val="30000"/>
              </a:spcBef>
              <a:buClr>
                <a:srgbClr val="990000"/>
              </a:buClr>
              <a:buSzPct val="80000"/>
              <a:defRPr/>
            </a:pPr>
            <a:r>
              <a:rPr lang="en-US" sz="2800" dirty="0" smtClean="0">
                <a:solidFill>
                  <a:srgbClr val="4A452A"/>
                </a:solidFill>
                <a:sym typeface="Wingdings" panose="05000000000000000000" pitchFamily="2" charset="2"/>
              </a:rPr>
              <a:t>Module 2!</a:t>
            </a:r>
            <a:endParaRPr lang="en-US" sz="2800" dirty="0" smtClean="0">
              <a:solidFill>
                <a:srgbClr val="4A452A"/>
              </a:solidFill>
            </a:endParaRPr>
          </a:p>
          <a:p>
            <a:pPr marL="444500" indent="-444500" algn="l" eaLnBrk="1" hangingPunct="1">
              <a:spcBef>
                <a:spcPct val="30000"/>
              </a:spcBef>
              <a:buClr>
                <a:srgbClr val="990000"/>
              </a:buClr>
              <a:buSzPct val="80000"/>
              <a:buFontTx/>
              <a:buChar char="•"/>
              <a:defRPr/>
            </a:pPr>
            <a:r>
              <a:rPr lang="en-US" sz="2800" dirty="0" err="1" smtClean="0">
                <a:solidFill>
                  <a:srgbClr val="4A452A"/>
                </a:solidFill>
              </a:rPr>
              <a:t>Avez-vous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convaincu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l’éditeur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que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vous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maitrisez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l’état</a:t>
            </a:r>
            <a:r>
              <a:rPr lang="en-US" sz="2800" dirty="0" smtClean="0">
                <a:solidFill>
                  <a:srgbClr val="4A452A"/>
                </a:solidFill>
              </a:rPr>
              <a:t> de </a:t>
            </a:r>
            <a:r>
              <a:rPr lang="en-US" sz="2800" dirty="0" err="1" smtClean="0">
                <a:solidFill>
                  <a:srgbClr val="4A452A"/>
                </a:solidFill>
              </a:rPr>
              <a:t>connaissance</a:t>
            </a:r>
            <a:r>
              <a:rPr lang="en-US" sz="2800" dirty="0" smtClean="0">
                <a:solidFill>
                  <a:srgbClr val="4A452A"/>
                </a:solidFill>
              </a:rPr>
              <a:t> de </a:t>
            </a:r>
            <a:r>
              <a:rPr lang="en-US" sz="2800" dirty="0" err="1" smtClean="0">
                <a:solidFill>
                  <a:srgbClr val="4A452A"/>
                </a:solidFill>
              </a:rPr>
              <a:t>ce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domaine</a:t>
            </a:r>
            <a:r>
              <a:rPr lang="en-US" sz="2800" dirty="0" smtClean="0">
                <a:solidFill>
                  <a:srgbClr val="4A452A"/>
                </a:solidFill>
              </a:rPr>
              <a:t>, au </a:t>
            </a:r>
            <a:r>
              <a:rPr lang="en-US" sz="2800" dirty="0" err="1" smtClean="0">
                <a:solidFill>
                  <a:srgbClr val="4A452A"/>
                </a:solidFill>
              </a:rPr>
              <a:t>niveau</a:t>
            </a:r>
            <a:r>
              <a:rPr lang="en-US" sz="2800" dirty="0" smtClean="0">
                <a:solidFill>
                  <a:srgbClr val="4A452A"/>
                </a:solidFill>
              </a:rPr>
              <a:t> local et international?</a:t>
            </a:r>
          </a:p>
          <a:p>
            <a:pPr marL="444500" indent="-444500" algn="l" eaLnBrk="1" hangingPunct="1">
              <a:spcBef>
                <a:spcPct val="30000"/>
              </a:spcBef>
              <a:buClr>
                <a:srgbClr val="990000"/>
              </a:buClr>
              <a:buSzPct val="80000"/>
              <a:buFontTx/>
              <a:buChar char="•"/>
              <a:defRPr/>
            </a:pPr>
            <a:r>
              <a:rPr lang="en-US" sz="2800" dirty="0" err="1" smtClean="0">
                <a:solidFill>
                  <a:srgbClr val="4A452A"/>
                </a:solidFill>
              </a:rPr>
              <a:t>Est-ce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clair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que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cette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recherche</a:t>
            </a:r>
            <a:r>
              <a:rPr lang="en-US" sz="2800" dirty="0" smtClean="0">
                <a:solidFill>
                  <a:srgbClr val="4A452A"/>
                </a:solidFill>
              </a:rPr>
              <a:t> a </a:t>
            </a:r>
            <a:r>
              <a:rPr lang="en-US" sz="2800" dirty="0" err="1" smtClean="0">
                <a:solidFill>
                  <a:srgbClr val="4A452A"/>
                </a:solidFill>
              </a:rPr>
              <a:t>une</a:t>
            </a:r>
            <a:r>
              <a:rPr lang="en-US" sz="2800" dirty="0" smtClean="0">
                <a:solidFill>
                  <a:srgbClr val="4A452A"/>
                </a:solidFill>
              </a:rPr>
              <a:t> plus-value par rapport aux </a:t>
            </a:r>
            <a:r>
              <a:rPr lang="en-US" sz="2800" dirty="0" err="1" smtClean="0">
                <a:solidFill>
                  <a:srgbClr val="4A452A"/>
                </a:solidFill>
              </a:rPr>
              <a:t>recherches</a:t>
            </a:r>
            <a:r>
              <a:rPr lang="en-US" sz="2800" dirty="0" smtClean="0">
                <a:solidFill>
                  <a:srgbClr val="4A452A"/>
                </a:solidFill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</a:rPr>
              <a:t>précédentes</a:t>
            </a:r>
            <a:r>
              <a:rPr lang="en-US" sz="2800" dirty="0" smtClean="0">
                <a:solidFill>
                  <a:srgbClr val="4A452A"/>
                </a:solidFill>
              </a:rPr>
              <a:t>?</a:t>
            </a:r>
          </a:p>
          <a:p>
            <a:pPr marL="623888" lvl="1" indent="0" eaLnBrk="1" hangingPunct="1">
              <a:spcBef>
                <a:spcPct val="30000"/>
              </a:spcBef>
              <a:buClr>
                <a:srgbClr val="990000"/>
              </a:buClr>
              <a:buSzPct val="80000"/>
              <a:buFontTx/>
              <a:buNone/>
              <a:defRPr/>
            </a:pPr>
            <a:endParaRPr lang="en-GB" sz="2400" i="1" dirty="0" smtClean="0">
              <a:solidFill>
                <a:srgbClr val="4A452A"/>
              </a:solidFill>
            </a:endParaRPr>
          </a:p>
        </p:txBody>
      </p:sp>
      <p:pic>
        <p:nvPicPr>
          <p:cNvPr id="27651" name="Picture 3" descr="artemi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876925"/>
            <a:ext cx="1447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Bull_examine_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3003550"/>
            <a:ext cx="14097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Gunatilleke with pl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882650"/>
            <a:ext cx="14255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SaraFeresu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3" y="3983038"/>
            <a:ext cx="139223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7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6000" dirty="0" smtClean="0"/>
              <a:t>Jour 3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9543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L’introduction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1.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L’hypothèse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ou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que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j’espère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trouver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AutoNum type="arabicPeriod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Le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raisonnement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logique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pourquoi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cette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hypothèse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doit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être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étudiée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3.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Quelques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phrases sur le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contexte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plus large</a:t>
            </a:r>
          </a:p>
          <a:p>
            <a:pPr marL="0" indent="0">
              <a:buNone/>
            </a:pPr>
            <a:endParaRPr lang="en-US" dirty="0" smtClean="0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4208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L’introduction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A452A"/>
                </a:solidFill>
              </a:rPr>
              <a:t>Le </a:t>
            </a:r>
            <a:r>
              <a:rPr lang="en-US" dirty="0" err="1" smtClean="0">
                <a:solidFill>
                  <a:srgbClr val="4A452A"/>
                </a:solidFill>
              </a:rPr>
              <a:t>contexte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Le </a:t>
            </a:r>
            <a:r>
              <a:rPr lang="en-US" dirty="0" err="1" smtClean="0">
                <a:solidFill>
                  <a:srgbClr val="4A452A"/>
                </a:solidFill>
              </a:rPr>
              <a:t>problème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majeur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L’objectif</a:t>
            </a:r>
            <a:r>
              <a:rPr lang="en-US" dirty="0" smtClean="0">
                <a:solidFill>
                  <a:srgbClr val="4A452A"/>
                </a:solidFill>
              </a:rPr>
              <a:t> de </a:t>
            </a:r>
            <a:r>
              <a:rPr lang="en-US" dirty="0" err="1" smtClean="0">
                <a:solidFill>
                  <a:srgbClr val="4A452A"/>
                </a:solidFill>
              </a:rPr>
              <a:t>cette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étude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Les </a:t>
            </a:r>
            <a:r>
              <a:rPr lang="en-US" dirty="0" err="1" smtClean="0">
                <a:solidFill>
                  <a:srgbClr val="4A452A"/>
                </a:solidFill>
              </a:rPr>
              <a:t>lacunes</a:t>
            </a:r>
            <a:r>
              <a:rPr lang="en-US" dirty="0" smtClean="0">
                <a:solidFill>
                  <a:srgbClr val="4A452A"/>
                </a:solidFill>
              </a:rPr>
              <a:t> de </a:t>
            </a:r>
            <a:r>
              <a:rPr lang="en-US" dirty="0" err="1" smtClean="0">
                <a:solidFill>
                  <a:srgbClr val="4A452A"/>
                </a:solidFill>
              </a:rPr>
              <a:t>connaissance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sur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problème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Le but de la </a:t>
            </a:r>
            <a:r>
              <a:rPr lang="en-US" dirty="0" err="1" smtClean="0">
                <a:solidFill>
                  <a:srgbClr val="4A452A"/>
                </a:solidFill>
              </a:rPr>
              <a:t>recherche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La </a:t>
            </a:r>
            <a:r>
              <a:rPr lang="en-US" dirty="0" err="1" smtClean="0">
                <a:solidFill>
                  <a:srgbClr val="4A452A"/>
                </a:solidFill>
              </a:rPr>
              <a:t>théorie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L’hypothèse</a:t>
            </a:r>
            <a:r>
              <a:rPr lang="en-US" dirty="0" smtClean="0">
                <a:solidFill>
                  <a:srgbClr val="4A452A"/>
                </a:solidFill>
              </a:rPr>
              <a:t> et </a:t>
            </a:r>
            <a:r>
              <a:rPr lang="en-US" dirty="0" err="1" smtClean="0">
                <a:solidFill>
                  <a:srgbClr val="4A452A"/>
                </a:solidFill>
              </a:rPr>
              <a:t>l’attente</a:t>
            </a:r>
            <a:endParaRPr lang="en-GB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Résultats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4A452A"/>
                </a:solidFill>
              </a:rPr>
              <a:t>Séparer</a:t>
            </a:r>
            <a:r>
              <a:rPr lang="en-US" dirty="0" smtClean="0">
                <a:solidFill>
                  <a:srgbClr val="4A452A"/>
                </a:solidFill>
              </a:rPr>
              <a:t> les </a:t>
            </a:r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de la discussion </a:t>
            </a:r>
            <a:r>
              <a:rPr lang="en-US" dirty="0" err="1" smtClean="0">
                <a:solidFill>
                  <a:srgbClr val="4A452A"/>
                </a:solidFill>
              </a:rPr>
              <a:t>permet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une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neutralité</a:t>
            </a:r>
            <a:r>
              <a:rPr lang="en-US" dirty="0" smtClean="0">
                <a:solidFill>
                  <a:srgbClr val="4A452A"/>
                </a:solidFill>
              </a:rPr>
              <a:t> sans </a:t>
            </a:r>
            <a:r>
              <a:rPr lang="en-US" dirty="0" err="1" smtClean="0">
                <a:solidFill>
                  <a:srgbClr val="4A452A"/>
                </a:solidFill>
              </a:rPr>
              <a:t>commentaires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ou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jugement</a:t>
            </a:r>
            <a:r>
              <a:rPr lang="en-US" dirty="0" smtClean="0">
                <a:solidFill>
                  <a:srgbClr val="4A452A"/>
                </a:solidFill>
              </a:rPr>
              <a:t>. </a:t>
            </a:r>
          </a:p>
          <a:p>
            <a:endParaRPr lang="en-US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Discussion</a:t>
            </a:r>
            <a:r>
              <a:rPr lang="en-US" dirty="0" smtClean="0">
                <a:solidFill>
                  <a:srgbClr val="4A452A"/>
                </a:solidFill>
              </a:rPr>
              <a:t>: </a:t>
            </a:r>
            <a:r>
              <a:rPr lang="en-US" dirty="0" err="1" smtClean="0">
                <a:solidFill>
                  <a:srgbClr val="4A452A"/>
                </a:solidFill>
              </a:rPr>
              <a:t>neutralité</a:t>
            </a:r>
            <a:r>
              <a:rPr lang="en-US" dirty="0" smtClean="0">
                <a:solidFill>
                  <a:srgbClr val="4A452A"/>
                </a:solidFill>
              </a:rPr>
              <a:t> versus interpretation?</a:t>
            </a:r>
            <a:endParaRPr lang="en-GB" dirty="0">
              <a:solidFill>
                <a:srgbClr val="4A452A"/>
              </a:solidFill>
            </a:endParaRPr>
          </a:p>
        </p:txBody>
      </p:sp>
      <p:pic>
        <p:nvPicPr>
          <p:cNvPr id="4" name="Picture 3" descr="DSC_46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37" y="4149080"/>
            <a:ext cx="3563888" cy="24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Catégories</a:t>
            </a:r>
            <a:r>
              <a:rPr lang="en-GB" dirty="0" smtClean="0">
                <a:solidFill>
                  <a:srgbClr val="558ED5"/>
                </a:solidFill>
              </a:rPr>
              <a:t> de </a:t>
            </a:r>
            <a:r>
              <a:rPr lang="en-GB" dirty="0" err="1" smtClean="0">
                <a:solidFill>
                  <a:srgbClr val="558ED5"/>
                </a:solidFill>
              </a:rPr>
              <a:t>résultats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Classer</a:t>
            </a:r>
            <a:r>
              <a:rPr lang="en-US" dirty="0" smtClean="0">
                <a:solidFill>
                  <a:srgbClr val="4A452A"/>
                </a:solidFill>
              </a:rPr>
              <a:t> les </a:t>
            </a:r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selon</a:t>
            </a:r>
            <a:r>
              <a:rPr lang="en-US" dirty="0" smtClean="0">
                <a:solidFill>
                  <a:srgbClr val="4A452A"/>
                </a:solidFill>
              </a:rPr>
              <a:t> les </a:t>
            </a:r>
            <a:r>
              <a:rPr lang="en-US" dirty="0" err="1" smtClean="0">
                <a:solidFill>
                  <a:srgbClr val="4A452A"/>
                </a:solidFill>
              </a:rPr>
              <a:t>priorités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dictées</a:t>
            </a:r>
            <a:r>
              <a:rPr lang="en-US" dirty="0" smtClean="0">
                <a:solidFill>
                  <a:srgbClr val="4A452A"/>
                </a:solidFill>
              </a:rPr>
              <a:t> par </a:t>
            </a:r>
            <a:r>
              <a:rPr lang="en-US" dirty="0" err="1" smtClean="0">
                <a:solidFill>
                  <a:srgbClr val="4A452A"/>
                </a:solidFill>
              </a:rPr>
              <a:t>votre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hypothèse</a:t>
            </a:r>
            <a:r>
              <a:rPr lang="en-US" dirty="0" smtClean="0">
                <a:solidFill>
                  <a:srgbClr val="4A452A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4A452A"/>
                </a:solidFill>
              </a:rPr>
              <a:t>Catégorie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>
                <a:solidFill>
                  <a:srgbClr val="4A452A"/>
                </a:solidFill>
              </a:rPr>
              <a:t>1. </a:t>
            </a:r>
            <a:r>
              <a:rPr lang="en-US" dirty="0" smtClean="0">
                <a:solidFill>
                  <a:srgbClr val="4A452A"/>
                </a:solidFill>
              </a:rPr>
              <a:t>les </a:t>
            </a:r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clairs</a:t>
            </a:r>
            <a:r>
              <a:rPr lang="en-US" dirty="0" smtClean="0">
                <a:solidFill>
                  <a:srgbClr val="4A452A"/>
                </a:solidFill>
              </a:rPr>
              <a:t> et </a:t>
            </a:r>
            <a:r>
              <a:rPr lang="en-US" dirty="0" err="1" smtClean="0">
                <a:solidFill>
                  <a:srgbClr val="4A452A"/>
                </a:solidFill>
              </a:rPr>
              <a:t>pertinents</a:t>
            </a:r>
            <a:r>
              <a:rPr lang="en-US" dirty="0" smtClean="0">
                <a:solidFill>
                  <a:srgbClr val="4A452A"/>
                </a:solidFill>
              </a:rPr>
              <a:t> pour </a:t>
            </a:r>
            <a:r>
              <a:rPr lang="en-US" dirty="0" err="1" smtClean="0">
                <a:solidFill>
                  <a:srgbClr val="4A452A"/>
                </a:solidFill>
              </a:rPr>
              <a:t>l’hypothèse</a:t>
            </a:r>
            <a:endParaRPr lang="en-GB" dirty="0">
              <a:solidFill>
                <a:srgbClr val="4A452A"/>
              </a:solidFill>
            </a:endParaRPr>
          </a:p>
          <a:p>
            <a:endParaRPr lang="en-US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4A452A"/>
                </a:solidFill>
              </a:rPr>
              <a:t>Catégorie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>
                <a:solidFill>
                  <a:srgbClr val="4A452A"/>
                </a:solidFill>
              </a:rPr>
              <a:t>2. </a:t>
            </a:r>
            <a:r>
              <a:rPr lang="en-US" dirty="0" smtClean="0">
                <a:solidFill>
                  <a:srgbClr val="4A452A"/>
                </a:solidFill>
              </a:rPr>
              <a:t>les </a:t>
            </a:r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pertinents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mais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moins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convaincaints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que</a:t>
            </a:r>
            <a:r>
              <a:rPr lang="en-US" dirty="0" smtClean="0">
                <a:solidFill>
                  <a:srgbClr val="4A452A"/>
                </a:solidFill>
              </a:rPr>
              <a:t> cat. 1</a:t>
            </a:r>
            <a:endParaRPr lang="en-US" dirty="0">
              <a:solidFill>
                <a:srgbClr val="4A452A"/>
              </a:solidFill>
            </a:endParaRPr>
          </a:p>
          <a:p>
            <a:endParaRPr lang="en-US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4A452A"/>
                </a:solidFill>
              </a:rPr>
              <a:t>Catégorie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>
                <a:solidFill>
                  <a:srgbClr val="4A452A"/>
                </a:solidFill>
              </a:rPr>
              <a:t>3. </a:t>
            </a:r>
            <a:r>
              <a:rPr lang="en-US" dirty="0" smtClean="0">
                <a:solidFill>
                  <a:srgbClr val="4A452A"/>
                </a:solidFill>
              </a:rPr>
              <a:t>les </a:t>
            </a:r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intéressants</a:t>
            </a:r>
            <a:r>
              <a:rPr lang="en-US" dirty="0" smtClean="0">
                <a:solidFill>
                  <a:srgbClr val="4A452A"/>
                </a:solidFill>
              </a:rPr>
              <a:t>, </a:t>
            </a:r>
            <a:r>
              <a:rPr lang="en-US" dirty="0" err="1" smtClean="0">
                <a:solidFill>
                  <a:srgbClr val="4A452A"/>
                </a:solidFill>
              </a:rPr>
              <a:t>substantiels</a:t>
            </a:r>
            <a:r>
              <a:rPr lang="en-US" dirty="0" smtClean="0">
                <a:solidFill>
                  <a:srgbClr val="4A452A"/>
                </a:solidFill>
              </a:rPr>
              <a:t> et </a:t>
            </a:r>
            <a:r>
              <a:rPr lang="en-US" dirty="0" err="1" smtClean="0">
                <a:solidFill>
                  <a:srgbClr val="4A452A"/>
                </a:solidFill>
              </a:rPr>
              <a:t>valables</a:t>
            </a:r>
            <a:r>
              <a:rPr lang="en-US" dirty="0" smtClean="0">
                <a:solidFill>
                  <a:srgbClr val="4A452A"/>
                </a:solidFill>
              </a:rPr>
              <a:t> d’être </a:t>
            </a:r>
            <a:r>
              <a:rPr lang="en-US" dirty="0" err="1" smtClean="0">
                <a:solidFill>
                  <a:srgbClr val="4A452A"/>
                </a:solidFill>
              </a:rPr>
              <a:t>présentés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mais</a:t>
            </a:r>
            <a:r>
              <a:rPr lang="en-US" dirty="0" smtClean="0">
                <a:solidFill>
                  <a:srgbClr val="4A452A"/>
                </a:solidFill>
              </a:rPr>
              <a:t> pas en relation avec </a:t>
            </a:r>
            <a:r>
              <a:rPr lang="en-US" dirty="0" err="1" smtClean="0">
                <a:solidFill>
                  <a:srgbClr val="4A452A"/>
                </a:solidFill>
              </a:rPr>
              <a:t>l’hypothèse</a:t>
            </a:r>
            <a:endParaRPr lang="en-US" dirty="0">
              <a:solidFill>
                <a:srgbClr val="4A452A"/>
              </a:solidFill>
            </a:endParaRPr>
          </a:p>
          <a:p>
            <a:endParaRPr lang="en-US" dirty="0" smtClean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4A452A"/>
                </a:solidFill>
              </a:rPr>
              <a:t>Catégorie</a:t>
            </a:r>
            <a:r>
              <a:rPr lang="en-US" dirty="0" smtClean="0">
                <a:solidFill>
                  <a:srgbClr val="4A452A"/>
                </a:solidFill>
              </a:rPr>
              <a:t> 4. </a:t>
            </a:r>
            <a:r>
              <a:rPr lang="en-US" dirty="0" err="1" smtClean="0">
                <a:solidFill>
                  <a:srgbClr val="4A452A"/>
                </a:solidFill>
              </a:rPr>
              <a:t>résultats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peu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convaincants</a:t>
            </a:r>
            <a:r>
              <a:rPr lang="en-US" dirty="0" smtClean="0">
                <a:solidFill>
                  <a:srgbClr val="4A452A"/>
                </a:solidFill>
              </a:rPr>
              <a:t> et pas en relation avec </a:t>
            </a:r>
            <a:r>
              <a:rPr lang="en-US" dirty="0" err="1" smtClean="0">
                <a:solidFill>
                  <a:srgbClr val="4A452A"/>
                </a:solidFill>
              </a:rPr>
              <a:t>l’hypothèse</a:t>
            </a:r>
            <a:r>
              <a:rPr lang="en-US" dirty="0" smtClean="0">
                <a:solidFill>
                  <a:srgbClr val="4A452A"/>
                </a:solidFill>
              </a:rPr>
              <a:t>. </a:t>
            </a:r>
            <a:endParaRPr lang="en-GB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FF0000"/>
                </a:solidFill>
              </a:rPr>
              <a:t>Exercice</a:t>
            </a:r>
            <a:r>
              <a:rPr lang="en-GB" dirty="0" smtClean="0">
                <a:solidFill>
                  <a:srgbClr val="FF0000"/>
                </a:solidFill>
              </a:rPr>
              <a:t> 7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>
              <a:buFontTx/>
              <a:buChar char="-"/>
            </a:pPr>
            <a:r>
              <a:rPr lang="en-GB" dirty="0" err="1" smtClean="0"/>
              <a:t>Exemples</a:t>
            </a:r>
            <a:r>
              <a:rPr lang="en-GB" dirty="0" smtClean="0"/>
              <a:t> de </a:t>
            </a:r>
            <a:r>
              <a:rPr lang="en-GB" dirty="0" err="1" smtClean="0"/>
              <a:t>résultats</a:t>
            </a:r>
            <a:r>
              <a:rPr lang="en-GB" dirty="0" smtClean="0"/>
              <a:t> </a:t>
            </a:r>
            <a:r>
              <a:rPr lang="en-GB" dirty="0" err="1" smtClean="0"/>
              <a:t>convaincants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</a:t>
            </a:r>
            <a:r>
              <a:rPr lang="en-GB" dirty="0" err="1" smtClean="0"/>
              <a:t>moins</a:t>
            </a:r>
            <a:r>
              <a:rPr lang="en-GB" dirty="0" smtClean="0"/>
              <a:t> </a:t>
            </a:r>
            <a:r>
              <a:rPr lang="en-GB" dirty="0" err="1" smtClean="0"/>
              <a:t>pertinents</a:t>
            </a: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Deux</a:t>
            </a:r>
            <a:r>
              <a:rPr lang="en-GB" dirty="0" smtClean="0"/>
              <a:t> </a:t>
            </a:r>
            <a:r>
              <a:rPr lang="en-GB" dirty="0" err="1" smtClean="0"/>
              <a:t>stratégies</a:t>
            </a:r>
            <a:endParaRPr lang="en-GB" dirty="0"/>
          </a:p>
          <a:p>
            <a:pPr>
              <a:buFontTx/>
              <a:buChar char="-"/>
            </a:pPr>
            <a:r>
              <a:rPr lang="en-GB" dirty="0" smtClean="0"/>
              <a:t>Occurrence </a:t>
            </a:r>
            <a:r>
              <a:rPr lang="en-GB" dirty="0" err="1" smtClean="0"/>
              <a:t>d’espèces</a:t>
            </a:r>
            <a:r>
              <a:rPr lang="en-GB" dirty="0" err="1" smtClean="0">
                <a:sym typeface="Wingdings" panose="05000000000000000000" pitchFamily="2" charset="2"/>
              </a:rPr>
              <a:t>hypothèses</a:t>
            </a:r>
            <a:endParaRPr lang="en-GB" dirty="0" smtClean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en-GB" dirty="0" err="1" smtClean="0">
                <a:sym typeface="Wingdings" panose="05000000000000000000" pitchFamily="2" charset="2"/>
              </a:rPr>
              <a:t>Ou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hypothèseéchantillonage</a:t>
            </a:r>
            <a:r>
              <a:rPr lang="en-GB" dirty="0" smtClean="0">
                <a:sym typeface="Wingdings" panose="05000000000000000000" pitchFamily="2" charset="2"/>
              </a:rPr>
              <a:t> plus </a:t>
            </a:r>
            <a:r>
              <a:rPr lang="en-GB" dirty="0" err="1" smtClean="0">
                <a:sym typeface="Wingdings" panose="05000000000000000000" pitchFamily="2" charset="2"/>
              </a:rPr>
              <a:t>ciblé</a:t>
            </a:r>
            <a:endParaRPr lang="en-GB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GBIF data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4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67017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Principes</a:t>
            </a:r>
            <a:r>
              <a:rPr lang="en-GB" dirty="0" smtClean="0">
                <a:solidFill>
                  <a:srgbClr val="558ED5"/>
                </a:solidFill>
              </a:rPr>
              <a:t> pour les </a:t>
            </a:r>
            <a:r>
              <a:rPr lang="en-GB" dirty="0" err="1" smtClean="0">
                <a:solidFill>
                  <a:srgbClr val="558ED5"/>
                </a:solidFill>
              </a:rPr>
              <a:t>résultats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4A452A"/>
                </a:solidFill>
              </a:rPr>
              <a:t>Toujours</a:t>
            </a:r>
            <a:r>
              <a:rPr lang="en-US" dirty="0" smtClean="0">
                <a:solidFill>
                  <a:srgbClr val="4A452A"/>
                </a:solidFill>
              </a:rPr>
              <a:t> un </a:t>
            </a:r>
            <a:r>
              <a:rPr lang="en-US" dirty="0" err="1" smtClean="0">
                <a:solidFill>
                  <a:srgbClr val="4A452A"/>
                </a:solidFill>
              </a:rPr>
              <a:t>texte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Les </a:t>
            </a:r>
            <a:r>
              <a:rPr lang="en-US" dirty="0" err="1" smtClean="0">
                <a:solidFill>
                  <a:srgbClr val="4A452A"/>
                </a:solidFill>
              </a:rPr>
              <a:t>données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ou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bien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dans</a:t>
            </a:r>
            <a:r>
              <a:rPr lang="en-US" dirty="0" smtClean="0">
                <a:solidFill>
                  <a:srgbClr val="4A452A"/>
                </a:solidFill>
              </a:rPr>
              <a:t> tableau </a:t>
            </a:r>
            <a:r>
              <a:rPr lang="en-US" dirty="0" err="1" smtClean="0">
                <a:solidFill>
                  <a:srgbClr val="4A452A"/>
                </a:solidFill>
              </a:rPr>
              <a:t>ou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bien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dans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graphique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Tableaux et </a:t>
            </a:r>
            <a:r>
              <a:rPr lang="en-US" dirty="0" err="1" smtClean="0">
                <a:solidFill>
                  <a:srgbClr val="4A452A"/>
                </a:solidFill>
              </a:rPr>
              <a:t>graphes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doivent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s’auto-expliquer</a:t>
            </a:r>
            <a:r>
              <a:rPr lang="en-US" dirty="0" smtClean="0">
                <a:solidFill>
                  <a:srgbClr val="4A452A"/>
                </a:solidFill>
              </a:rPr>
              <a:t>, le </a:t>
            </a:r>
            <a:r>
              <a:rPr lang="en-US" dirty="0" err="1" smtClean="0">
                <a:solidFill>
                  <a:srgbClr val="4A452A"/>
                </a:solidFill>
              </a:rPr>
              <a:t>texte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également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Pas de </a:t>
            </a:r>
            <a:r>
              <a:rPr lang="en-US" dirty="0" err="1" smtClean="0">
                <a:solidFill>
                  <a:srgbClr val="4A452A"/>
                </a:solidFill>
              </a:rPr>
              <a:t>répétition</a:t>
            </a:r>
            <a:r>
              <a:rPr lang="en-US" dirty="0" smtClean="0">
                <a:solidFill>
                  <a:srgbClr val="4A452A"/>
                </a:solidFill>
              </a:rPr>
              <a:t> entre </a:t>
            </a:r>
            <a:r>
              <a:rPr lang="en-US" dirty="0" err="1" smtClean="0">
                <a:solidFill>
                  <a:srgbClr val="4A452A"/>
                </a:solidFill>
              </a:rPr>
              <a:t>texte</a:t>
            </a:r>
            <a:r>
              <a:rPr lang="en-US" dirty="0" smtClean="0">
                <a:solidFill>
                  <a:srgbClr val="4A452A"/>
                </a:solidFill>
              </a:rPr>
              <a:t> et tableaux et figures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Texte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doit</a:t>
            </a:r>
            <a:r>
              <a:rPr lang="en-US" dirty="0" smtClean="0">
                <a:solidFill>
                  <a:srgbClr val="4A452A"/>
                </a:solidFill>
              </a:rPr>
              <a:t> se </a:t>
            </a:r>
            <a:r>
              <a:rPr lang="en-US" dirty="0" err="1" smtClean="0">
                <a:solidFill>
                  <a:srgbClr val="4A452A"/>
                </a:solidFill>
              </a:rPr>
              <a:t>referer</a:t>
            </a:r>
            <a:r>
              <a:rPr lang="en-US" dirty="0" smtClean="0">
                <a:solidFill>
                  <a:srgbClr val="4A452A"/>
                </a:solidFill>
              </a:rPr>
              <a:t> aux tableaux et figures!</a:t>
            </a:r>
          </a:p>
        </p:txBody>
      </p:sp>
    </p:spTree>
    <p:extLst>
      <p:ext uri="{BB962C8B-B14F-4D97-AF65-F5344CB8AC3E}">
        <p14:creationId xmlns:p14="http://schemas.microsoft.com/office/powerpoint/2010/main" val="364041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45701"/>
            <a:ext cx="7344816" cy="1143000"/>
          </a:xfrm>
        </p:spPr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Les tableaux </a:t>
            </a:r>
            <a:r>
              <a:rPr lang="en-GB" dirty="0" err="1" smtClean="0">
                <a:solidFill>
                  <a:srgbClr val="558ED5"/>
                </a:solidFill>
              </a:rPr>
              <a:t>s’expliquent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br>
              <a:rPr lang="en-GB" dirty="0" smtClean="0">
                <a:solidFill>
                  <a:srgbClr val="558ED5"/>
                </a:solidFill>
              </a:rPr>
            </a:br>
            <a:r>
              <a:rPr lang="en-GB" dirty="0" err="1" smtClean="0">
                <a:solidFill>
                  <a:srgbClr val="558ED5"/>
                </a:solidFill>
              </a:rPr>
              <a:t>eux-même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‘Milk production of treated cows’ </a:t>
            </a:r>
            <a:r>
              <a:rPr lang="en-US" dirty="0"/>
              <a:t>is </a:t>
            </a:r>
            <a:r>
              <a:rPr lang="en-US" dirty="0" smtClean="0"/>
              <a:t>quite inadequate</a:t>
            </a:r>
            <a:r>
              <a:rPr lang="en-US" dirty="0"/>
              <a:t>. The caption must always designate the number of the table, even if there is </a:t>
            </a:r>
            <a:r>
              <a:rPr lang="en-US" dirty="0" smtClean="0"/>
              <a:t>only one </a:t>
            </a:r>
            <a:r>
              <a:rPr lang="en-US" dirty="0"/>
              <a:t>in the article, and it should give the essential details of what is in it. </a:t>
            </a:r>
            <a:endParaRPr lang="en-US" dirty="0" smtClean="0"/>
          </a:p>
          <a:p>
            <a:r>
              <a:rPr lang="en-US" dirty="0" smtClean="0"/>
              <a:t>Thus</a:t>
            </a:r>
            <a:r>
              <a:rPr lang="en-US" dirty="0"/>
              <a:t>, a title:</a:t>
            </a:r>
          </a:p>
          <a:p>
            <a:pPr marL="0" indent="0">
              <a:buNone/>
            </a:pPr>
            <a:r>
              <a:rPr lang="en-US" i="1" dirty="0"/>
              <a:t>Table 4: Milk production in </a:t>
            </a:r>
            <a:r>
              <a:rPr lang="en-US" i="1" dirty="0" err="1"/>
              <a:t>litres</a:t>
            </a:r>
            <a:r>
              <a:rPr lang="en-US" i="1" dirty="0"/>
              <a:t>/day of Jersey cows during the first 30 days of lactation after </a:t>
            </a:r>
            <a:r>
              <a:rPr lang="en-US" i="1" dirty="0" smtClean="0"/>
              <a:t>injection </a:t>
            </a:r>
            <a:r>
              <a:rPr lang="en-GB" i="1" dirty="0" smtClean="0"/>
              <a:t>of </a:t>
            </a:r>
            <a:r>
              <a:rPr lang="en-GB" i="1" dirty="0"/>
              <a:t>iodinated casein </a:t>
            </a:r>
            <a:r>
              <a:rPr lang="en-GB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59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Manière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</a:t>
            </a:r>
            <a:r>
              <a:rPr lang="en-GB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travailler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/>
          <a:lstStyle/>
          <a:p>
            <a:r>
              <a:rPr lang="en-GB" dirty="0" smtClean="0"/>
              <a:t>Travail de </a:t>
            </a:r>
            <a:r>
              <a:rPr lang="en-GB" dirty="0" err="1" smtClean="0"/>
              <a:t>groupe</a:t>
            </a:r>
            <a:r>
              <a:rPr lang="en-GB" dirty="0" smtClean="0"/>
              <a:t> avec materiel </a:t>
            </a:r>
            <a:r>
              <a:rPr lang="en-GB" dirty="0" err="1" smtClean="0"/>
              <a:t>d’une</a:t>
            </a:r>
            <a:r>
              <a:rPr lang="en-GB" dirty="0" smtClean="0"/>
              <a:t> </a:t>
            </a:r>
            <a:r>
              <a:rPr lang="en-GB" dirty="0" err="1" smtClean="0"/>
              <a:t>personne</a:t>
            </a:r>
            <a:r>
              <a:rPr lang="en-GB" dirty="0" smtClean="0"/>
              <a:t> du </a:t>
            </a:r>
            <a:r>
              <a:rPr lang="en-GB" dirty="0" err="1" smtClean="0"/>
              <a:t>groupe</a:t>
            </a:r>
            <a:r>
              <a:rPr lang="en-GB" dirty="0" smtClean="0"/>
              <a:t> (</a:t>
            </a:r>
            <a:r>
              <a:rPr lang="en-GB" dirty="0" err="1" smtClean="0"/>
              <a:t>volontaire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Comme</a:t>
            </a:r>
            <a:r>
              <a:rPr lang="en-GB" dirty="0" smtClean="0"/>
              <a:t> </a:t>
            </a:r>
            <a:r>
              <a:rPr lang="en-GB" dirty="0" err="1" smtClean="0"/>
              <a:t>cela</a:t>
            </a:r>
            <a:r>
              <a:rPr lang="en-GB" dirty="0" smtClean="0"/>
              <a:t>, la </a:t>
            </a:r>
            <a:r>
              <a:rPr lang="en-GB" dirty="0" err="1" smtClean="0"/>
              <a:t>plupart</a:t>
            </a:r>
            <a:r>
              <a:rPr lang="en-GB" dirty="0" smtClean="0"/>
              <a:t> </a:t>
            </a:r>
            <a:r>
              <a:rPr lang="en-GB" dirty="0" err="1" smtClean="0"/>
              <a:t>d’entre</a:t>
            </a:r>
            <a:r>
              <a:rPr lang="en-GB" dirty="0" smtClean="0"/>
              <a:t> </a:t>
            </a:r>
            <a:r>
              <a:rPr lang="en-GB" dirty="0" err="1" smtClean="0"/>
              <a:t>vous</a:t>
            </a:r>
            <a:r>
              <a:rPr lang="en-GB" dirty="0" smtClean="0"/>
              <a:t> sera </a:t>
            </a:r>
            <a:r>
              <a:rPr lang="en-GB" dirty="0" err="1" smtClean="0"/>
              <a:t>volontaire</a:t>
            </a:r>
            <a:r>
              <a:rPr lang="en-GB" dirty="0" smtClean="0"/>
              <a:t>  avec son travail au </a:t>
            </a:r>
            <a:r>
              <a:rPr lang="en-GB" dirty="0" err="1" smtClean="0"/>
              <a:t>moins</a:t>
            </a:r>
            <a:r>
              <a:rPr lang="en-GB" dirty="0" smtClean="0"/>
              <a:t> </a:t>
            </a:r>
            <a:r>
              <a:rPr lang="en-GB" dirty="0" err="1" smtClean="0"/>
              <a:t>une</a:t>
            </a:r>
            <a:r>
              <a:rPr lang="en-GB" dirty="0" smtClean="0"/>
              <a:t> </a:t>
            </a:r>
            <a:r>
              <a:rPr lang="en-GB" dirty="0" err="1" smtClean="0"/>
              <a:t>fois</a:t>
            </a:r>
            <a:r>
              <a:rPr lang="en-GB" dirty="0" smtClean="0"/>
              <a:t> </a:t>
            </a:r>
            <a:r>
              <a:rPr lang="en-GB" dirty="0" err="1" smtClean="0"/>
              <a:t>lors</a:t>
            </a:r>
            <a:r>
              <a:rPr lang="en-GB" dirty="0" smtClean="0"/>
              <a:t> de </a:t>
            </a:r>
            <a:r>
              <a:rPr lang="en-GB" dirty="0" err="1" smtClean="0"/>
              <a:t>l’atelier</a:t>
            </a:r>
            <a:endParaRPr lang="en-GB" dirty="0" smtClean="0"/>
          </a:p>
          <a:p>
            <a:r>
              <a:rPr lang="en-GB" dirty="0" smtClean="0"/>
              <a:t>Tout le monde </a:t>
            </a:r>
            <a:r>
              <a:rPr lang="en-GB" dirty="0" err="1" smtClean="0"/>
              <a:t>profite</a:t>
            </a:r>
            <a:r>
              <a:rPr lang="en-GB" dirty="0" smtClean="0"/>
              <a:t> </a:t>
            </a:r>
            <a:r>
              <a:rPr lang="en-GB" dirty="0" err="1" smtClean="0"/>
              <a:t>alors</a:t>
            </a:r>
            <a:r>
              <a:rPr lang="en-GB" dirty="0" smtClean="0"/>
              <a:t> des discussions communes! </a:t>
            </a:r>
          </a:p>
          <a:p>
            <a:r>
              <a:rPr lang="en-GB" dirty="0" err="1" smtClean="0"/>
              <a:t>Ecrivez</a:t>
            </a:r>
            <a:r>
              <a:rPr lang="en-GB" dirty="0" smtClean="0"/>
              <a:t> </a:t>
            </a:r>
            <a:r>
              <a:rPr lang="en-GB" dirty="0" err="1" smtClean="0"/>
              <a:t>régulièrement</a:t>
            </a:r>
            <a:r>
              <a:rPr lang="en-GB" dirty="0" smtClean="0"/>
              <a:t> </a:t>
            </a:r>
            <a:r>
              <a:rPr lang="en-GB" dirty="0" err="1" smtClean="0"/>
              <a:t>vos</a:t>
            </a:r>
            <a:r>
              <a:rPr lang="en-GB" dirty="0" smtClean="0"/>
              <a:t> </a:t>
            </a:r>
            <a:r>
              <a:rPr lang="en-GB" dirty="0" err="1" smtClean="0"/>
              <a:t>propres</a:t>
            </a:r>
            <a:r>
              <a:rPr lang="en-GB" dirty="0" smtClean="0"/>
              <a:t> notes sur les choses apprises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4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Materiel et </a:t>
            </a:r>
            <a:r>
              <a:rPr lang="en-GB" dirty="0" err="1" smtClean="0">
                <a:solidFill>
                  <a:srgbClr val="558ED5"/>
                </a:solidFill>
              </a:rPr>
              <a:t>méthodes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4A452A"/>
                </a:solidFill>
              </a:rPr>
              <a:t>Il </a:t>
            </a:r>
            <a:r>
              <a:rPr lang="en-US" dirty="0" err="1" smtClean="0">
                <a:solidFill>
                  <a:srgbClr val="4A452A"/>
                </a:solidFill>
              </a:rPr>
              <a:t>s’agit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d’expliquer</a:t>
            </a:r>
            <a:r>
              <a:rPr lang="en-US" dirty="0" smtClean="0">
                <a:solidFill>
                  <a:srgbClr val="4A452A"/>
                </a:solidFill>
              </a:rPr>
              <a:t> le comment de </a:t>
            </a:r>
            <a:r>
              <a:rPr lang="en-US" dirty="0" err="1" smtClean="0">
                <a:solidFill>
                  <a:srgbClr val="4A452A"/>
                </a:solidFill>
              </a:rPr>
              <a:t>votre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recherche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afin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qu’un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collègues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puisse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être</a:t>
            </a:r>
            <a:r>
              <a:rPr lang="en-US" dirty="0" smtClean="0">
                <a:solidFill>
                  <a:srgbClr val="4A452A"/>
                </a:solidFill>
              </a:rPr>
              <a:t> en </a:t>
            </a:r>
            <a:r>
              <a:rPr lang="en-US" dirty="0" err="1" smtClean="0">
                <a:solidFill>
                  <a:srgbClr val="4A452A"/>
                </a:solidFill>
              </a:rPr>
              <a:t>état</a:t>
            </a:r>
            <a:r>
              <a:rPr lang="en-US" dirty="0" smtClean="0">
                <a:solidFill>
                  <a:srgbClr val="4A452A"/>
                </a:solidFill>
              </a:rPr>
              <a:t> de le </a:t>
            </a:r>
            <a:r>
              <a:rPr lang="en-US" dirty="0" err="1" smtClean="0">
                <a:solidFill>
                  <a:srgbClr val="4A452A"/>
                </a:solidFill>
              </a:rPr>
              <a:t>répéter</a:t>
            </a:r>
            <a:r>
              <a:rPr lang="en-US" dirty="0" smtClean="0">
                <a:solidFill>
                  <a:srgbClr val="4A452A"/>
                </a:solidFill>
              </a:rPr>
              <a:t>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4A452A"/>
                </a:solidFill>
                <a:sym typeface="Wingdings" panose="05000000000000000000" pitchFamily="2" charset="2"/>
              </a:rPr>
              <a:t> </a:t>
            </a:r>
            <a:r>
              <a:rPr lang="en-US" i="1" dirty="0" smtClean="0">
                <a:solidFill>
                  <a:srgbClr val="4A452A"/>
                </a:solidFill>
                <a:sym typeface="Wingdings" panose="05000000000000000000" pitchFamily="2" charset="2"/>
              </a:rPr>
              <a:t>Transparence</a:t>
            </a:r>
            <a:r>
              <a:rPr lang="en-US" dirty="0" smtClean="0">
                <a:solidFill>
                  <a:srgbClr val="4A452A"/>
                </a:solidFill>
                <a:sym typeface="Wingdings" panose="05000000000000000000" pitchFamily="2" charset="2"/>
              </a:rPr>
              <a:t>!</a:t>
            </a:r>
            <a:endParaRPr lang="en-US" dirty="0" smtClean="0">
              <a:solidFill>
                <a:srgbClr val="4A452A"/>
              </a:solidFill>
            </a:endParaRPr>
          </a:p>
          <a:p>
            <a:endParaRPr lang="en-US" dirty="0">
              <a:solidFill>
                <a:srgbClr val="4A452A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Discussion</a:t>
            </a:r>
          </a:p>
          <a:p>
            <a:pPr>
              <a:buFontTx/>
              <a:buChar char="-"/>
            </a:pPr>
            <a:r>
              <a:rPr lang="en-GB" dirty="0" err="1" smtClean="0">
                <a:solidFill>
                  <a:srgbClr val="4A452A"/>
                </a:solidFill>
              </a:rPr>
              <a:t>Faut-il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toujours</a:t>
            </a:r>
            <a:r>
              <a:rPr lang="en-GB" dirty="0" smtClean="0">
                <a:solidFill>
                  <a:srgbClr val="4A452A"/>
                </a:solidFill>
              </a:rPr>
              <a:t> citer les </a:t>
            </a:r>
            <a:r>
              <a:rPr lang="en-GB" dirty="0" err="1" smtClean="0">
                <a:solidFill>
                  <a:srgbClr val="4A452A"/>
                </a:solidFill>
              </a:rPr>
              <a:t>méthodes</a:t>
            </a:r>
            <a:r>
              <a:rPr lang="en-GB" dirty="0" smtClean="0">
                <a:solidFill>
                  <a:srgbClr val="4A452A"/>
                </a:solidFill>
              </a:rPr>
              <a:t> les plus </a:t>
            </a:r>
            <a:r>
              <a:rPr lang="en-GB" dirty="0" err="1" smtClean="0">
                <a:solidFill>
                  <a:srgbClr val="4A452A"/>
                </a:solidFill>
              </a:rPr>
              <a:t>récentes</a:t>
            </a:r>
            <a:r>
              <a:rPr lang="en-GB" dirty="0" smtClean="0">
                <a:solidFill>
                  <a:srgbClr val="4A452A"/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en-GB" dirty="0" err="1" smtClean="0">
                <a:solidFill>
                  <a:srgbClr val="4A452A"/>
                </a:solidFill>
              </a:rPr>
              <a:t>Quel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niveau</a:t>
            </a:r>
            <a:r>
              <a:rPr lang="en-GB" dirty="0" smtClean="0">
                <a:solidFill>
                  <a:srgbClr val="4A452A"/>
                </a:solidFill>
              </a:rPr>
              <a:t> de detail? </a:t>
            </a:r>
          </a:p>
          <a:p>
            <a:pPr>
              <a:buFontTx/>
              <a:buChar char="-"/>
            </a:pPr>
            <a:r>
              <a:rPr lang="en-GB" dirty="0" err="1" smtClean="0">
                <a:solidFill>
                  <a:srgbClr val="4A452A"/>
                </a:solidFill>
              </a:rPr>
              <a:t>Différences</a:t>
            </a:r>
            <a:r>
              <a:rPr lang="en-GB" dirty="0" smtClean="0">
                <a:solidFill>
                  <a:srgbClr val="4A452A"/>
                </a:solidFill>
              </a:rPr>
              <a:t> entre theses et publications, et </a:t>
            </a:r>
            <a:r>
              <a:rPr lang="en-GB" dirty="0" err="1" smtClean="0">
                <a:solidFill>
                  <a:srgbClr val="4A452A"/>
                </a:solidFill>
              </a:rPr>
              <a:t>projets</a:t>
            </a:r>
            <a:r>
              <a:rPr lang="en-GB" dirty="0" smtClean="0">
                <a:solidFill>
                  <a:srgbClr val="4A452A"/>
                </a:solidFill>
              </a:rPr>
              <a:t> de recherché pour des </a:t>
            </a:r>
            <a:r>
              <a:rPr lang="en-GB" dirty="0" err="1" smtClean="0">
                <a:solidFill>
                  <a:srgbClr val="4A452A"/>
                </a:solidFill>
              </a:rPr>
              <a:t>fonds</a:t>
            </a:r>
            <a:r>
              <a:rPr lang="en-GB" dirty="0" smtClean="0">
                <a:solidFill>
                  <a:srgbClr val="4A452A"/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4A452A"/>
                </a:solidFill>
              </a:rPr>
              <a:t>Importance des collections et des specimens </a:t>
            </a:r>
            <a:r>
              <a:rPr lang="en-GB" dirty="0" err="1" smtClean="0">
                <a:solidFill>
                  <a:srgbClr val="4A452A"/>
                </a:solidFill>
              </a:rPr>
              <a:t>témoin</a:t>
            </a:r>
            <a:endParaRPr lang="en-GB" dirty="0" smtClean="0">
              <a:solidFill>
                <a:srgbClr val="4A452A"/>
              </a:solidFill>
            </a:endParaRP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4A452A"/>
                </a:solidFill>
              </a:rPr>
              <a:t>Respect des </a:t>
            </a:r>
            <a:r>
              <a:rPr lang="en-GB" dirty="0" err="1" smtClean="0">
                <a:solidFill>
                  <a:srgbClr val="4A452A"/>
                </a:solidFill>
              </a:rPr>
              <a:t>règles</a:t>
            </a:r>
            <a:r>
              <a:rPr lang="en-GB" dirty="0" smtClean="0">
                <a:solidFill>
                  <a:srgbClr val="4A452A"/>
                </a:solidFill>
              </a:rPr>
              <a:t> de la nomenclature </a:t>
            </a:r>
          </a:p>
          <a:p>
            <a:pPr>
              <a:buFontTx/>
              <a:buChar char="-"/>
            </a:pPr>
            <a:endParaRPr lang="en-GB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4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Projet</a:t>
            </a:r>
            <a:r>
              <a:rPr lang="en-GB" dirty="0" smtClean="0"/>
              <a:t>: 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Titre</a:t>
            </a:r>
          </a:p>
          <a:p>
            <a:r>
              <a:rPr lang="en-GB" dirty="0" smtClean="0"/>
              <a:t>Résumé</a:t>
            </a:r>
          </a:p>
          <a:p>
            <a:r>
              <a:rPr lang="en-GB" dirty="0" err="1" smtClean="0"/>
              <a:t>Pratique</a:t>
            </a:r>
            <a:endParaRPr lang="en-GB" dirty="0" smtClean="0"/>
          </a:p>
          <a:p>
            <a:r>
              <a:rPr lang="en-GB" dirty="0" smtClean="0"/>
              <a:t>Introduction avec </a:t>
            </a:r>
            <a:r>
              <a:rPr lang="en-GB" dirty="0" err="1" smtClean="0"/>
              <a:t>qq</a:t>
            </a:r>
            <a:r>
              <a:rPr lang="en-GB" dirty="0" smtClean="0"/>
              <a:t> </a:t>
            </a:r>
            <a:r>
              <a:rPr lang="en-GB" dirty="0" err="1" smtClean="0"/>
              <a:t>références</a:t>
            </a:r>
            <a:endParaRPr lang="en-GB" dirty="0" smtClean="0"/>
          </a:p>
          <a:p>
            <a:r>
              <a:rPr lang="en-GB" dirty="0" smtClean="0"/>
              <a:t>Le </a:t>
            </a:r>
            <a:r>
              <a:rPr lang="en-GB" dirty="0" err="1" smtClean="0"/>
              <a:t>projet</a:t>
            </a:r>
            <a:endParaRPr lang="en-GB" dirty="0" smtClean="0"/>
          </a:p>
          <a:p>
            <a:r>
              <a:rPr lang="en-GB" dirty="0" smtClean="0"/>
              <a:t>Les methods</a:t>
            </a:r>
          </a:p>
          <a:p>
            <a:r>
              <a:rPr lang="en-GB" dirty="0" smtClean="0"/>
              <a:t>Les </a:t>
            </a:r>
            <a:r>
              <a:rPr lang="en-GB" dirty="0" err="1" smtClean="0"/>
              <a:t>moyens</a:t>
            </a:r>
            <a:r>
              <a:rPr lang="en-GB" dirty="0" smtClean="0"/>
              <a:t> et le budget</a:t>
            </a:r>
          </a:p>
          <a:p>
            <a:r>
              <a:rPr lang="en-GB" dirty="0" smtClean="0"/>
              <a:t>Le cadre </a:t>
            </a:r>
            <a:r>
              <a:rPr lang="en-GB" dirty="0" err="1" smtClean="0"/>
              <a:t>logique</a:t>
            </a:r>
            <a:endParaRPr lang="en-GB" dirty="0" smtClean="0"/>
          </a:p>
          <a:p>
            <a:r>
              <a:rPr lang="en-GB" dirty="0" smtClean="0"/>
              <a:t>Le </a:t>
            </a:r>
            <a:r>
              <a:rPr lang="en-GB" dirty="0" err="1" smtClean="0"/>
              <a:t>chronogramme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412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Projet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n-GB" dirty="0" err="1" smtClean="0"/>
              <a:t>Suivez</a:t>
            </a:r>
            <a:r>
              <a:rPr lang="en-GB" dirty="0" smtClean="0"/>
              <a:t> le </a:t>
            </a:r>
            <a:r>
              <a:rPr lang="en-GB" dirty="0" err="1" smtClean="0"/>
              <a:t>canevas</a:t>
            </a:r>
            <a:r>
              <a:rPr lang="en-GB" dirty="0" smtClean="0"/>
              <a:t> du </a:t>
            </a:r>
            <a:r>
              <a:rPr lang="en-GB" dirty="0" err="1" smtClean="0"/>
              <a:t>bailleur</a:t>
            </a:r>
            <a:r>
              <a:rPr lang="en-GB" dirty="0" smtClean="0"/>
              <a:t> à la </a:t>
            </a:r>
            <a:r>
              <a:rPr lang="en-GB" dirty="0" err="1" smtClean="0"/>
              <a:t>lettre</a:t>
            </a: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Nombre</a:t>
            </a:r>
            <a:r>
              <a:rPr lang="en-GB" dirty="0" smtClean="0"/>
              <a:t> de mots, de pages </a:t>
            </a:r>
            <a:r>
              <a:rPr lang="en-GB" dirty="0" err="1" smtClean="0"/>
              <a:t>etc</a:t>
            </a:r>
            <a:r>
              <a:rPr lang="en-GB" dirty="0" smtClean="0"/>
              <a:t>…</a:t>
            </a:r>
          </a:p>
          <a:p>
            <a:r>
              <a:rPr lang="en-GB" dirty="0" err="1" smtClean="0"/>
              <a:t>Guidez</a:t>
            </a:r>
            <a:r>
              <a:rPr lang="en-GB" dirty="0" smtClean="0"/>
              <a:t> le </a:t>
            </a:r>
            <a:r>
              <a:rPr lang="en-GB" dirty="0" err="1" smtClean="0"/>
              <a:t>lecteur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</a:t>
            </a:r>
            <a:r>
              <a:rPr lang="en-GB" dirty="0" err="1" smtClean="0"/>
              <a:t>votre</a:t>
            </a:r>
            <a:r>
              <a:rPr lang="en-GB" dirty="0" smtClean="0"/>
              <a:t> idée de </a:t>
            </a:r>
            <a:r>
              <a:rPr lang="en-GB" dirty="0" err="1" smtClean="0"/>
              <a:t>projet</a:t>
            </a:r>
            <a:r>
              <a:rPr lang="en-GB" dirty="0" smtClean="0"/>
              <a:t>, </a:t>
            </a:r>
            <a:r>
              <a:rPr lang="en-GB" dirty="0" err="1" smtClean="0"/>
              <a:t>convaincre</a:t>
            </a:r>
            <a:r>
              <a:rPr lang="en-GB" dirty="0" smtClean="0"/>
              <a:t> que </a:t>
            </a:r>
            <a:r>
              <a:rPr lang="en-GB" dirty="0" err="1" smtClean="0"/>
              <a:t>c’est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la </a:t>
            </a:r>
            <a:r>
              <a:rPr lang="en-GB" dirty="0" err="1" smtClean="0"/>
              <a:t>stratégie</a:t>
            </a:r>
            <a:r>
              <a:rPr lang="en-GB" dirty="0" smtClean="0"/>
              <a:t> du </a:t>
            </a:r>
            <a:r>
              <a:rPr lang="en-GB" dirty="0" err="1" smtClean="0"/>
              <a:t>bailleur</a:t>
            </a:r>
            <a:endParaRPr lang="en-GB" dirty="0" smtClean="0"/>
          </a:p>
          <a:p>
            <a:r>
              <a:rPr lang="en-GB" dirty="0" err="1" smtClean="0"/>
              <a:t>Votre</a:t>
            </a:r>
            <a:r>
              <a:rPr lang="en-GB" dirty="0" smtClean="0"/>
              <a:t> </a:t>
            </a:r>
            <a:r>
              <a:rPr lang="en-GB" dirty="0" err="1" smtClean="0"/>
              <a:t>projet</a:t>
            </a:r>
            <a:r>
              <a:rPr lang="en-GB" dirty="0" smtClean="0"/>
              <a:t> </a:t>
            </a:r>
            <a:r>
              <a:rPr lang="en-GB" dirty="0" err="1" smtClean="0"/>
              <a:t>doit</a:t>
            </a:r>
            <a:r>
              <a:rPr lang="en-GB" dirty="0" smtClean="0"/>
              <a:t> </a:t>
            </a:r>
            <a:r>
              <a:rPr lang="en-GB" dirty="0" err="1" smtClean="0"/>
              <a:t>avoir</a:t>
            </a:r>
            <a:r>
              <a:rPr lang="en-GB" dirty="0" smtClean="0"/>
              <a:t> un aspect </a:t>
            </a:r>
            <a:r>
              <a:rPr lang="en-GB" dirty="0" err="1" smtClean="0"/>
              <a:t>innovatif</a:t>
            </a:r>
            <a:r>
              <a:rPr lang="en-GB" dirty="0" smtClean="0"/>
              <a:t>, de </a:t>
            </a:r>
            <a:r>
              <a:rPr lang="en-GB" dirty="0" err="1" smtClean="0"/>
              <a:t>développement</a:t>
            </a:r>
            <a:r>
              <a:rPr lang="en-GB" dirty="0" smtClean="0"/>
              <a:t>, et </a:t>
            </a:r>
            <a:r>
              <a:rPr lang="en-GB" dirty="0" err="1" smtClean="0"/>
              <a:t>être</a:t>
            </a:r>
            <a:r>
              <a:rPr lang="en-GB" dirty="0" smtClean="0"/>
              <a:t> </a:t>
            </a:r>
            <a:r>
              <a:rPr lang="en-GB" dirty="0" err="1" smtClean="0"/>
              <a:t>faisable</a:t>
            </a:r>
            <a:r>
              <a:rPr lang="en-GB" dirty="0" smtClean="0"/>
              <a:t> (pas trop </a:t>
            </a:r>
            <a:r>
              <a:rPr lang="en-GB" dirty="0" err="1" smtClean="0"/>
              <a:t>ambitieux</a:t>
            </a:r>
            <a:r>
              <a:rPr lang="en-GB" dirty="0" smtClean="0"/>
              <a:t> par rapport aux </a:t>
            </a:r>
            <a:r>
              <a:rPr lang="en-GB" dirty="0" err="1" smtClean="0"/>
              <a:t>moyens</a:t>
            </a:r>
            <a:r>
              <a:rPr lang="en-GB" dirty="0" smtClean="0"/>
              <a:t> </a:t>
            </a:r>
            <a:r>
              <a:rPr lang="en-GB" dirty="0" err="1" smtClean="0"/>
              <a:t>demandés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Suivre</a:t>
            </a:r>
            <a:r>
              <a:rPr lang="en-GB" dirty="0" smtClean="0"/>
              <a:t> les </a:t>
            </a:r>
            <a:r>
              <a:rPr lang="en-GB" dirty="0" err="1" smtClean="0"/>
              <a:t>consignes</a:t>
            </a:r>
            <a:r>
              <a:rPr lang="en-GB" dirty="0" smtClean="0"/>
              <a:t> de per diem, primes </a:t>
            </a:r>
            <a:r>
              <a:rPr lang="en-GB" dirty="0" err="1" smtClean="0"/>
              <a:t>etc</a:t>
            </a:r>
            <a:r>
              <a:rPr lang="en-GB" dirty="0" smtClean="0"/>
              <a:t>…que le </a:t>
            </a:r>
            <a:r>
              <a:rPr lang="en-GB" dirty="0" err="1" smtClean="0"/>
              <a:t>bailleur</a:t>
            </a:r>
            <a:r>
              <a:rPr lang="en-GB" dirty="0" smtClean="0"/>
              <a:t> </a:t>
            </a:r>
            <a:r>
              <a:rPr lang="en-GB" dirty="0" err="1" smtClean="0"/>
              <a:t>permet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91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10"/>
            <a:ext cx="9144000" cy="6121190"/>
          </a:xfrm>
          <a:prstGeom prst="rect">
            <a:avLst/>
          </a:prstGeom>
        </p:spPr>
      </p:pic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v-SE" dirty="0" err="1" smtClean="0">
                <a:solidFill>
                  <a:srgbClr val="558ED5"/>
                </a:solidFill>
                <a:latin typeface="+mn-lt"/>
              </a:rPr>
              <a:t>L’abstract</a:t>
            </a:r>
            <a:r>
              <a:rPr lang="sv-SE" dirty="0" smtClean="0">
                <a:solidFill>
                  <a:srgbClr val="558ED5"/>
                </a:solidFill>
                <a:latin typeface="+mn-lt"/>
              </a:rPr>
              <a:t> </a:t>
            </a:r>
            <a:r>
              <a:rPr lang="sv-SE" dirty="0" err="1" smtClean="0">
                <a:solidFill>
                  <a:srgbClr val="558ED5"/>
                </a:solidFill>
                <a:latin typeface="+mn-lt"/>
              </a:rPr>
              <a:t>ou</a:t>
            </a:r>
            <a:r>
              <a:rPr lang="sv-SE" dirty="0" smtClean="0">
                <a:solidFill>
                  <a:srgbClr val="558ED5"/>
                </a:solidFill>
                <a:latin typeface="+mn-lt"/>
              </a:rPr>
              <a:t> </a:t>
            </a:r>
            <a:r>
              <a:rPr lang="sv-SE" dirty="0" err="1" smtClean="0">
                <a:solidFill>
                  <a:srgbClr val="558ED5"/>
                </a:solidFill>
                <a:latin typeface="+mn-lt"/>
              </a:rPr>
              <a:t>résumé</a:t>
            </a:r>
            <a:endParaRPr lang="sv-SE" dirty="0" smtClean="0">
              <a:solidFill>
                <a:srgbClr val="558ED5"/>
              </a:solidFill>
              <a:latin typeface="+mn-lt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752600"/>
            <a:ext cx="8915400" cy="4800600"/>
          </a:xfrm>
        </p:spPr>
        <p:txBody>
          <a:bodyPr>
            <a:normAutofit/>
          </a:bodyPr>
          <a:lstStyle/>
          <a:p>
            <a:pPr marL="444500" indent="-444500" algn="l">
              <a:lnSpc>
                <a:spcPct val="80000"/>
              </a:lnSpc>
              <a:spcBef>
                <a:spcPct val="30000"/>
              </a:spcBef>
              <a:buClr>
                <a:srgbClr val="990000"/>
              </a:buClr>
              <a:buSzPct val="80000"/>
              <a:buFontTx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</a:rPr>
              <a:t>Encourage le reviewer de lire </a:t>
            </a:r>
            <a:r>
              <a:rPr lang="en-US" sz="2800" b="1" dirty="0" err="1">
                <a:solidFill>
                  <a:schemeClr val="bg1"/>
                </a:solidFill>
              </a:rPr>
              <a:t>l’article</a:t>
            </a:r>
            <a:r>
              <a:rPr lang="en-US" sz="2800" b="1" dirty="0">
                <a:solidFill>
                  <a:schemeClr val="bg1"/>
                </a:solidFill>
              </a:rPr>
              <a:t>, et </a:t>
            </a:r>
            <a:r>
              <a:rPr lang="en-US" sz="2800" b="1" dirty="0" err="1">
                <a:solidFill>
                  <a:schemeClr val="bg1"/>
                </a:solidFill>
              </a:rPr>
              <a:t>parle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à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une</a:t>
            </a:r>
            <a:r>
              <a:rPr lang="en-US" sz="2800" b="1" dirty="0" smtClean="0">
                <a:solidFill>
                  <a:schemeClr val="bg1"/>
                </a:solidFill>
              </a:rPr>
              <a:t> large </a:t>
            </a:r>
            <a:r>
              <a:rPr lang="en-US" sz="2800" b="1" dirty="0">
                <a:solidFill>
                  <a:schemeClr val="bg1"/>
                </a:solidFill>
              </a:rPr>
              <a:t>audience et </a:t>
            </a:r>
            <a:r>
              <a:rPr lang="en-US" sz="2800" b="1" dirty="0" err="1">
                <a:solidFill>
                  <a:schemeClr val="bg1"/>
                </a:solidFill>
              </a:rPr>
              <a:t>une</a:t>
            </a:r>
            <a:r>
              <a:rPr lang="en-US" sz="2800" b="1" dirty="0">
                <a:solidFill>
                  <a:schemeClr val="bg1"/>
                </a:solidFill>
              </a:rPr>
              <a:t> audience </a:t>
            </a:r>
            <a:r>
              <a:rPr lang="en-US" sz="2800" b="1" dirty="0" err="1">
                <a:solidFill>
                  <a:schemeClr val="bg1"/>
                </a:solidFill>
              </a:rPr>
              <a:t>spécialisée</a:t>
            </a:r>
            <a:endParaRPr lang="en-US" sz="2800" b="1" dirty="0">
              <a:solidFill>
                <a:schemeClr val="bg1"/>
              </a:solidFill>
            </a:endParaRPr>
          </a:p>
          <a:p>
            <a:pPr marL="444500" indent="-444500" algn="l">
              <a:lnSpc>
                <a:spcPct val="80000"/>
              </a:lnSpc>
              <a:spcBef>
                <a:spcPct val="30000"/>
              </a:spcBef>
              <a:buClr>
                <a:srgbClr val="990000"/>
              </a:buClr>
              <a:buSzPct val="80000"/>
              <a:buFontTx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</a:rPr>
              <a:t>Ne </a:t>
            </a:r>
            <a:r>
              <a:rPr lang="en-US" sz="2800" b="1" dirty="0" err="1">
                <a:solidFill>
                  <a:schemeClr val="bg1"/>
                </a:solidFill>
              </a:rPr>
              <a:t>devrait</a:t>
            </a:r>
            <a:r>
              <a:rPr lang="en-US" sz="2800" b="1" dirty="0">
                <a:solidFill>
                  <a:schemeClr val="bg1"/>
                </a:solidFill>
              </a:rPr>
              <a:t> pas </a:t>
            </a:r>
            <a:r>
              <a:rPr lang="en-US" sz="2800" b="1" dirty="0" err="1">
                <a:solidFill>
                  <a:schemeClr val="bg1"/>
                </a:solidFill>
              </a:rPr>
              <a:t>être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quelque</a:t>
            </a:r>
            <a:r>
              <a:rPr lang="en-US" sz="2800" b="1" dirty="0">
                <a:solidFill>
                  <a:schemeClr val="bg1"/>
                </a:solidFill>
              </a:rPr>
              <a:t> chose qui a </a:t>
            </a:r>
            <a:r>
              <a:rPr lang="en-US" sz="2800" b="1" dirty="0" err="1">
                <a:solidFill>
                  <a:schemeClr val="bg1"/>
                </a:solidFill>
              </a:rPr>
              <a:t>l’air</a:t>
            </a:r>
            <a:r>
              <a:rPr lang="en-US" sz="2800" b="1" dirty="0">
                <a:solidFill>
                  <a:schemeClr val="bg1"/>
                </a:solidFill>
              </a:rPr>
              <a:t> déjà fait</a:t>
            </a:r>
          </a:p>
          <a:p>
            <a:pPr marL="444500" indent="-444500" algn="l">
              <a:lnSpc>
                <a:spcPct val="80000"/>
              </a:lnSpc>
              <a:spcBef>
                <a:spcPct val="30000"/>
              </a:spcBef>
              <a:buClr>
                <a:srgbClr val="990000"/>
              </a:buClr>
              <a:buSzPct val="80000"/>
              <a:buFontTx/>
              <a:buChar char="•"/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Doit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être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relaté</a:t>
            </a:r>
            <a:r>
              <a:rPr lang="en-US" sz="2800" b="1" dirty="0">
                <a:solidFill>
                  <a:schemeClr val="bg1"/>
                </a:solidFill>
              </a:rPr>
              <a:t> au </a:t>
            </a:r>
            <a:r>
              <a:rPr lang="en-US" sz="2800" b="1" dirty="0" err="1">
                <a:solidFill>
                  <a:schemeClr val="bg1"/>
                </a:solidFill>
              </a:rPr>
              <a:t>sens</a:t>
            </a:r>
            <a:r>
              <a:rPr lang="en-US" sz="2800" b="1" dirty="0">
                <a:solidFill>
                  <a:schemeClr val="bg1"/>
                </a:solidFill>
              </a:rPr>
              <a:t> large, “big picture” important </a:t>
            </a:r>
            <a:r>
              <a:rPr lang="en-US" sz="2800" b="1" dirty="0" err="1">
                <a:solidFill>
                  <a:schemeClr val="bg1"/>
                </a:solidFill>
              </a:rPr>
              <a:t>dans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votre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domaine</a:t>
            </a:r>
            <a:endParaRPr lang="en-US" sz="2800" b="1" dirty="0">
              <a:solidFill>
                <a:schemeClr val="bg1"/>
              </a:solidFill>
            </a:endParaRPr>
          </a:p>
          <a:p>
            <a:pPr marL="444500" indent="-444500" algn="l">
              <a:lnSpc>
                <a:spcPct val="80000"/>
              </a:lnSpc>
              <a:spcBef>
                <a:spcPct val="30000"/>
              </a:spcBef>
              <a:buClr>
                <a:srgbClr val="990000"/>
              </a:buClr>
              <a:buSzPct val="80000"/>
              <a:buFontTx/>
              <a:buChar char="•"/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Emploi</a:t>
            </a:r>
            <a:r>
              <a:rPr lang="en-US" sz="2800" b="1" dirty="0">
                <a:solidFill>
                  <a:schemeClr val="bg1"/>
                </a:solidFill>
              </a:rPr>
              <a:t> des mots </a:t>
            </a:r>
            <a:r>
              <a:rPr lang="en-US" sz="2800" b="1" dirty="0" err="1" smtClean="0">
                <a:solidFill>
                  <a:schemeClr val="bg1"/>
                </a:solidFill>
              </a:rPr>
              <a:t>clés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  <a:r>
              <a:rPr lang="sv-SE" sz="2800" b="1" dirty="0" smtClean="0">
                <a:solidFill>
                  <a:schemeClr val="bg1"/>
                </a:solidFill>
              </a:rPr>
              <a:t>La première chose visible, donc important!</a:t>
            </a:r>
          </a:p>
          <a:p>
            <a:pPr marL="457200" indent="-457200" algn="l" eaLnBrk="1" hangingPunct="1">
              <a:buFont typeface="Arial"/>
              <a:buChar char="•"/>
              <a:defRPr/>
            </a:pPr>
            <a:r>
              <a:rPr lang="sv-SE" sz="2800" b="1" dirty="0" err="1" smtClean="0">
                <a:solidFill>
                  <a:schemeClr val="bg1"/>
                </a:solidFill>
              </a:rPr>
              <a:t>Concis</a:t>
            </a:r>
            <a:endParaRPr lang="sv-SE" sz="2800" b="1" dirty="0" smtClean="0">
              <a:solidFill>
                <a:schemeClr val="bg1"/>
              </a:solidFill>
            </a:endParaRPr>
          </a:p>
          <a:p>
            <a:pPr marL="457200" indent="-457200" algn="l" eaLnBrk="1" hangingPunct="1">
              <a:buFont typeface="Arial"/>
              <a:buChar char="•"/>
              <a:defRPr/>
            </a:pPr>
            <a:r>
              <a:rPr lang="sv-SE" sz="2800" b="1" dirty="0" err="1" smtClean="0">
                <a:solidFill>
                  <a:schemeClr val="bg1"/>
                </a:solidFill>
              </a:rPr>
              <a:t>Doit</a:t>
            </a:r>
            <a:r>
              <a:rPr lang="sv-SE" sz="2800" b="1" dirty="0" smtClean="0">
                <a:solidFill>
                  <a:schemeClr val="bg1"/>
                </a:solidFill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</a:rPr>
              <a:t>être</a:t>
            </a:r>
            <a:r>
              <a:rPr lang="sv-SE" sz="2800" b="1" dirty="0" smtClean="0">
                <a:solidFill>
                  <a:schemeClr val="bg1"/>
                </a:solidFill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</a:rPr>
              <a:t>très</a:t>
            </a:r>
            <a:r>
              <a:rPr lang="sv-SE" sz="2800" b="1" dirty="0" smtClean="0">
                <a:solidFill>
                  <a:schemeClr val="bg1"/>
                </a:solidFill>
              </a:rPr>
              <a:t> bien </a:t>
            </a:r>
            <a:r>
              <a:rPr lang="sv-SE" sz="2800" b="1" dirty="0" err="1" smtClean="0">
                <a:solidFill>
                  <a:schemeClr val="bg1"/>
                </a:solidFill>
              </a:rPr>
              <a:t>formulé</a:t>
            </a:r>
            <a:endParaRPr lang="sv-SE" sz="2800" b="1" dirty="0" smtClean="0">
              <a:solidFill>
                <a:schemeClr val="bg1"/>
              </a:solidFill>
            </a:endParaRPr>
          </a:p>
          <a:p>
            <a:pPr marL="457200" indent="-457200" algn="l" eaLnBrk="1" hangingPunct="1">
              <a:buFont typeface="Arial"/>
              <a:buChar char="•"/>
              <a:defRPr/>
            </a:pPr>
            <a:r>
              <a:rPr lang="sv-SE" sz="2800" b="1" dirty="0" err="1" smtClean="0">
                <a:solidFill>
                  <a:schemeClr val="bg1"/>
                </a:solidFill>
              </a:rPr>
              <a:t>C’est</a:t>
            </a:r>
            <a:r>
              <a:rPr lang="sv-SE" sz="2800" b="1" dirty="0" smtClean="0">
                <a:solidFill>
                  <a:schemeClr val="bg1"/>
                </a:solidFill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</a:rPr>
              <a:t>cela</a:t>
            </a:r>
            <a:r>
              <a:rPr lang="sv-SE" sz="2800" b="1" dirty="0" smtClean="0">
                <a:solidFill>
                  <a:schemeClr val="bg1"/>
                </a:solidFill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</a:rPr>
              <a:t>qui</a:t>
            </a:r>
            <a:r>
              <a:rPr lang="sv-SE" sz="2800" b="1" dirty="0" smtClean="0">
                <a:solidFill>
                  <a:schemeClr val="bg1"/>
                </a:solidFill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</a:rPr>
              <a:t>attirera</a:t>
            </a:r>
            <a:r>
              <a:rPr lang="sv-SE" sz="2800" b="1" dirty="0" smtClean="0">
                <a:solidFill>
                  <a:schemeClr val="bg1"/>
                </a:solidFill>
              </a:rPr>
              <a:t> le </a:t>
            </a:r>
            <a:r>
              <a:rPr lang="sv-SE" sz="2800" b="1" dirty="0" err="1" smtClean="0">
                <a:solidFill>
                  <a:schemeClr val="bg1"/>
                </a:solidFill>
              </a:rPr>
              <a:t>lecteur</a:t>
            </a:r>
            <a:endParaRPr lang="sv-SE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9827" y="677863"/>
            <a:ext cx="7772400" cy="1123950"/>
          </a:xfrm>
        </p:spPr>
        <p:txBody>
          <a:bodyPr/>
          <a:lstStyle/>
          <a:p>
            <a:pPr eaLnBrk="1" hangingPunct="1">
              <a:defRPr/>
            </a:pPr>
            <a:r>
              <a:rPr lang="sv-SE" sz="4800" dirty="0" err="1" smtClean="0">
                <a:solidFill>
                  <a:srgbClr val="558ED5"/>
                </a:solidFill>
                <a:latin typeface="+mn-lt"/>
              </a:rPr>
              <a:t>Contenu</a:t>
            </a:r>
            <a:r>
              <a:rPr lang="sv-SE" sz="4800" dirty="0" smtClean="0">
                <a:solidFill>
                  <a:srgbClr val="558ED5"/>
                </a:solidFill>
                <a:latin typeface="+mn-lt"/>
              </a:rPr>
              <a:t> de </a:t>
            </a:r>
            <a:r>
              <a:rPr lang="sv-SE" sz="4800" dirty="0" err="1" smtClean="0">
                <a:solidFill>
                  <a:srgbClr val="558ED5"/>
                </a:solidFill>
                <a:latin typeface="+mn-lt"/>
              </a:rPr>
              <a:t>l’abstract</a:t>
            </a:r>
            <a:endParaRPr lang="sv-SE" sz="4800" dirty="0" smtClean="0">
              <a:solidFill>
                <a:srgbClr val="558ED5"/>
              </a:solidFill>
              <a:latin typeface="+mn-lt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3087" y="1799943"/>
            <a:ext cx="8229140" cy="4653394"/>
          </a:xfrm>
        </p:spPr>
        <p:txBody>
          <a:bodyPr/>
          <a:lstStyle/>
          <a:p>
            <a:pPr marL="457200" indent="-457200" algn="l" eaLnBrk="1" hangingPunct="1">
              <a:buFont typeface="Arial"/>
              <a:buChar char="•"/>
              <a:defRPr/>
            </a:pPr>
            <a:r>
              <a:rPr lang="sv-SE" dirty="0" smtClean="0">
                <a:solidFill>
                  <a:srgbClr val="4A452A"/>
                </a:solidFill>
                <a:latin typeface="Times" pitchFamily="1" charset="0"/>
              </a:rPr>
              <a:t>   </a:t>
            </a:r>
            <a:r>
              <a:rPr lang="sv-SE" sz="2800" dirty="0" err="1" smtClean="0">
                <a:solidFill>
                  <a:srgbClr val="4A452A"/>
                </a:solidFill>
              </a:rPr>
              <a:t>Votre</a:t>
            </a:r>
            <a:r>
              <a:rPr lang="sv-SE" sz="2800" dirty="0" smtClean="0">
                <a:solidFill>
                  <a:srgbClr val="4A452A"/>
                </a:solidFill>
              </a:rPr>
              <a:t> </a:t>
            </a:r>
            <a:r>
              <a:rPr lang="sv-SE" sz="2800" dirty="0" err="1" smtClean="0">
                <a:solidFill>
                  <a:srgbClr val="4A452A"/>
                </a:solidFill>
              </a:rPr>
              <a:t>crédibilité</a:t>
            </a:r>
            <a:r>
              <a:rPr lang="sv-SE" sz="2800" dirty="0" smtClean="0">
                <a:solidFill>
                  <a:srgbClr val="4A452A"/>
                </a:solidFill>
              </a:rPr>
              <a:t> (</a:t>
            </a:r>
            <a:r>
              <a:rPr lang="sv-SE" sz="2800" dirty="0" err="1" smtClean="0">
                <a:solidFill>
                  <a:srgbClr val="4A452A"/>
                </a:solidFill>
              </a:rPr>
              <a:t>votre</a:t>
            </a:r>
            <a:r>
              <a:rPr lang="sv-SE" sz="2800" dirty="0" smtClean="0">
                <a:solidFill>
                  <a:srgbClr val="4A452A"/>
                </a:solidFill>
              </a:rPr>
              <a:t> </a:t>
            </a:r>
            <a:r>
              <a:rPr lang="sv-SE" sz="2800" dirty="0" err="1" smtClean="0">
                <a:solidFill>
                  <a:srgbClr val="4A452A"/>
                </a:solidFill>
              </a:rPr>
              <a:t>capacité</a:t>
            </a:r>
            <a:r>
              <a:rPr lang="sv-SE" sz="2800" dirty="0" smtClean="0">
                <a:solidFill>
                  <a:srgbClr val="4A452A"/>
                </a:solidFill>
              </a:rPr>
              <a:t> de faire </a:t>
            </a:r>
            <a:r>
              <a:rPr lang="sv-SE" sz="2800" dirty="0" err="1" smtClean="0">
                <a:solidFill>
                  <a:srgbClr val="4A452A"/>
                </a:solidFill>
              </a:rPr>
              <a:t>cette</a:t>
            </a:r>
            <a:r>
              <a:rPr lang="sv-SE" sz="2800" dirty="0" smtClean="0">
                <a:solidFill>
                  <a:srgbClr val="4A452A"/>
                </a:solidFill>
              </a:rPr>
              <a:t> </a:t>
            </a:r>
            <a:r>
              <a:rPr lang="sv-SE" sz="2800" dirty="0" err="1" smtClean="0">
                <a:solidFill>
                  <a:srgbClr val="4A452A"/>
                </a:solidFill>
              </a:rPr>
              <a:t>recherche</a:t>
            </a:r>
            <a:r>
              <a:rPr lang="sv-SE" sz="2800" dirty="0" smtClean="0">
                <a:solidFill>
                  <a:srgbClr val="4A452A"/>
                </a:solidFill>
              </a:rPr>
              <a:t>)</a:t>
            </a:r>
          </a:p>
          <a:p>
            <a:pPr algn="l" eaLnBrk="1" hangingPunct="1">
              <a:lnSpc>
                <a:spcPct val="70000"/>
              </a:lnSpc>
              <a:defRPr/>
            </a:pPr>
            <a:endParaRPr lang="sv-SE" sz="2800" dirty="0" smtClean="0">
              <a:solidFill>
                <a:srgbClr val="4A452A"/>
              </a:solidFill>
            </a:endParaRPr>
          </a:p>
          <a:p>
            <a:pPr marL="457200" indent="-457200" algn="l" eaLnBrk="1" hangingPunct="1">
              <a:buFont typeface="Arial"/>
              <a:buChar char="•"/>
              <a:defRPr/>
            </a:pPr>
            <a:r>
              <a:rPr lang="sv-SE" sz="2800" dirty="0" smtClean="0">
                <a:solidFill>
                  <a:srgbClr val="4A452A"/>
                </a:solidFill>
              </a:rPr>
              <a:t>      Le </a:t>
            </a:r>
            <a:r>
              <a:rPr lang="sv-SE" sz="2800" dirty="0" err="1" smtClean="0">
                <a:solidFill>
                  <a:srgbClr val="4A452A"/>
                </a:solidFill>
              </a:rPr>
              <a:t>problème</a:t>
            </a:r>
            <a:r>
              <a:rPr lang="sv-SE" sz="2800" dirty="0" smtClean="0">
                <a:solidFill>
                  <a:srgbClr val="4A452A"/>
                </a:solidFill>
              </a:rPr>
              <a:t> </a:t>
            </a:r>
            <a:r>
              <a:rPr lang="sv-SE" sz="2800" dirty="0" err="1" smtClean="0">
                <a:solidFill>
                  <a:srgbClr val="4A452A"/>
                </a:solidFill>
              </a:rPr>
              <a:t>ou</a:t>
            </a:r>
            <a:r>
              <a:rPr lang="sv-SE" sz="2800" dirty="0" smtClean="0">
                <a:solidFill>
                  <a:srgbClr val="4A452A"/>
                </a:solidFill>
              </a:rPr>
              <a:t> le </a:t>
            </a:r>
            <a:r>
              <a:rPr lang="sv-SE" sz="2800" dirty="0" err="1" smtClean="0">
                <a:solidFill>
                  <a:srgbClr val="4A452A"/>
                </a:solidFill>
              </a:rPr>
              <a:t>besoin</a:t>
            </a:r>
            <a:endParaRPr lang="sv-SE" sz="2800" dirty="0" smtClean="0">
              <a:solidFill>
                <a:srgbClr val="4A452A"/>
              </a:solidFill>
            </a:endParaRPr>
          </a:p>
          <a:p>
            <a:pPr marL="457200" indent="-457200" algn="l" eaLnBrk="1" hangingPunct="1">
              <a:lnSpc>
                <a:spcPct val="120000"/>
              </a:lnSpc>
              <a:buFont typeface="Arial"/>
              <a:buChar char="•"/>
              <a:defRPr/>
            </a:pPr>
            <a:r>
              <a:rPr lang="sv-SE" sz="2800" dirty="0" smtClean="0">
                <a:solidFill>
                  <a:srgbClr val="4A452A"/>
                </a:solidFill>
              </a:rPr>
              <a:t>      Les </a:t>
            </a:r>
            <a:r>
              <a:rPr lang="sv-SE" sz="2800" dirty="0" err="1" smtClean="0">
                <a:solidFill>
                  <a:srgbClr val="4A452A"/>
                </a:solidFill>
              </a:rPr>
              <a:t>objectifs</a:t>
            </a:r>
            <a:r>
              <a:rPr lang="sv-SE" sz="2800" dirty="0" smtClean="0">
                <a:solidFill>
                  <a:srgbClr val="4A452A"/>
                </a:solidFill>
              </a:rPr>
              <a:t> de la </a:t>
            </a:r>
            <a:r>
              <a:rPr lang="sv-SE" sz="2800" dirty="0" err="1" smtClean="0">
                <a:solidFill>
                  <a:srgbClr val="4A452A"/>
                </a:solidFill>
              </a:rPr>
              <a:t>recherche</a:t>
            </a:r>
            <a:endParaRPr lang="sv-SE" sz="2800" dirty="0" smtClean="0">
              <a:solidFill>
                <a:srgbClr val="4A452A"/>
              </a:solidFill>
            </a:endParaRPr>
          </a:p>
          <a:p>
            <a:pPr algn="l" eaLnBrk="1" hangingPunct="1">
              <a:lnSpc>
                <a:spcPct val="70000"/>
              </a:lnSpc>
              <a:defRPr/>
            </a:pPr>
            <a:endParaRPr lang="sv-SE" sz="2800" dirty="0" smtClean="0">
              <a:solidFill>
                <a:srgbClr val="4A452A"/>
              </a:solidFill>
            </a:endParaRPr>
          </a:p>
          <a:p>
            <a:pPr marL="457200" indent="-457200" algn="l" eaLnBrk="1" hangingPunct="1">
              <a:lnSpc>
                <a:spcPct val="70000"/>
              </a:lnSpc>
              <a:buFont typeface="Arial"/>
              <a:buChar char="•"/>
              <a:defRPr/>
            </a:pPr>
            <a:r>
              <a:rPr lang="sv-SE" sz="2800" dirty="0" smtClean="0">
                <a:solidFill>
                  <a:srgbClr val="4A452A"/>
                </a:solidFill>
              </a:rPr>
              <a:t>      Les procédures et méthodes (très bref)</a:t>
            </a:r>
          </a:p>
          <a:p>
            <a:pPr marL="457200" indent="-457200" algn="l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sv-SE" sz="2800" dirty="0" smtClean="0">
                <a:solidFill>
                  <a:srgbClr val="4A452A"/>
                </a:solidFill>
              </a:rPr>
              <a:t>      </a:t>
            </a:r>
            <a:r>
              <a:rPr lang="sv-SE" sz="2800" dirty="0">
                <a:solidFill>
                  <a:srgbClr val="4A452A"/>
                </a:solidFill>
              </a:rPr>
              <a:t>P</a:t>
            </a:r>
            <a:r>
              <a:rPr lang="sv-SE" sz="2800" dirty="0" smtClean="0">
                <a:solidFill>
                  <a:srgbClr val="4A452A"/>
                </a:solidFill>
              </a:rPr>
              <a:t>erspectives ou bénéfices qui découlent de cette recherche (option)</a:t>
            </a:r>
          </a:p>
        </p:txBody>
      </p:sp>
    </p:spTree>
    <p:extLst>
      <p:ext uri="{BB962C8B-B14F-4D97-AF65-F5344CB8AC3E}">
        <p14:creationId xmlns:p14="http://schemas.microsoft.com/office/powerpoint/2010/main" val="212245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Abstract</a:t>
            </a:r>
            <a:br>
              <a:rPr lang="en-GB" dirty="0" smtClean="0"/>
            </a:br>
            <a:r>
              <a:rPr lang="en-GB" dirty="0" smtClean="0"/>
              <a:t>Travail de </a:t>
            </a:r>
            <a:r>
              <a:rPr lang="en-GB" dirty="0" err="1" smtClean="0"/>
              <a:t>groupe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>
                <a:solidFill>
                  <a:srgbClr val="FF0000"/>
                </a:solidFill>
              </a:rPr>
              <a:t>Exercice</a:t>
            </a:r>
            <a:r>
              <a:rPr lang="en-GB" dirty="0" smtClean="0">
                <a:solidFill>
                  <a:srgbClr val="FF0000"/>
                </a:solidFill>
              </a:rPr>
              <a:t> 8</a:t>
            </a:r>
            <a:r>
              <a:rPr lang="en-GB" dirty="0" smtClean="0"/>
              <a:t>: </a:t>
            </a:r>
            <a:r>
              <a:rPr lang="en-GB" dirty="0" err="1" smtClean="0"/>
              <a:t>volontaire</a:t>
            </a:r>
            <a:r>
              <a:rPr lang="en-GB" dirty="0" smtClean="0"/>
              <a:t>: </a:t>
            </a:r>
            <a:r>
              <a:rPr lang="en-GB" dirty="0" err="1" smtClean="0"/>
              <a:t>propre</a:t>
            </a:r>
            <a:r>
              <a:rPr lang="en-GB" dirty="0" smtClean="0"/>
              <a:t> </a:t>
            </a:r>
            <a:r>
              <a:rPr lang="en-GB" dirty="0" err="1" smtClean="0"/>
              <a:t>manuscrit</a:t>
            </a:r>
            <a:r>
              <a:rPr lang="en-GB" dirty="0" smtClean="0"/>
              <a:t> avec abstract: </a:t>
            </a:r>
            <a:r>
              <a:rPr lang="en-GB" dirty="0" err="1" smtClean="0"/>
              <a:t>collègues</a:t>
            </a:r>
            <a:r>
              <a:rPr lang="en-GB" dirty="0" smtClean="0"/>
              <a:t> </a:t>
            </a:r>
            <a:r>
              <a:rPr lang="en-GB" dirty="0" err="1" smtClean="0"/>
              <a:t>commentent</a:t>
            </a:r>
            <a:r>
              <a:rPr lang="en-GB" dirty="0" smtClean="0"/>
              <a:t> le </a:t>
            </a:r>
            <a:r>
              <a:rPr lang="en-GB" dirty="0" err="1" smtClean="0"/>
              <a:t>texte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(Option</a:t>
            </a:r>
            <a:endParaRPr lang="en-GB" dirty="0"/>
          </a:p>
          <a:p>
            <a:pPr marL="0" indent="0">
              <a:buNone/>
            </a:pPr>
            <a:r>
              <a:rPr lang="en-GB" dirty="0" err="1" smtClean="0">
                <a:solidFill>
                  <a:srgbClr val="FF0000"/>
                </a:solidFill>
              </a:rPr>
              <a:t>Exercice</a:t>
            </a:r>
            <a:r>
              <a:rPr lang="en-GB" dirty="0" smtClean="0">
                <a:solidFill>
                  <a:srgbClr val="FF0000"/>
                </a:solidFill>
              </a:rPr>
              <a:t> 8bis</a:t>
            </a:r>
            <a:r>
              <a:rPr lang="en-GB" dirty="0" smtClean="0"/>
              <a:t>: </a:t>
            </a:r>
            <a:r>
              <a:rPr lang="en-GB" dirty="0" err="1" smtClean="0"/>
              <a:t>Volontaire</a:t>
            </a:r>
            <a:r>
              <a:rPr lang="en-GB" dirty="0" smtClean="0"/>
              <a:t> </a:t>
            </a:r>
            <a:r>
              <a:rPr lang="en-GB" dirty="0" err="1" smtClean="0"/>
              <a:t>montre</a:t>
            </a:r>
            <a:r>
              <a:rPr lang="en-GB" dirty="0" smtClean="0"/>
              <a:t> </a:t>
            </a:r>
            <a:r>
              <a:rPr lang="en-GB" dirty="0" err="1" smtClean="0"/>
              <a:t>ses</a:t>
            </a:r>
            <a:r>
              <a:rPr lang="en-GB" dirty="0" smtClean="0"/>
              <a:t> </a:t>
            </a:r>
            <a:r>
              <a:rPr lang="en-GB" dirty="0" err="1" smtClean="0"/>
              <a:t>résultats</a:t>
            </a:r>
            <a:r>
              <a:rPr lang="en-GB" dirty="0" smtClean="0"/>
              <a:t> SANS abstract et </a:t>
            </a:r>
            <a:r>
              <a:rPr lang="en-GB" dirty="0" err="1" smtClean="0"/>
              <a:t>collègues</a:t>
            </a:r>
            <a:r>
              <a:rPr lang="en-GB" dirty="0" smtClean="0"/>
              <a:t> </a:t>
            </a:r>
            <a:r>
              <a:rPr lang="en-GB" dirty="0" err="1" smtClean="0"/>
              <a:t>écrivent</a:t>
            </a:r>
            <a:r>
              <a:rPr lang="en-GB" dirty="0" smtClean="0"/>
              <a:t> ensemble </a:t>
            </a:r>
            <a:r>
              <a:rPr lang="en-GB" dirty="0" err="1" smtClean="0"/>
              <a:t>une</a:t>
            </a:r>
            <a:r>
              <a:rPr lang="en-GB" dirty="0" smtClean="0"/>
              <a:t> proposition </a:t>
            </a:r>
            <a:r>
              <a:rPr lang="en-GB" dirty="0" err="1" smtClean="0"/>
              <a:t>d’abstract</a:t>
            </a:r>
            <a:r>
              <a:rPr lang="en-GB" dirty="0" smtClean="0"/>
              <a:t> 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7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2300" y="1628801"/>
            <a:ext cx="8115300" cy="4248472"/>
          </a:xfrm>
        </p:spPr>
        <p:txBody>
          <a:bodyPr/>
          <a:lstStyle/>
          <a:p>
            <a:pPr marL="444500" indent="-444500" algn="l" eaLnBrk="1" hangingPunct="1">
              <a:lnSpc>
                <a:spcPct val="80000"/>
              </a:lnSpc>
              <a:spcBef>
                <a:spcPct val="30000"/>
              </a:spcBef>
              <a:buClr>
                <a:srgbClr val="990000"/>
              </a:buClr>
              <a:buSzPct val="80000"/>
              <a:buFontTx/>
              <a:buChar char="•"/>
              <a:defRPr/>
            </a:pPr>
            <a:r>
              <a:rPr lang="en-US" sz="2800" dirty="0">
                <a:solidFill>
                  <a:srgbClr val="4A452A"/>
                </a:solidFill>
                <a:latin typeface="Verdana" pitchFamily="34" charset="0"/>
              </a:rPr>
              <a:t>A</a:t>
            </a:r>
            <a:r>
              <a:rPr lang="en-US" sz="2800" dirty="0" smtClean="0">
                <a:solidFill>
                  <a:srgbClr val="4A452A"/>
                </a:solidFill>
                <a:latin typeface="Verdana" pitchFamily="34" charset="0"/>
              </a:rPr>
              <a:t>uto-</a:t>
            </a:r>
            <a:r>
              <a:rPr lang="en-US" sz="2800" dirty="0" err="1" smtClean="0">
                <a:solidFill>
                  <a:srgbClr val="4A452A"/>
                </a:solidFill>
                <a:latin typeface="Verdana" pitchFamily="34" charset="0"/>
              </a:rPr>
              <a:t>expliquant</a:t>
            </a:r>
            <a:r>
              <a:rPr lang="en-US" sz="2800" dirty="0" smtClean="0">
                <a:solidFill>
                  <a:srgbClr val="4A452A"/>
                </a:solidFill>
                <a:latin typeface="Verdana" pitchFamily="34" charset="0"/>
              </a:rPr>
              <a:t> et </a:t>
            </a:r>
            <a:r>
              <a:rPr lang="en-US" sz="2800" dirty="0" err="1" smtClean="0">
                <a:solidFill>
                  <a:srgbClr val="4A452A"/>
                </a:solidFill>
                <a:latin typeface="Verdana" pitchFamily="34" charset="0"/>
              </a:rPr>
              <a:t>concis</a:t>
            </a:r>
            <a:r>
              <a:rPr lang="en-US" sz="2800" dirty="0" smtClean="0">
                <a:solidFill>
                  <a:srgbClr val="4A452A"/>
                </a:solidFill>
                <a:latin typeface="Verdana" pitchFamily="34" charset="0"/>
              </a:rPr>
              <a:t> (10-15 mots)</a:t>
            </a:r>
          </a:p>
          <a:p>
            <a:pPr marL="444500" indent="-444500" algn="l" eaLnBrk="1" hangingPunct="1">
              <a:lnSpc>
                <a:spcPct val="80000"/>
              </a:lnSpc>
              <a:spcBef>
                <a:spcPct val="30000"/>
              </a:spcBef>
              <a:buClr>
                <a:srgbClr val="990000"/>
              </a:buClr>
              <a:buSzPct val="80000"/>
              <a:buFontTx/>
              <a:buChar char="•"/>
              <a:defRPr/>
            </a:pPr>
            <a:r>
              <a:rPr lang="en-US" sz="2800" dirty="0" err="1" smtClean="0">
                <a:solidFill>
                  <a:srgbClr val="4A452A"/>
                </a:solidFill>
                <a:latin typeface="Verdana" pitchFamily="34" charset="0"/>
              </a:rPr>
              <a:t>Titre</a:t>
            </a:r>
            <a:r>
              <a:rPr lang="en-US" sz="2800" dirty="0" smtClean="0">
                <a:solidFill>
                  <a:srgbClr val="4A452A"/>
                </a:solidFill>
                <a:latin typeface="Verdana" pitchFamily="34" charset="0"/>
              </a:rPr>
              <a:t> de travail</a:t>
            </a:r>
            <a:r>
              <a:rPr lang="en-US" sz="2800" dirty="0" smtClean="0">
                <a:solidFill>
                  <a:srgbClr val="4A452A"/>
                </a:solidFill>
                <a:latin typeface="Verdana" pitchFamily="34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srgbClr val="4A452A"/>
                </a:solidFill>
                <a:latin typeface="Verdana" pitchFamily="34" charset="0"/>
                <a:sym typeface="Wingdings" panose="05000000000000000000" pitchFamily="2" charset="2"/>
              </a:rPr>
              <a:t>vrai</a:t>
            </a:r>
            <a:r>
              <a:rPr lang="en-US" sz="2800" dirty="0" smtClean="0">
                <a:solidFill>
                  <a:srgbClr val="4A452A"/>
                </a:solidFill>
                <a:latin typeface="Verdana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  <a:latin typeface="Verdana" pitchFamily="34" charset="0"/>
                <a:sym typeface="Wingdings" panose="05000000000000000000" pitchFamily="2" charset="2"/>
              </a:rPr>
              <a:t>titre</a:t>
            </a:r>
            <a:r>
              <a:rPr lang="en-US" sz="2800" dirty="0" smtClean="0">
                <a:solidFill>
                  <a:srgbClr val="4A452A"/>
                </a:solidFill>
                <a:latin typeface="Verdana" pitchFamily="34" charset="0"/>
                <a:sym typeface="Wingdings" panose="05000000000000000000" pitchFamily="2" charset="2"/>
              </a:rPr>
              <a:t> </a:t>
            </a:r>
            <a:endParaRPr lang="en-US" sz="2800" dirty="0" smtClean="0">
              <a:solidFill>
                <a:srgbClr val="4A452A"/>
              </a:solidFill>
              <a:latin typeface="Verdana" pitchFamily="34" charset="0"/>
            </a:endParaRPr>
          </a:p>
          <a:p>
            <a:pPr marL="444500" indent="-444500" algn="l" eaLnBrk="1" hangingPunct="1">
              <a:lnSpc>
                <a:spcPct val="80000"/>
              </a:lnSpc>
              <a:spcBef>
                <a:spcPct val="30000"/>
              </a:spcBef>
              <a:buClr>
                <a:srgbClr val="990000"/>
              </a:buClr>
              <a:buSzPct val="80000"/>
              <a:buFontTx/>
              <a:buChar char="•"/>
              <a:defRPr/>
            </a:pPr>
            <a:endParaRPr lang="en-GB" sz="2800" dirty="0" smtClean="0">
              <a:solidFill>
                <a:srgbClr val="4A452A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1840" y="404664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558ED5"/>
                </a:solidFill>
                <a:latin typeface="+mn-lt"/>
              </a:rPr>
              <a:t>Le </a:t>
            </a:r>
            <a:r>
              <a:rPr lang="en-GB" sz="4400" dirty="0" smtClean="0">
                <a:solidFill>
                  <a:srgbClr val="558ED5"/>
                </a:solidFill>
                <a:latin typeface="+mn-lt"/>
              </a:rPr>
              <a:t>titre</a:t>
            </a:r>
            <a:endParaRPr lang="en-US" sz="4400" dirty="0">
              <a:solidFill>
                <a:srgbClr val="558ED5"/>
              </a:solidFill>
              <a:latin typeface="+mn-lt"/>
            </a:endParaRPr>
          </a:p>
        </p:txBody>
      </p:sp>
      <p:pic>
        <p:nvPicPr>
          <p:cNvPr id="3" name="Picture 2" descr="DSC_73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47" y="2852936"/>
            <a:ext cx="5526689" cy="36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4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219200" y="3810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2987824" y="304800"/>
            <a:ext cx="3024336" cy="81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sv-SE" sz="4400" dirty="0" err="1" smtClean="0">
                <a:solidFill>
                  <a:srgbClr val="558ED5"/>
                </a:solidFill>
                <a:latin typeface="+mn-lt"/>
              </a:rPr>
              <a:t>Titres</a:t>
            </a:r>
            <a:endParaRPr lang="en-GB" sz="4400" dirty="0">
              <a:solidFill>
                <a:srgbClr val="558ED5"/>
              </a:solidFill>
              <a:latin typeface="+mn-lt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1079500" y="3876674"/>
            <a:ext cx="6858000" cy="243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71500" indent="-57150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Char char="u"/>
              <a:defRPr/>
            </a:pPr>
            <a:r>
              <a:rPr lang="sv-SE" sz="2800" smtClean="0">
                <a:solidFill>
                  <a:srgbClr val="4A452A"/>
                </a:solidFill>
                <a:latin typeface="+mn-lt"/>
              </a:rPr>
              <a:t>Mauvais titre:</a:t>
            </a:r>
            <a:endParaRPr lang="sv-SE" sz="2800" dirty="0">
              <a:solidFill>
                <a:srgbClr val="4A452A"/>
              </a:solidFill>
              <a:latin typeface="+mn-lt"/>
            </a:endParaRPr>
          </a:p>
          <a:p>
            <a:pPr marL="571500" indent="-57150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Char char="u"/>
              <a:defRPr/>
            </a:pPr>
            <a:endParaRPr lang="sv-SE" sz="2800" dirty="0">
              <a:solidFill>
                <a:srgbClr val="4A452A"/>
              </a:solidFill>
              <a:latin typeface="+mn-lt"/>
            </a:endParaRPr>
          </a:p>
          <a:p>
            <a:pPr marL="1047750" lvl="1" indent="-28575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Char char="u"/>
              <a:defRPr/>
            </a:pPr>
            <a:endParaRPr lang="sv-SE" sz="2400" dirty="0">
              <a:solidFill>
                <a:srgbClr val="4A452A"/>
              </a:solidFill>
              <a:latin typeface="+mn-lt"/>
            </a:endParaRPr>
          </a:p>
          <a:p>
            <a:pPr marL="1047750" lvl="1" indent="-28575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Char char="u"/>
              <a:defRPr/>
            </a:pPr>
            <a:r>
              <a:rPr lang="sv-SE" sz="2400" dirty="0">
                <a:solidFill>
                  <a:srgbClr val="4A452A"/>
                </a:solidFill>
                <a:latin typeface="+mn-lt"/>
              </a:rPr>
              <a:t>   </a:t>
            </a:r>
            <a:r>
              <a:rPr lang="en-GB" sz="2800" dirty="0">
                <a:solidFill>
                  <a:srgbClr val="4A452A"/>
                </a:solidFill>
                <a:latin typeface="+mn-lt"/>
              </a:rPr>
              <a:t>“</a:t>
            </a:r>
            <a:r>
              <a:rPr lang="en-GB" sz="2800">
                <a:solidFill>
                  <a:srgbClr val="4A452A"/>
                </a:solidFill>
                <a:latin typeface="+mn-lt"/>
              </a:rPr>
              <a:t>Identification </a:t>
            </a:r>
            <a:r>
              <a:rPr lang="en-GB" sz="2800" smtClean="0">
                <a:solidFill>
                  <a:srgbClr val="4A452A"/>
                </a:solidFill>
                <a:latin typeface="+mn-lt"/>
              </a:rPr>
              <a:t>de la proteïne interactive avec Nifa dans </a:t>
            </a:r>
            <a:r>
              <a:rPr lang="en-GB" sz="2800" i="1" dirty="0" err="1">
                <a:solidFill>
                  <a:srgbClr val="4A452A"/>
                </a:solidFill>
                <a:latin typeface="+mn-lt"/>
              </a:rPr>
              <a:t>Azospirillum</a:t>
            </a:r>
            <a:r>
              <a:rPr lang="en-GB" sz="2800" i="1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GB" sz="2800" i="1" err="1">
                <a:solidFill>
                  <a:srgbClr val="4A452A"/>
                </a:solidFill>
                <a:latin typeface="+mn-lt"/>
              </a:rPr>
              <a:t>brasilense</a:t>
            </a:r>
            <a:r>
              <a:rPr lang="en-GB" sz="2800">
                <a:solidFill>
                  <a:srgbClr val="4A452A"/>
                </a:solidFill>
                <a:latin typeface="+mn-lt"/>
              </a:rPr>
              <a:t> </a:t>
            </a:r>
            <a:r>
              <a:rPr lang="en-GB" sz="2800" smtClean="0">
                <a:solidFill>
                  <a:srgbClr val="4A452A"/>
                </a:solidFill>
                <a:latin typeface="+mn-lt"/>
              </a:rPr>
              <a:t>en employant un système de fermentation “deux-hybrides”.</a:t>
            </a:r>
            <a:endParaRPr lang="en-GB" sz="2800" dirty="0">
              <a:solidFill>
                <a:srgbClr val="4A452A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325880"/>
            <a:ext cx="8648700" cy="25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047750" lvl="1" indent="-28575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None/>
              <a:defRPr/>
            </a:pPr>
            <a:r>
              <a:rPr lang="en-GB" sz="2800" dirty="0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      </a:t>
            </a:r>
            <a:endParaRPr lang="sv-SE" sz="2400" dirty="0">
              <a:solidFill>
                <a:srgbClr val="4A452A"/>
              </a:solidFill>
              <a:latin typeface="+mn-lt"/>
              <a:cs typeface="Times New Roman" pitchFamily="18" charset="0"/>
            </a:endParaRPr>
          </a:p>
          <a:p>
            <a:pPr marL="1657350" lvl="3">
              <a:lnSpc>
                <a:spcPct val="75000"/>
              </a:lnSpc>
              <a:buClr>
                <a:srgbClr val="CC0000"/>
              </a:buClr>
              <a:buSzPct val="80000"/>
              <a:defRPr/>
            </a:pPr>
            <a:r>
              <a:rPr lang="sv-SE" sz="3200" dirty="0" err="1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Un</a:t>
            </a:r>
            <a:r>
              <a:rPr lang="sv-SE" sz="3200" dirty="0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 </a:t>
            </a:r>
            <a:r>
              <a:rPr lang="sv-SE" sz="3200" dirty="0" err="1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titre</a:t>
            </a:r>
            <a:r>
              <a:rPr lang="sv-SE" sz="3200" dirty="0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 </a:t>
            </a:r>
            <a:r>
              <a:rPr lang="sv-SE" sz="3200" dirty="0" err="1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doit</a:t>
            </a:r>
            <a:r>
              <a:rPr lang="sv-SE" sz="3200" dirty="0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 </a:t>
            </a:r>
            <a:r>
              <a:rPr lang="sv-SE" sz="3200" dirty="0" err="1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être</a:t>
            </a:r>
            <a:r>
              <a:rPr lang="sv-SE" sz="3200" dirty="0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 </a:t>
            </a:r>
            <a:r>
              <a:rPr lang="sv-SE" sz="3200" dirty="0" err="1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informatif</a:t>
            </a:r>
            <a:r>
              <a:rPr lang="sv-SE" sz="3200" dirty="0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 et </a:t>
            </a:r>
            <a:r>
              <a:rPr lang="sv-SE" sz="3200" dirty="0" err="1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clair</a:t>
            </a:r>
            <a:r>
              <a:rPr lang="sv-SE" sz="3200" dirty="0" smtClean="0">
                <a:solidFill>
                  <a:srgbClr val="4A452A"/>
                </a:solidFill>
                <a:latin typeface="+mn-lt"/>
                <a:cs typeface="Times New Roman" pitchFamily="18" charset="0"/>
              </a:rPr>
              <a:t>. Un collègue doit pouvoir comprendre tout de suite. </a:t>
            </a:r>
            <a:endParaRPr lang="en-GB" sz="3200" dirty="0">
              <a:solidFill>
                <a:srgbClr val="4A452A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268760"/>
            <a:ext cx="8208912" cy="435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buClr>
                <a:srgbClr val="CC0000"/>
              </a:buClr>
              <a:buSzPct val="80000"/>
              <a:defRPr/>
            </a:pPr>
            <a:r>
              <a:rPr lang="sv-SE" sz="2800" dirty="0" smtClean="0">
                <a:latin typeface="+mn-lt"/>
              </a:rPr>
              <a:t>    </a:t>
            </a:r>
            <a:r>
              <a:rPr lang="sv-SE" sz="3600" dirty="0" err="1" smtClean="0">
                <a:solidFill>
                  <a:srgbClr val="558ED5"/>
                </a:solidFill>
                <a:latin typeface="+mn-lt"/>
              </a:rPr>
              <a:t>Mauvais</a:t>
            </a:r>
            <a:r>
              <a:rPr lang="sv-SE" sz="3600" dirty="0" smtClean="0">
                <a:solidFill>
                  <a:srgbClr val="558ED5"/>
                </a:solidFill>
                <a:latin typeface="+mn-lt"/>
              </a:rPr>
              <a:t> </a:t>
            </a:r>
            <a:r>
              <a:rPr lang="sv-SE" sz="3600" dirty="0" err="1" smtClean="0">
                <a:solidFill>
                  <a:srgbClr val="558ED5"/>
                </a:solidFill>
                <a:latin typeface="+mn-lt"/>
              </a:rPr>
              <a:t>titres</a:t>
            </a:r>
            <a:r>
              <a:rPr lang="sv-SE" sz="3600" dirty="0" smtClean="0">
                <a:solidFill>
                  <a:srgbClr val="558ED5"/>
                </a:solidFill>
                <a:latin typeface="+mn-lt"/>
              </a:rPr>
              <a:t>:</a:t>
            </a:r>
            <a:endParaRPr lang="sv-SE" sz="3600" dirty="0">
              <a:solidFill>
                <a:srgbClr val="558ED5"/>
              </a:solidFill>
              <a:latin typeface="+mn-lt"/>
            </a:endParaRPr>
          </a:p>
          <a:p>
            <a:pPr marL="571500" indent="-57150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Char char="u"/>
              <a:defRPr/>
            </a:pPr>
            <a:endParaRPr lang="sv-SE" sz="2800" dirty="0">
              <a:latin typeface="+mn-lt"/>
            </a:endParaRPr>
          </a:p>
          <a:p>
            <a:pPr marL="1047750" lvl="1" indent="-28575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Char char="u"/>
              <a:defRPr/>
            </a:pPr>
            <a:endParaRPr lang="sv-SE" sz="2400" dirty="0">
              <a:latin typeface="+mn-lt"/>
            </a:endParaRPr>
          </a:p>
          <a:p>
            <a:pPr marL="1047750" lvl="1" indent="-28575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Char char="u"/>
              <a:defRPr/>
            </a:pPr>
            <a:r>
              <a:rPr lang="sv-SE" sz="2400" dirty="0">
                <a:latin typeface="+mn-lt"/>
              </a:rPr>
              <a:t>   </a:t>
            </a:r>
            <a:r>
              <a:rPr lang="en-GB" sz="2800" dirty="0" smtClean="0">
                <a:solidFill>
                  <a:srgbClr val="4A452A"/>
                </a:solidFill>
                <a:latin typeface="+mn-lt"/>
              </a:rPr>
              <a:t>“</a:t>
            </a:r>
            <a:r>
              <a:rPr lang="en-GB" sz="2800" dirty="0" err="1" smtClean="0">
                <a:solidFill>
                  <a:srgbClr val="4A452A"/>
                </a:solidFill>
                <a:latin typeface="+mn-lt"/>
              </a:rPr>
              <a:t>Approche</a:t>
            </a:r>
            <a:r>
              <a:rPr lang="en-GB" sz="2800" dirty="0" smtClean="0">
                <a:solidFill>
                  <a:srgbClr val="4A452A"/>
                </a:solidFill>
                <a:latin typeface="+mn-lt"/>
              </a:rPr>
              <a:t> de </a:t>
            </a:r>
            <a:r>
              <a:rPr lang="en-GB" sz="2800" dirty="0" err="1" smtClean="0">
                <a:solidFill>
                  <a:srgbClr val="4A452A"/>
                </a:solidFill>
                <a:latin typeface="+mn-lt"/>
              </a:rPr>
              <a:t>bioplanning</a:t>
            </a:r>
            <a:r>
              <a:rPr lang="en-GB" sz="2800" dirty="0" smtClean="0">
                <a:solidFill>
                  <a:srgbClr val="4A452A"/>
                </a:solidFill>
                <a:latin typeface="+mn-lt"/>
              </a:rPr>
              <a:t> et selection </a:t>
            </a:r>
            <a:r>
              <a:rPr lang="en-GB" sz="2800" dirty="0" err="1" smtClean="0">
                <a:solidFill>
                  <a:srgbClr val="4A452A"/>
                </a:solidFill>
                <a:latin typeface="+mn-lt"/>
              </a:rPr>
              <a:t>d’une</a:t>
            </a:r>
            <a:r>
              <a:rPr lang="en-GB" sz="2800" dirty="0" smtClean="0">
                <a:solidFill>
                  <a:srgbClr val="4A452A"/>
                </a:solidFill>
                <a:latin typeface="+mn-lt"/>
              </a:rPr>
              <a:t> peptide de phage pour </a:t>
            </a:r>
            <a:r>
              <a:rPr lang="en-GB" sz="2800" dirty="0" err="1" smtClean="0">
                <a:solidFill>
                  <a:srgbClr val="4A452A"/>
                </a:solidFill>
                <a:latin typeface="+mn-lt"/>
              </a:rPr>
              <a:t>l’identification</a:t>
            </a:r>
            <a:r>
              <a:rPr lang="en-GB" sz="2800" dirty="0" smtClean="0">
                <a:solidFill>
                  <a:srgbClr val="4A452A"/>
                </a:solidFill>
                <a:latin typeface="+mn-lt"/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  <a:latin typeface="+mn-lt"/>
              </a:rPr>
              <a:t>d’épitopes</a:t>
            </a:r>
            <a:r>
              <a:rPr lang="en-GB" sz="2800" dirty="0" smtClean="0">
                <a:solidFill>
                  <a:srgbClr val="4A452A"/>
                </a:solidFill>
                <a:latin typeface="+mn-lt"/>
              </a:rPr>
              <a:t> </a:t>
            </a:r>
            <a:r>
              <a:rPr lang="en-GB" sz="2800" dirty="0" err="1" smtClean="0">
                <a:solidFill>
                  <a:srgbClr val="4A452A"/>
                </a:solidFill>
                <a:latin typeface="+mn-lt"/>
              </a:rPr>
              <a:t>fonctionelles</a:t>
            </a:r>
            <a:r>
              <a:rPr lang="en-GB" sz="2800" dirty="0" smtClean="0">
                <a:solidFill>
                  <a:srgbClr val="4A452A"/>
                </a:solidFill>
                <a:latin typeface="+mn-lt"/>
              </a:rPr>
              <a:t> et </a:t>
            </a:r>
            <a:r>
              <a:rPr lang="en-GB" sz="2800" dirty="0" err="1" smtClean="0">
                <a:solidFill>
                  <a:srgbClr val="4A452A"/>
                </a:solidFill>
                <a:latin typeface="+mn-lt"/>
              </a:rPr>
              <a:t>antigéniques</a:t>
            </a:r>
            <a:r>
              <a:rPr lang="en-GB" sz="2800" dirty="0" smtClean="0">
                <a:solidFill>
                  <a:srgbClr val="4A452A"/>
                </a:solidFill>
                <a:latin typeface="+mn-lt"/>
              </a:rPr>
              <a:t> pour la neutralisation de toxins de scorpion.”</a:t>
            </a:r>
          </a:p>
          <a:p>
            <a:pPr marL="1047750" lvl="1" indent="-28575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sz="2800" dirty="0">
                <a:solidFill>
                  <a:srgbClr val="4A452A"/>
                </a:solidFill>
                <a:latin typeface="+mn-lt"/>
              </a:rPr>
              <a:t>“Chemical evaluation of the gorgonian </a:t>
            </a:r>
            <a:r>
              <a:rPr lang="en-US" sz="2800" dirty="0" err="1">
                <a:solidFill>
                  <a:srgbClr val="4A452A"/>
                </a:solidFill>
                <a:latin typeface="+mn-lt"/>
              </a:rPr>
              <a:t>Pseudopterogorgia</a:t>
            </a:r>
            <a:r>
              <a:rPr lang="en-US" sz="2800" dirty="0">
                <a:solidFill>
                  <a:srgbClr val="4A452A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4A452A"/>
                </a:solidFill>
                <a:latin typeface="+mn-lt"/>
              </a:rPr>
              <a:t>elisabethae</a:t>
            </a:r>
            <a:r>
              <a:rPr lang="en-US" sz="2800" dirty="0">
                <a:solidFill>
                  <a:srgbClr val="4A452A"/>
                </a:solidFill>
                <a:latin typeface="+mn-lt"/>
              </a:rPr>
              <a:t> for the production of organic extracts rich in </a:t>
            </a:r>
            <a:r>
              <a:rPr lang="en-US" sz="2800" dirty="0" err="1">
                <a:solidFill>
                  <a:srgbClr val="4A452A"/>
                </a:solidFill>
                <a:latin typeface="+mn-lt"/>
              </a:rPr>
              <a:t>pseudopterosins</a:t>
            </a:r>
            <a:r>
              <a:rPr lang="en-US" sz="2800" dirty="0" smtClean="0">
                <a:solidFill>
                  <a:srgbClr val="4A452A"/>
                </a:solidFill>
                <a:latin typeface="+mn-lt"/>
              </a:rPr>
              <a:t>”</a:t>
            </a:r>
          </a:p>
          <a:p>
            <a:pPr marL="1047750" lvl="1" indent="-285750">
              <a:lnSpc>
                <a:spcPct val="75000"/>
              </a:lnSpc>
              <a:buClr>
                <a:srgbClr val="CC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sz="2800" dirty="0" smtClean="0">
                <a:solidFill>
                  <a:srgbClr val="4A452A"/>
                </a:solidFill>
                <a:latin typeface="+mn-lt"/>
              </a:rPr>
              <a:t>“La </a:t>
            </a:r>
            <a:r>
              <a:rPr lang="en-US" sz="2800" dirty="0" err="1" smtClean="0">
                <a:solidFill>
                  <a:srgbClr val="4A452A"/>
                </a:solidFill>
                <a:latin typeface="+mn-lt"/>
              </a:rPr>
              <a:t>biodiversité</a:t>
            </a:r>
            <a:r>
              <a:rPr lang="en-US" sz="2800" dirty="0" smtClean="0">
                <a:solidFill>
                  <a:srgbClr val="4A452A"/>
                </a:solidFill>
                <a:latin typeface="+mn-lt"/>
              </a:rPr>
              <a:t> du bois. “</a:t>
            </a:r>
          </a:p>
          <a:p>
            <a:pPr marL="762000" lvl="1">
              <a:lnSpc>
                <a:spcPct val="75000"/>
              </a:lnSpc>
              <a:buClr>
                <a:srgbClr val="CC0000"/>
              </a:buClr>
              <a:buSzPct val="80000"/>
              <a:defRPr/>
            </a:pPr>
            <a:endParaRPr lang="en-GB" sz="2800" dirty="0">
              <a:solidFill>
                <a:srgbClr val="4A452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17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268760"/>
            <a:ext cx="756084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4A452A"/>
                </a:solidFill>
              </a:rPr>
              <a:t>La fleur </a:t>
            </a:r>
            <a:r>
              <a:rPr lang="en-US" sz="2400" dirty="0" err="1" smtClean="0">
                <a:solidFill>
                  <a:srgbClr val="4A452A"/>
                </a:solidFill>
              </a:rPr>
              <a:t>soleil</a:t>
            </a:r>
            <a:r>
              <a:rPr lang="en-US" sz="2400" dirty="0" smtClean="0">
                <a:solidFill>
                  <a:srgbClr val="4A452A"/>
                </a:solidFill>
              </a:rPr>
              <a:t> du </a:t>
            </a:r>
            <a:r>
              <a:rPr lang="en-US" sz="2400" dirty="0" err="1" smtClean="0">
                <a:solidFill>
                  <a:srgbClr val="4A452A"/>
                </a:solidFill>
              </a:rPr>
              <a:t>Méxique</a:t>
            </a:r>
            <a:r>
              <a:rPr lang="en-US" sz="2400" dirty="0" smtClean="0">
                <a:solidFill>
                  <a:srgbClr val="4A452A"/>
                </a:solidFill>
              </a:rPr>
              <a:t>, </a:t>
            </a:r>
            <a:r>
              <a:rPr lang="en-US" sz="2400" i="1" dirty="0" err="1">
                <a:solidFill>
                  <a:srgbClr val="4A452A"/>
                </a:solidFill>
              </a:rPr>
              <a:t>Tithonia</a:t>
            </a:r>
            <a:r>
              <a:rPr lang="en-US" sz="2400" i="1" dirty="0">
                <a:solidFill>
                  <a:srgbClr val="4A452A"/>
                </a:solidFill>
              </a:rPr>
              <a:t> </a:t>
            </a:r>
            <a:r>
              <a:rPr lang="en-US" sz="2400" i="1" dirty="0" err="1">
                <a:solidFill>
                  <a:srgbClr val="4A452A"/>
                </a:solidFill>
              </a:rPr>
              <a:t>diversifolia</a:t>
            </a:r>
            <a:r>
              <a:rPr lang="en-US" sz="2400" dirty="0">
                <a:solidFill>
                  <a:srgbClr val="4A452A"/>
                </a:solidFill>
              </a:rPr>
              <a:t>: </a:t>
            </a:r>
            <a:r>
              <a:rPr lang="en-US" sz="2400" dirty="0" err="1" smtClean="0">
                <a:solidFill>
                  <a:srgbClr val="4A452A"/>
                </a:solidFill>
              </a:rPr>
              <a:t>une</a:t>
            </a:r>
            <a:r>
              <a:rPr lang="en-US" sz="2400" dirty="0" smtClean="0">
                <a:solidFill>
                  <a:srgbClr val="4A452A"/>
                </a:solidFill>
              </a:rPr>
              <a:t> source de nutrients </a:t>
            </a:r>
            <a:r>
              <a:rPr lang="en-US" sz="2400" dirty="0" err="1" smtClean="0">
                <a:solidFill>
                  <a:srgbClr val="4A452A"/>
                </a:solidFill>
              </a:rPr>
              <a:t>organiques</a:t>
            </a:r>
            <a:r>
              <a:rPr lang="en-US" sz="2400" dirty="0" smtClean="0">
                <a:solidFill>
                  <a:srgbClr val="4A452A"/>
                </a:solidFill>
              </a:rPr>
              <a:t> pour </a:t>
            </a:r>
            <a:r>
              <a:rPr lang="en-US" sz="2400" dirty="0" err="1" smtClean="0">
                <a:solidFill>
                  <a:srgbClr val="4A452A"/>
                </a:solidFill>
              </a:rPr>
              <a:t>l’amelioration</a:t>
            </a:r>
            <a:r>
              <a:rPr lang="en-US" sz="2400" dirty="0" smtClean="0">
                <a:solidFill>
                  <a:srgbClr val="4A452A"/>
                </a:solidFill>
              </a:rPr>
              <a:t> de la </a:t>
            </a:r>
            <a:r>
              <a:rPr lang="en-US" sz="2400" dirty="0" err="1" smtClean="0">
                <a:solidFill>
                  <a:srgbClr val="4A452A"/>
                </a:solidFill>
              </a:rPr>
              <a:t>fertilité</a:t>
            </a:r>
            <a:r>
              <a:rPr lang="en-US" sz="2400" dirty="0" smtClean="0">
                <a:solidFill>
                  <a:srgbClr val="4A452A"/>
                </a:solidFill>
              </a:rPr>
              <a:t> des sols au Ghana</a:t>
            </a:r>
            <a:endParaRPr lang="en-US" sz="2400" dirty="0">
              <a:solidFill>
                <a:srgbClr val="4A452A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2967335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4A452A"/>
                </a:solidFill>
              </a:rPr>
              <a:t>Tolérance</a:t>
            </a:r>
            <a:r>
              <a:rPr lang="en-US" sz="2400" dirty="0" smtClean="0">
                <a:solidFill>
                  <a:srgbClr val="4A452A"/>
                </a:solidFill>
              </a:rPr>
              <a:t> de la </a:t>
            </a:r>
            <a:r>
              <a:rPr lang="en-US" sz="2400" dirty="0" err="1" smtClean="0">
                <a:solidFill>
                  <a:srgbClr val="4A452A"/>
                </a:solidFill>
              </a:rPr>
              <a:t>tomate</a:t>
            </a:r>
            <a:r>
              <a:rPr lang="en-US" sz="2400" dirty="0" smtClean="0">
                <a:solidFill>
                  <a:srgbClr val="4A452A"/>
                </a:solidFill>
              </a:rPr>
              <a:t> à la </a:t>
            </a:r>
            <a:r>
              <a:rPr lang="en-US" sz="2400" dirty="0" err="1" smtClean="0">
                <a:solidFill>
                  <a:srgbClr val="4A452A"/>
                </a:solidFill>
              </a:rPr>
              <a:t>salinité</a:t>
            </a:r>
            <a:r>
              <a:rPr lang="en-US" sz="2400" dirty="0" smtClean="0">
                <a:solidFill>
                  <a:srgbClr val="4A452A"/>
                </a:solidFill>
              </a:rPr>
              <a:t>: </a:t>
            </a:r>
            <a:r>
              <a:rPr lang="en-US" sz="2400" dirty="0" err="1" smtClean="0">
                <a:solidFill>
                  <a:srgbClr val="4A452A"/>
                </a:solidFill>
              </a:rPr>
              <a:t>comparaison</a:t>
            </a:r>
            <a:r>
              <a:rPr lang="en-US" sz="2400" dirty="0" smtClean="0">
                <a:solidFill>
                  <a:srgbClr val="4A452A"/>
                </a:solidFill>
              </a:rPr>
              <a:t> des </a:t>
            </a:r>
            <a:r>
              <a:rPr lang="en-US" sz="2400" dirty="0" err="1" smtClean="0">
                <a:solidFill>
                  <a:srgbClr val="4A452A"/>
                </a:solidFill>
              </a:rPr>
              <a:t>mécanismes</a:t>
            </a:r>
            <a:r>
              <a:rPr lang="en-US" sz="2400" dirty="0" smtClean="0">
                <a:solidFill>
                  <a:srgbClr val="4A452A"/>
                </a:solidFill>
              </a:rPr>
              <a:t> de </a:t>
            </a:r>
            <a:r>
              <a:rPr lang="en-US" sz="2400" dirty="0" err="1" smtClean="0">
                <a:solidFill>
                  <a:srgbClr val="4A452A"/>
                </a:solidFill>
              </a:rPr>
              <a:t>régularisation</a:t>
            </a:r>
            <a:r>
              <a:rPr lang="en-US" sz="2400" dirty="0" smtClean="0">
                <a:solidFill>
                  <a:srgbClr val="4A452A"/>
                </a:solidFill>
              </a:rPr>
              <a:t> du sodium </a:t>
            </a:r>
            <a:r>
              <a:rPr lang="en-US" sz="2400" dirty="0" err="1" smtClean="0">
                <a:solidFill>
                  <a:srgbClr val="4A452A"/>
                </a:solidFill>
              </a:rPr>
              <a:t>dans</a:t>
            </a:r>
            <a:r>
              <a:rPr lang="en-US" sz="2400" dirty="0" smtClean="0">
                <a:solidFill>
                  <a:srgbClr val="4A452A"/>
                </a:solidFill>
              </a:rPr>
              <a:t> des </a:t>
            </a:r>
            <a:r>
              <a:rPr lang="en-US" sz="2400" dirty="0" err="1" smtClean="0">
                <a:solidFill>
                  <a:srgbClr val="4A452A"/>
                </a:solidFill>
              </a:rPr>
              <a:t>espèces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cultivées</a:t>
            </a:r>
            <a:r>
              <a:rPr lang="en-US" sz="2400" dirty="0" smtClean="0">
                <a:solidFill>
                  <a:srgbClr val="4A452A"/>
                </a:solidFill>
              </a:rPr>
              <a:t> et </a:t>
            </a:r>
            <a:r>
              <a:rPr lang="en-US" sz="2400" dirty="0" err="1" smtClean="0">
                <a:solidFill>
                  <a:srgbClr val="4A452A"/>
                </a:solidFill>
              </a:rPr>
              <a:t>sauvages</a:t>
            </a:r>
            <a:endParaRPr lang="en-US" sz="2400" dirty="0" smtClean="0">
              <a:solidFill>
                <a:srgbClr val="4A452A"/>
              </a:solidFill>
            </a:endParaRPr>
          </a:p>
          <a:p>
            <a:endParaRPr lang="en-US" sz="2400" dirty="0">
              <a:solidFill>
                <a:srgbClr val="4A452A"/>
              </a:solidFill>
            </a:endParaRPr>
          </a:p>
          <a:p>
            <a:r>
              <a:rPr lang="en-US" sz="2400" dirty="0" smtClean="0">
                <a:solidFill>
                  <a:srgbClr val="4A452A"/>
                </a:solidFill>
              </a:rPr>
              <a:t>La </a:t>
            </a:r>
            <a:r>
              <a:rPr lang="en-US" sz="2400" dirty="0" err="1" smtClean="0">
                <a:solidFill>
                  <a:srgbClr val="4A452A"/>
                </a:solidFill>
              </a:rPr>
              <a:t>régularisation</a:t>
            </a:r>
            <a:r>
              <a:rPr lang="en-US" sz="2400" dirty="0" smtClean="0">
                <a:solidFill>
                  <a:srgbClr val="4A452A"/>
                </a:solidFill>
              </a:rPr>
              <a:t> du sodium de la </a:t>
            </a:r>
            <a:r>
              <a:rPr lang="en-US" sz="2400" dirty="0" err="1" smtClean="0">
                <a:solidFill>
                  <a:srgbClr val="4A452A"/>
                </a:solidFill>
              </a:rPr>
              <a:t>tomate</a:t>
            </a:r>
            <a:r>
              <a:rPr lang="en-US" sz="2400" dirty="0" smtClean="0">
                <a:solidFill>
                  <a:srgbClr val="4A452A"/>
                </a:solidFill>
              </a:rPr>
              <a:t> </a:t>
            </a:r>
            <a:r>
              <a:rPr lang="en-US" sz="2400" dirty="0" err="1" smtClean="0">
                <a:solidFill>
                  <a:srgbClr val="4A452A"/>
                </a:solidFill>
              </a:rPr>
              <a:t>mène</a:t>
            </a:r>
            <a:r>
              <a:rPr lang="en-US" sz="2400" dirty="0" smtClean="0">
                <a:solidFill>
                  <a:srgbClr val="4A452A"/>
                </a:solidFill>
              </a:rPr>
              <a:t> à </a:t>
            </a:r>
            <a:r>
              <a:rPr lang="en-US" sz="2400" dirty="0" err="1" smtClean="0">
                <a:solidFill>
                  <a:srgbClr val="4A452A"/>
                </a:solidFill>
              </a:rPr>
              <a:t>une</a:t>
            </a:r>
            <a:r>
              <a:rPr lang="en-US" sz="2400" dirty="0" smtClean="0">
                <a:solidFill>
                  <a:srgbClr val="4A452A"/>
                </a:solidFill>
              </a:rPr>
              <a:t> plus </a:t>
            </a:r>
            <a:r>
              <a:rPr lang="en-US" sz="2400" dirty="0" err="1" smtClean="0">
                <a:solidFill>
                  <a:srgbClr val="4A452A"/>
                </a:solidFill>
              </a:rPr>
              <a:t>grande</a:t>
            </a:r>
            <a:r>
              <a:rPr lang="en-US" sz="2400" dirty="0" smtClean="0">
                <a:solidFill>
                  <a:srgbClr val="4A452A"/>
                </a:solidFill>
              </a:rPr>
              <a:t> tolerance à la </a:t>
            </a:r>
            <a:r>
              <a:rPr lang="en-US" sz="2400" dirty="0" err="1" smtClean="0">
                <a:solidFill>
                  <a:srgbClr val="4A452A"/>
                </a:solidFill>
              </a:rPr>
              <a:t>salinité</a:t>
            </a:r>
            <a:endParaRPr lang="en-US" sz="2400" dirty="0">
              <a:solidFill>
                <a:srgbClr val="4A452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4695" y="256363"/>
            <a:ext cx="2493892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buClr>
                <a:srgbClr val="CC0000"/>
              </a:buClr>
              <a:buSzPct val="80000"/>
              <a:defRPr/>
            </a:pPr>
            <a:r>
              <a:rPr lang="sv-SE" sz="3600" dirty="0" smtClean="0">
                <a:solidFill>
                  <a:srgbClr val="558ED5"/>
                </a:solidFill>
              </a:rPr>
              <a:t>Bons </a:t>
            </a:r>
            <a:r>
              <a:rPr lang="sv-SE" sz="3600" dirty="0" err="1" smtClean="0">
                <a:solidFill>
                  <a:srgbClr val="558ED5"/>
                </a:solidFill>
              </a:rPr>
              <a:t>titres</a:t>
            </a:r>
            <a:r>
              <a:rPr lang="sv-SE" sz="3600" dirty="0">
                <a:solidFill>
                  <a:srgbClr val="558ED5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49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0"/>
            <a:ext cx="6516216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Quelques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faits</a:t>
            </a:r>
            <a:r>
              <a:rPr lang="en-GB" dirty="0" smtClean="0">
                <a:solidFill>
                  <a:srgbClr val="558ED5"/>
                </a:solidFill>
              </a:rPr>
              <a:t>…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A452A"/>
                </a:solidFill>
              </a:rPr>
              <a:t>99% </a:t>
            </a:r>
            <a:r>
              <a:rPr lang="en-US" dirty="0" smtClean="0">
                <a:solidFill>
                  <a:srgbClr val="4A452A"/>
                </a:solidFill>
              </a:rPr>
              <a:t>des </a:t>
            </a:r>
            <a:r>
              <a:rPr lang="en-US" dirty="0" err="1" smtClean="0">
                <a:solidFill>
                  <a:srgbClr val="4A452A"/>
                </a:solidFill>
              </a:rPr>
              <a:t>scientifiques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trouvent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que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écrire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est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partie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intégrante</a:t>
            </a:r>
            <a:r>
              <a:rPr lang="en-US" dirty="0" smtClean="0">
                <a:solidFill>
                  <a:srgbClr val="4A452A"/>
                </a:solidFill>
              </a:rPr>
              <a:t> de </a:t>
            </a:r>
            <a:r>
              <a:rPr lang="en-US" dirty="0" err="1" smtClean="0">
                <a:solidFill>
                  <a:srgbClr val="4A452A"/>
                </a:solidFill>
              </a:rPr>
              <a:t>leur</a:t>
            </a:r>
            <a:r>
              <a:rPr lang="en-US" dirty="0" smtClean="0">
                <a:solidFill>
                  <a:srgbClr val="4A452A"/>
                </a:solidFill>
              </a:rPr>
              <a:t> job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MAIS </a:t>
            </a:r>
            <a:r>
              <a:rPr lang="en-US" dirty="0" err="1" smtClean="0">
                <a:solidFill>
                  <a:srgbClr val="4A452A"/>
                </a:solidFill>
              </a:rPr>
              <a:t>moins</a:t>
            </a:r>
            <a:r>
              <a:rPr lang="en-US" dirty="0" smtClean="0">
                <a:solidFill>
                  <a:srgbClr val="4A452A"/>
                </a:solidFill>
              </a:rPr>
              <a:t> de 5</a:t>
            </a:r>
            <a:r>
              <a:rPr lang="en-US" dirty="0">
                <a:solidFill>
                  <a:srgbClr val="4A452A"/>
                </a:solidFill>
              </a:rPr>
              <a:t>% have </a:t>
            </a:r>
            <a:r>
              <a:rPr lang="en-US" dirty="0" err="1" smtClean="0">
                <a:solidFill>
                  <a:srgbClr val="4A452A"/>
                </a:solidFill>
              </a:rPr>
              <a:t>ont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reçu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une</a:t>
            </a:r>
            <a:r>
              <a:rPr lang="en-US" dirty="0" smtClean="0">
                <a:solidFill>
                  <a:srgbClr val="4A452A"/>
                </a:solidFill>
              </a:rPr>
              <a:t> formation en </a:t>
            </a:r>
            <a:r>
              <a:rPr lang="en-US" dirty="0" err="1" smtClean="0">
                <a:solidFill>
                  <a:srgbClr val="4A452A"/>
                </a:solidFill>
              </a:rPr>
              <a:t>écriture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Le </a:t>
            </a:r>
            <a:r>
              <a:rPr lang="en-US" dirty="0" err="1" smtClean="0">
                <a:solidFill>
                  <a:srgbClr val="4A452A"/>
                </a:solidFill>
              </a:rPr>
              <a:t>seul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exemple</a:t>
            </a:r>
            <a:r>
              <a:rPr lang="en-US" dirty="0" smtClean="0">
                <a:solidFill>
                  <a:srgbClr val="4A452A"/>
                </a:solidFill>
              </a:rPr>
              <a:t> pour la </a:t>
            </a:r>
            <a:r>
              <a:rPr lang="en-US" dirty="0" err="1" smtClean="0">
                <a:solidFill>
                  <a:srgbClr val="4A452A"/>
                </a:solidFill>
              </a:rPr>
              <a:t>plupart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est</a:t>
            </a:r>
            <a:r>
              <a:rPr lang="en-US" dirty="0" smtClean="0">
                <a:solidFill>
                  <a:srgbClr val="4A452A"/>
                </a:solidFill>
              </a:rPr>
              <a:t> la </a:t>
            </a:r>
            <a:r>
              <a:rPr lang="en-US" dirty="0" err="1" smtClean="0">
                <a:solidFill>
                  <a:srgbClr val="4A452A"/>
                </a:solidFill>
              </a:rPr>
              <a:t>litérature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scientifique</a:t>
            </a:r>
            <a:endParaRPr lang="en-US" dirty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Que</a:t>
            </a:r>
            <a:r>
              <a:rPr lang="en-US" dirty="0" smtClean="0">
                <a:solidFill>
                  <a:srgbClr val="4A452A"/>
                </a:solidFill>
              </a:rPr>
              <a:t> 10% </a:t>
            </a:r>
            <a:r>
              <a:rPr lang="en-US" dirty="0" err="1" smtClean="0">
                <a:solidFill>
                  <a:srgbClr val="4A452A"/>
                </a:solidFill>
              </a:rPr>
              <a:t>aiment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écrire</a:t>
            </a:r>
            <a:r>
              <a:rPr lang="en-US" dirty="0" smtClean="0">
                <a:solidFill>
                  <a:srgbClr val="4A452A"/>
                </a:solidFill>
              </a:rPr>
              <a:t>, le </a:t>
            </a:r>
            <a:r>
              <a:rPr lang="en-US" dirty="0" err="1" smtClean="0">
                <a:solidFill>
                  <a:srgbClr val="4A452A"/>
                </a:solidFill>
              </a:rPr>
              <a:t>reste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trouve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cela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difficile</a:t>
            </a:r>
            <a:endParaRPr lang="en-GB" dirty="0">
              <a:solidFill>
                <a:srgbClr val="4A452A"/>
              </a:solidFill>
            </a:endParaRP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5869"/>
            <a:ext cx="1691680" cy="12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85892"/>
            <a:ext cx="74168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sz="3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Exercice</a:t>
            </a:r>
            <a:r>
              <a:rPr lang="en-GB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6:</a:t>
            </a:r>
            <a:r>
              <a:rPr lang="en-GB" sz="3600" dirty="0" smtClean="0">
                <a:sym typeface="Wingdings" panose="05000000000000000000" pitchFamily="2" charset="2"/>
              </a:rPr>
              <a:t> discussion </a:t>
            </a:r>
            <a:r>
              <a:rPr lang="en-GB" sz="3600" dirty="0" err="1" smtClean="0">
                <a:sym typeface="Wingdings" panose="05000000000000000000" pitchFamily="2" charset="2"/>
              </a:rPr>
              <a:t>en</a:t>
            </a:r>
            <a:r>
              <a:rPr lang="en-GB" sz="3600" dirty="0" smtClean="0">
                <a:sym typeface="Wingdings" panose="05000000000000000000" pitchFamily="2" charset="2"/>
              </a:rPr>
              <a:t> </a:t>
            </a:r>
            <a:r>
              <a:rPr lang="en-GB" sz="3600" dirty="0" err="1" smtClean="0">
                <a:sym typeface="Wingdings" panose="05000000000000000000" pitchFamily="2" charset="2"/>
              </a:rPr>
              <a:t>groupe</a:t>
            </a:r>
            <a:r>
              <a:rPr lang="en-GB" sz="3600" dirty="0" smtClean="0">
                <a:sym typeface="Wingdings" panose="05000000000000000000" pitchFamily="2" charset="2"/>
              </a:rPr>
              <a:t>                                     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GB" sz="3600" dirty="0">
              <a:sym typeface="Wingdings" panose="05000000000000000000" pitchFamily="2" charset="2"/>
            </a:endParaRPr>
          </a:p>
          <a:p>
            <a:pPr marL="742950" indent="-742950">
              <a:buAutoNum type="arabicPeriod"/>
            </a:pPr>
            <a:r>
              <a:rPr lang="en-GB" sz="2800" dirty="0" smtClean="0">
                <a:sym typeface="Wingdings" panose="05000000000000000000" pitchFamily="2" charset="2"/>
              </a:rPr>
              <a:t>5 Abstracts: </a:t>
            </a:r>
            <a:r>
              <a:rPr lang="en-GB" sz="2800" dirty="0" err="1" smtClean="0">
                <a:sym typeface="Wingdings" panose="05000000000000000000" pitchFamily="2" charset="2"/>
              </a:rPr>
              <a:t>imaginez</a:t>
            </a:r>
            <a:r>
              <a:rPr lang="en-GB" sz="2800" dirty="0" smtClean="0">
                <a:sym typeface="Wingdings" panose="05000000000000000000" pitchFamily="2" charset="2"/>
              </a:rPr>
              <a:t> un bon titre</a:t>
            </a:r>
          </a:p>
          <a:p>
            <a:pPr lvl="1"/>
            <a:endParaRPr lang="en-GB" sz="2800" dirty="0" smtClean="0">
              <a:sym typeface="Wingdings" panose="05000000000000000000" pitchFamily="2" charset="2"/>
            </a:endParaRPr>
          </a:p>
          <a:p>
            <a:pPr marL="742950" indent="-742950">
              <a:buAutoNum type="arabicPeriod"/>
            </a:pPr>
            <a:r>
              <a:rPr lang="en-GB" sz="2800" dirty="0" err="1" smtClean="0">
                <a:sym typeface="Wingdings" panose="05000000000000000000" pitchFamily="2" charset="2"/>
              </a:rPr>
              <a:t>Propre</a:t>
            </a:r>
            <a:r>
              <a:rPr lang="en-GB" sz="2800" dirty="0" smtClean="0">
                <a:sym typeface="Wingdings" panose="05000000000000000000" pitchFamily="2" charset="2"/>
              </a:rPr>
              <a:t> </a:t>
            </a:r>
            <a:r>
              <a:rPr lang="en-GB" sz="2800" dirty="0" err="1" smtClean="0">
                <a:sym typeface="Wingdings" panose="05000000000000000000" pitchFamily="2" charset="2"/>
              </a:rPr>
              <a:t>manuscrit</a:t>
            </a:r>
            <a:r>
              <a:rPr lang="en-GB" sz="2800" dirty="0" smtClean="0">
                <a:sym typeface="Wingdings" panose="05000000000000000000" pitchFamily="2" charset="2"/>
              </a:rPr>
              <a:t>: titre? Nouvelle </a:t>
            </a:r>
            <a:r>
              <a:rPr lang="en-GB" sz="2800" dirty="0" err="1" smtClean="0">
                <a:sym typeface="Wingdings" panose="05000000000000000000" pitchFamily="2" charset="2"/>
              </a:rPr>
              <a:t>personne</a:t>
            </a:r>
            <a:endParaRPr lang="en-GB" sz="28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GB" sz="2800" dirty="0" smtClean="0">
              <a:sym typeface="Wingdings" panose="05000000000000000000" pitchFamily="2" charset="2"/>
            </a:endParaRPr>
          </a:p>
          <a:p>
            <a:r>
              <a:rPr lang="en-GB" sz="2800" dirty="0" smtClean="0"/>
              <a:t>(distribution copies)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699792" y="188640"/>
            <a:ext cx="1394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Titre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07054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284984"/>
            <a:ext cx="514756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Les solutions de titres</a:t>
            </a:r>
          </a:p>
          <a:p>
            <a:endParaRPr lang="en-GB" dirty="0"/>
          </a:p>
          <a:p>
            <a:r>
              <a:rPr lang="en-GB" dirty="0" smtClean="0"/>
              <a:t>(distribution des titres)</a:t>
            </a:r>
          </a:p>
        </p:txBody>
      </p:sp>
    </p:spTree>
    <p:extLst>
      <p:ext uri="{BB962C8B-B14F-4D97-AF65-F5344CB8AC3E}">
        <p14:creationId xmlns:p14="http://schemas.microsoft.com/office/powerpoint/2010/main" val="12920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404664"/>
            <a:ext cx="421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Propositions de titres pour résumé </a:t>
            </a:r>
            <a:r>
              <a:rPr lang="en-GB" dirty="0" err="1" smtClean="0"/>
              <a:t>nr</a:t>
            </a:r>
            <a:r>
              <a:rPr lang="en-GB" dirty="0" smtClean="0"/>
              <a:t>. 2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7545" y="155679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err="1" smtClean="0"/>
              <a:t>Parc</a:t>
            </a:r>
            <a:r>
              <a:rPr lang="en-GB" dirty="0" smtClean="0"/>
              <a:t> de C….-D…, Congo Br.: impact de la consummation de la </a:t>
            </a:r>
            <a:r>
              <a:rPr lang="en-GB" dirty="0" err="1" smtClean="0"/>
              <a:t>viande</a:t>
            </a:r>
            <a:r>
              <a:rPr lang="en-GB" dirty="0" smtClean="0"/>
              <a:t> de </a:t>
            </a:r>
            <a:r>
              <a:rPr lang="en-GB" dirty="0" err="1" smtClean="0"/>
              <a:t>brousse</a:t>
            </a:r>
            <a:r>
              <a:rPr lang="en-GB" dirty="0" smtClean="0"/>
              <a:t> par la population </a:t>
            </a:r>
            <a:r>
              <a:rPr lang="en-GB" dirty="0" err="1" smtClean="0"/>
              <a:t>riveraine</a:t>
            </a:r>
            <a:r>
              <a:rPr lang="en-GB" dirty="0" smtClean="0"/>
              <a:t> du P.N. de C…., C..B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Identifier et </a:t>
            </a:r>
            <a:r>
              <a:rPr lang="en-GB" dirty="0" err="1" smtClean="0"/>
              <a:t>protéger</a:t>
            </a:r>
            <a:r>
              <a:rPr lang="en-GB" dirty="0" smtClean="0"/>
              <a:t> les </a:t>
            </a:r>
            <a:r>
              <a:rPr lang="en-GB" dirty="0" err="1" smtClean="0"/>
              <a:t>espèces</a:t>
            </a:r>
            <a:r>
              <a:rPr lang="en-GB" dirty="0" smtClean="0"/>
              <a:t> animals </a:t>
            </a:r>
            <a:r>
              <a:rPr lang="en-GB" dirty="0" err="1" smtClean="0"/>
              <a:t>abbatues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le </a:t>
            </a:r>
            <a:r>
              <a:rPr lang="en-GB" dirty="0" err="1" smtClean="0"/>
              <a:t>parc</a:t>
            </a:r>
            <a:r>
              <a:rPr lang="en-GB" dirty="0" smtClean="0"/>
              <a:t> National de C… de C..B..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 smtClean="0"/>
              <a:t>Consommation</a:t>
            </a:r>
            <a:r>
              <a:rPr lang="en-GB" dirty="0" smtClean="0"/>
              <a:t> de la </a:t>
            </a:r>
            <a:r>
              <a:rPr lang="en-GB" dirty="0" err="1" smtClean="0"/>
              <a:t>viande</a:t>
            </a:r>
            <a:r>
              <a:rPr lang="en-GB" dirty="0" smtClean="0"/>
              <a:t> de </a:t>
            </a:r>
            <a:r>
              <a:rPr lang="en-GB" dirty="0" err="1" smtClean="0"/>
              <a:t>brousse</a:t>
            </a:r>
            <a:r>
              <a:rPr lang="en-GB" dirty="0" smtClean="0"/>
              <a:t> par les populations </a:t>
            </a:r>
            <a:r>
              <a:rPr lang="en-GB" dirty="0" err="1" smtClean="0"/>
              <a:t>riveraines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le P.N. de C…, B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Identification et les </a:t>
            </a:r>
            <a:r>
              <a:rPr lang="en-GB" dirty="0" err="1" smtClean="0"/>
              <a:t>modalités</a:t>
            </a:r>
            <a:r>
              <a:rPr lang="en-GB" dirty="0" smtClean="0"/>
              <a:t> de </a:t>
            </a:r>
            <a:r>
              <a:rPr lang="en-GB" dirty="0" err="1" smtClean="0"/>
              <a:t>consommation</a:t>
            </a:r>
            <a:r>
              <a:rPr lang="en-GB" dirty="0" smtClean="0"/>
              <a:t>  de la </a:t>
            </a:r>
            <a:r>
              <a:rPr lang="en-GB" dirty="0" err="1" smtClean="0"/>
              <a:t>viande</a:t>
            </a:r>
            <a:r>
              <a:rPr lang="en-GB" dirty="0" smtClean="0"/>
              <a:t> </a:t>
            </a:r>
            <a:r>
              <a:rPr lang="en-GB" dirty="0" err="1" smtClean="0"/>
              <a:t>brousse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le PN de au C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La </a:t>
            </a:r>
            <a:r>
              <a:rPr lang="en-GB" dirty="0" err="1" smtClean="0"/>
              <a:t>viande</a:t>
            </a:r>
            <a:r>
              <a:rPr lang="en-GB" dirty="0" smtClean="0"/>
              <a:t> de </a:t>
            </a:r>
            <a:r>
              <a:rPr lang="en-GB" dirty="0" err="1" smtClean="0"/>
              <a:t>brousse</a:t>
            </a:r>
            <a:r>
              <a:rPr lang="en-GB" dirty="0" smtClean="0"/>
              <a:t> consommé par la population </a:t>
            </a:r>
            <a:r>
              <a:rPr lang="en-GB" dirty="0" err="1" smtClean="0"/>
              <a:t>riveraine</a:t>
            </a:r>
            <a:r>
              <a:rPr lang="en-GB" dirty="0" smtClean="0"/>
              <a:t> de Brazzaville</a:t>
            </a:r>
          </a:p>
          <a:p>
            <a:pPr marL="285750" indent="-285750">
              <a:buFontTx/>
              <a:buChar char="-"/>
            </a:pPr>
            <a:r>
              <a:rPr lang="en-GB" dirty="0" err="1" smtClean="0"/>
              <a:t>Modalités</a:t>
            </a:r>
            <a:r>
              <a:rPr lang="en-GB" dirty="0" smtClean="0"/>
              <a:t> de consummation de la </a:t>
            </a:r>
            <a:r>
              <a:rPr lang="en-GB" dirty="0" err="1" smtClean="0"/>
              <a:t>viande</a:t>
            </a:r>
            <a:r>
              <a:rPr lang="en-GB" dirty="0" smtClean="0"/>
              <a:t> de </a:t>
            </a:r>
            <a:r>
              <a:rPr lang="en-GB" dirty="0" err="1" smtClean="0"/>
              <a:t>brousse</a:t>
            </a:r>
            <a:r>
              <a:rPr lang="en-GB" dirty="0" smtClean="0"/>
              <a:t> par les populations </a:t>
            </a:r>
            <a:r>
              <a:rPr lang="en-GB" dirty="0" err="1" smtClean="0"/>
              <a:t>riveraines</a:t>
            </a:r>
            <a:r>
              <a:rPr lang="en-GB" dirty="0" smtClean="0"/>
              <a:t> du PNCD</a:t>
            </a:r>
          </a:p>
          <a:p>
            <a:pPr marL="285750" indent="-285750">
              <a:buFontTx/>
              <a:buChar char="-"/>
            </a:pPr>
            <a:r>
              <a:rPr lang="en-GB" dirty="0" err="1" smtClean="0"/>
              <a:t>Modalités</a:t>
            </a:r>
            <a:r>
              <a:rPr lang="en-GB" dirty="0" smtClean="0"/>
              <a:t> de consummation de la </a:t>
            </a:r>
            <a:r>
              <a:rPr lang="en-GB" dirty="0" err="1" smtClean="0"/>
              <a:t>viande</a:t>
            </a:r>
            <a:r>
              <a:rPr lang="en-GB" dirty="0" smtClean="0"/>
              <a:t> de </a:t>
            </a:r>
            <a:r>
              <a:rPr lang="en-GB" dirty="0" err="1" smtClean="0"/>
              <a:t>brousse</a:t>
            </a:r>
            <a:r>
              <a:rPr lang="en-GB" dirty="0" smtClean="0"/>
              <a:t> par la population </a:t>
            </a:r>
            <a:r>
              <a:rPr lang="en-GB" dirty="0" err="1" smtClean="0"/>
              <a:t>riveraine</a:t>
            </a:r>
            <a:r>
              <a:rPr lang="en-GB" dirty="0" smtClean="0"/>
              <a:t> du Congo-Brazzaville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4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62242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1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3217" y="94559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2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12687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3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575" y="-213792"/>
            <a:ext cx="1301115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83671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4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575" y="-141784"/>
            <a:ext cx="1301115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4368" y="159192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5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La discussion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396" y="1196752"/>
            <a:ext cx="77872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+mn-lt"/>
              </a:rPr>
              <a:t>Un bon </a:t>
            </a:r>
            <a:r>
              <a:rPr lang="en-US" sz="3600" dirty="0" err="1" smtClean="0">
                <a:latin typeface="+mn-lt"/>
              </a:rPr>
              <a:t>paragraphe</a:t>
            </a:r>
            <a:r>
              <a:rPr lang="en-US" sz="3600" dirty="0" smtClean="0">
                <a:latin typeface="+mn-lt"/>
              </a:rPr>
              <a:t> a </a:t>
            </a:r>
            <a:r>
              <a:rPr lang="en-US" sz="3600" dirty="0" err="1" smtClean="0">
                <a:latin typeface="+mn-lt"/>
              </a:rPr>
              <a:t>trois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composantes</a:t>
            </a:r>
            <a:r>
              <a:rPr lang="en-US" sz="3600" dirty="0" smtClean="0">
                <a:latin typeface="+mn-lt"/>
              </a:rPr>
              <a:t>:</a:t>
            </a:r>
          </a:p>
          <a:p>
            <a:endParaRPr lang="en-US" sz="3600" dirty="0" smtClean="0"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 smtClean="0">
                <a:latin typeface="+mn-lt"/>
              </a:rPr>
              <a:t>Une</a:t>
            </a:r>
            <a:r>
              <a:rPr lang="en-US" sz="3600" dirty="0" smtClean="0">
                <a:latin typeface="+mn-lt"/>
              </a:rPr>
              <a:t> phrase </a:t>
            </a:r>
            <a:r>
              <a:rPr lang="en-US" sz="3600" dirty="0" err="1" smtClean="0">
                <a:latin typeface="+mn-lt"/>
              </a:rPr>
              <a:t>clé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introduisante</a:t>
            </a:r>
            <a:r>
              <a:rPr lang="en-US" sz="3600" dirty="0" smtClean="0">
                <a:latin typeface="+mn-lt"/>
              </a:rPr>
              <a:t> (</a:t>
            </a:r>
            <a:r>
              <a:rPr lang="en-US" sz="3600" dirty="0" err="1" smtClean="0">
                <a:latin typeface="+mn-lt"/>
              </a:rPr>
              <a:t>p.ex</a:t>
            </a:r>
            <a:r>
              <a:rPr lang="en-US" sz="3600" dirty="0" smtClean="0">
                <a:latin typeface="+mn-lt"/>
              </a:rPr>
              <a:t>. </a:t>
            </a:r>
            <a:r>
              <a:rPr lang="en-US" sz="3600" dirty="0" err="1">
                <a:latin typeface="+mn-lt"/>
              </a:rPr>
              <a:t>r</a:t>
            </a:r>
            <a:r>
              <a:rPr lang="en-US" sz="3600" dirty="0" err="1" smtClean="0">
                <a:latin typeface="+mn-lt"/>
              </a:rPr>
              <a:t>eprenant</a:t>
            </a:r>
            <a:r>
              <a:rPr lang="en-US" sz="3600" dirty="0" smtClean="0">
                <a:latin typeface="+mn-lt"/>
              </a:rPr>
              <a:t> des elements de </a:t>
            </a:r>
            <a:r>
              <a:rPr lang="en-US" sz="3600" dirty="0" err="1" smtClean="0">
                <a:latin typeface="+mn-lt"/>
              </a:rPr>
              <a:t>l’introduction</a:t>
            </a:r>
            <a:r>
              <a:rPr lang="en-US" sz="3600" dirty="0" smtClean="0">
                <a:latin typeface="+mn-lt"/>
              </a:rPr>
              <a:t>),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latin typeface="+mn-lt"/>
              </a:rPr>
              <a:t>Un </a:t>
            </a:r>
            <a:r>
              <a:rPr lang="en-US" sz="3600" dirty="0" err="1" smtClean="0">
                <a:latin typeface="+mn-lt"/>
              </a:rPr>
              <a:t>développement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logique</a:t>
            </a:r>
            <a:r>
              <a:rPr lang="en-US" sz="3600" dirty="0" smtClean="0">
                <a:latin typeface="+mn-lt"/>
              </a:rPr>
              <a:t>, </a:t>
            </a:r>
            <a:r>
              <a:rPr lang="en-US" sz="3600" dirty="0" err="1" smtClean="0">
                <a:latin typeface="+mn-lt"/>
              </a:rPr>
              <a:t>comparaison</a:t>
            </a:r>
            <a:r>
              <a:rPr lang="en-US" sz="3600" dirty="0" smtClean="0">
                <a:latin typeface="+mn-lt"/>
              </a:rPr>
              <a:t> de </a:t>
            </a:r>
            <a:r>
              <a:rPr lang="en-US" sz="3600" dirty="0" err="1" smtClean="0">
                <a:latin typeface="+mn-lt"/>
              </a:rPr>
              <a:t>ses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propres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résultats</a:t>
            </a:r>
            <a:r>
              <a:rPr lang="en-US" sz="3600" dirty="0" smtClean="0">
                <a:latin typeface="+mn-lt"/>
              </a:rPr>
              <a:t> avec la </a:t>
            </a:r>
            <a:r>
              <a:rPr lang="en-US" sz="3600" dirty="0" err="1" smtClean="0">
                <a:latin typeface="+mn-lt"/>
              </a:rPr>
              <a:t>litérature</a:t>
            </a:r>
            <a:endParaRPr lang="en-US" sz="3600" dirty="0" smtClean="0"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 smtClean="0">
                <a:latin typeface="+mn-lt"/>
              </a:rPr>
              <a:t>Une</a:t>
            </a:r>
            <a:r>
              <a:rPr lang="en-US" sz="3600" dirty="0" smtClean="0">
                <a:latin typeface="+mn-lt"/>
              </a:rPr>
              <a:t> conclusion</a:t>
            </a:r>
            <a:endParaRPr lang="en-GB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1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265258"/>
            <a:ext cx="6563072" cy="114300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Discussion sur la discussion…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40" y="2708920"/>
            <a:ext cx="8229600" cy="1756792"/>
          </a:xfrm>
        </p:spPr>
        <p:txBody>
          <a:bodyPr/>
          <a:lstStyle/>
          <a:p>
            <a:r>
              <a:rPr lang="en-GB" dirty="0" err="1" smtClean="0"/>
              <a:t>Quelle</a:t>
            </a:r>
            <a:r>
              <a:rPr lang="en-GB" dirty="0" smtClean="0"/>
              <a:t> </a:t>
            </a:r>
            <a:r>
              <a:rPr lang="en-GB" dirty="0" err="1" smtClean="0"/>
              <a:t>est</a:t>
            </a:r>
            <a:r>
              <a:rPr lang="en-GB" dirty="0" smtClean="0"/>
              <a:t> la difference entre introduction et discussion, la </a:t>
            </a:r>
            <a:r>
              <a:rPr lang="en-GB" dirty="0" err="1" smtClean="0"/>
              <a:t>complémentarité</a:t>
            </a:r>
            <a:r>
              <a:rPr lang="en-GB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7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37" y="18595"/>
            <a:ext cx="5770984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558ED5"/>
                </a:solidFill>
              </a:rPr>
              <a:t>Quelques</a:t>
            </a:r>
            <a:r>
              <a:rPr lang="en-GB" dirty="0" smtClean="0">
                <a:solidFill>
                  <a:srgbClr val="558ED5"/>
                </a:solidFill>
              </a:rPr>
              <a:t> </a:t>
            </a:r>
            <a:r>
              <a:rPr lang="en-GB" dirty="0" err="1" smtClean="0">
                <a:solidFill>
                  <a:srgbClr val="558ED5"/>
                </a:solidFill>
              </a:rPr>
              <a:t>principes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A452A"/>
                </a:solidFill>
              </a:rPr>
              <a:t>Le premier </a:t>
            </a:r>
            <a:r>
              <a:rPr lang="en-US" dirty="0" err="1" smtClean="0">
                <a:solidFill>
                  <a:srgbClr val="4A452A"/>
                </a:solidFill>
              </a:rPr>
              <a:t>objectif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est</a:t>
            </a:r>
            <a:r>
              <a:rPr lang="en-US" dirty="0" smtClean="0">
                <a:solidFill>
                  <a:srgbClr val="4A452A"/>
                </a:solidFill>
              </a:rPr>
              <a:t> que le plus possible de </a:t>
            </a:r>
            <a:r>
              <a:rPr lang="en-US" dirty="0" err="1" smtClean="0">
                <a:solidFill>
                  <a:srgbClr val="4A452A"/>
                </a:solidFill>
              </a:rPr>
              <a:t>lecteurs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vous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lisent</a:t>
            </a:r>
            <a:r>
              <a:rPr lang="en-US" dirty="0" smtClean="0">
                <a:solidFill>
                  <a:srgbClr val="4A452A"/>
                </a:solidFill>
              </a:rPr>
              <a:t>, </a:t>
            </a:r>
            <a:r>
              <a:rPr lang="en-US" dirty="0" err="1" smtClean="0">
                <a:solidFill>
                  <a:srgbClr val="4A452A"/>
                </a:solidFill>
              </a:rPr>
              <a:t>vous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comprennent</a:t>
            </a:r>
            <a:r>
              <a:rPr lang="en-US" dirty="0" smtClean="0">
                <a:solidFill>
                  <a:srgbClr val="4A452A"/>
                </a:solidFill>
              </a:rPr>
              <a:t> et </a:t>
            </a:r>
            <a:r>
              <a:rPr lang="en-US" dirty="0" err="1" smtClean="0">
                <a:solidFill>
                  <a:srgbClr val="4A452A"/>
                </a:solidFill>
              </a:rPr>
              <a:t>soient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influencés</a:t>
            </a:r>
            <a:r>
              <a:rPr lang="en-US" dirty="0" smtClean="0">
                <a:solidFill>
                  <a:srgbClr val="4A452A"/>
                </a:solidFill>
              </a:rPr>
              <a:t> par </a:t>
            </a:r>
            <a:r>
              <a:rPr lang="en-US" dirty="0" err="1" smtClean="0">
                <a:solidFill>
                  <a:srgbClr val="4A452A"/>
                </a:solidFill>
              </a:rPr>
              <a:t>votre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texte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GB" dirty="0" smtClean="0">
                <a:solidFill>
                  <a:srgbClr val="4A452A"/>
                </a:solidFill>
              </a:rPr>
              <a:t>Precision, </a:t>
            </a:r>
            <a:r>
              <a:rPr lang="en-GB" dirty="0" err="1" smtClean="0">
                <a:solidFill>
                  <a:srgbClr val="4A452A"/>
                </a:solidFill>
              </a:rPr>
              <a:t>Clarté</a:t>
            </a:r>
            <a:r>
              <a:rPr lang="en-GB" dirty="0" smtClean="0">
                <a:solidFill>
                  <a:srgbClr val="4A452A"/>
                </a:solidFill>
              </a:rPr>
              <a:t>, </a:t>
            </a:r>
            <a:r>
              <a:rPr lang="en-GB" dirty="0" err="1" smtClean="0">
                <a:solidFill>
                  <a:srgbClr val="4A452A"/>
                </a:solidFill>
              </a:rPr>
              <a:t>Brièveté</a:t>
            </a:r>
            <a:endParaRPr lang="en-GB" dirty="0" smtClean="0">
              <a:solidFill>
                <a:srgbClr val="4A452A"/>
              </a:solidFill>
            </a:endParaRPr>
          </a:p>
          <a:p>
            <a:r>
              <a:rPr lang="en-GB" dirty="0" smtClean="0">
                <a:solidFill>
                  <a:srgbClr val="4A452A"/>
                </a:solidFill>
              </a:rPr>
              <a:t>Pour </a:t>
            </a:r>
            <a:r>
              <a:rPr lang="en-GB" dirty="0" err="1" smtClean="0">
                <a:solidFill>
                  <a:srgbClr val="4A452A"/>
                </a:solidFill>
              </a:rPr>
              <a:t>cela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il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faut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avoir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quelque</a:t>
            </a:r>
            <a:r>
              <a:rPr lang="en-GB" dirty="0" smtClean="0">
                <a:solidFill>
                  <a:srgbClr val="4A452A"/>
                </a:solidFill>
              </a:rPr>
              <a:t> chose </a:t>
            </a:r>
            <a:r>
              <a:rPr lang="en-GB" dirty="0" err="1" smtClean="0">
                <a:solidFill>
                  <a:srgbClr val="4A452A"/>
                </a:solidFill>
              </a:rPr>
              <a:t>à</a:t>
            </a:r>
            <a:r>
              <a:rPr lang="en-GB" dirty="0" smtClean="0">
                <a:solidFill>
                  <a:srgbClr val="4A452A"/>
                </a:solidFill>
              </a:rPr>
              <a:t> dire aux </a:t>
            </a:r>
            <a:r>
              <a:rPr lang="en-GB" dirty="0" err="1" smtClean="0">
                <a:solidFill>
                  <a:srgbClr val="4A452A"/>
                </a:solidFill>
              </a:rPr>
              <a:t>autres</a:t>
            </a:r>
            <a:r>
              <a:rPr lang="en-GB" dirty="0" smtClean="0">
                <a:solidFill>
                  <a:srgbClr val="4A452A"/>
                </a:solidFill>
              </a:rPr>
              <a:t>, et </a:t>
            </a:r>
            <a:r>
              <a:rPr lang="en-GB" dirty="0" err="1" smtClean="0">
                <a:solidFill>
                  <a:srgbClr val="4A452A"/>
                </a:solidFill>
              </a:rPr>
              <a:t>il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faut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prendre</a:t>
            </a:r>
            <a:r>
              <a:rPr lang="en-GB" dirty="0" smtClean="0">
                <a:solidFill>
                  <a:srgbClr val="4A452A"/>
                </a:solidFill>
              </a:rPr>
              <a:t> son temps pour </a:t>
            </a:r>
            <a:r>
              <a:rPr lang="en-GB" dirty="0" err="1" smtClean="0">
                <a:solidFill>
                  <a:srgbClr val="4A452A"/>
                </a:solidFill>
              </a:rPr>
              <a:t>bien</a:t>
            </a:r>
            <a:r>
              <a:rPr lang="en-GB" dirty="0" smtClean="0">
                <a:solidFill>
                  <a:srgbClr val="4A452A"/>
                </a:solidFill>
              </a:rPr>
              <a:t> </a:t>
            </a:r>
            <a:r>
              <a:rPr lang="en-GB" dirty="0" err="1" smtClean="0">
                <a:solidFill>
                  <a:srgbClr val="4A452A"/>
                </a:solidFill>
              </a:rPr>
              <a:t>l’exprimer</a:t>
            </a:r>
            <a:r>
              <a:rPr lang="en-GB" dirty="0" smtClean="0">
                <a:solidFill>
                  <a:srgbClr val="4A452A"/>
                </a:solidFill>
              </a:rPr>
              <a:t> (</a:t>
            </a:r>
            <a:r>
              <a:rPr lang="en-GB" dirty="0" err="1" smtClean="0">
                <a:solidFill>
                  <a:srgbClr val="4A452A"/>
                </a:solidFill>
              </a:rPr>
              <a:t>édition</a:t>
            </a:r>
            <a:r>
              <a:rPr lang="en-GB" dirty="0" smtClean="0">
                <a:solidFill>
                  <a:srgbClr val="4A452A"/>
                </a:solidFill>
              </a:rPr>
              <a:t>, </a:t>
            </a:r>
            <a:r>
              <a:rPr lang="en-GB" dirty="0" err="1" smtClean="0">
                <a:solidFill>
                  <a:srgbClr val="4A452A"/>
                </a:solidFill>
              </a:rPr>
              <a:t>révision</a:t>
            </a:r>
            <a:r>
              <a:rPr lang="en-GB" dirty="0" smtClean="0">
                <a:solidFill>
                  <a:srgbClr val="4A452A"/>
                </a:solidFill>
              </a:rPr>
              <a:t>)</a:t>
            </a:r>
          </a:p>
          <a:p>
            <a:endParaRPr lang="en-GB" dirty="0">
              <a:solidFill>
                <a:srgbClr val="4A452A"/>
              </a:solidFill>
            </a:endParaRPr>
          </a:p>
        </p:txBody>
      </p:sp>
      <p:pic>
        <p:nvPicPr>
          <p:cNvPr id="5" name="Picture 4" descr="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921" y="194224"/>
            <a:ext cx="1763879" cy="105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558ED5"/>
                </a:solidFill>
              </a:rPr>
              <a:t>La conclusion</a:t>
            </a:r>
            <a:endParaRPr lang="en-GB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730" y="2132856"/>
            <a:ext cx="8229600" cy="16847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4A452A"/>
                </a:solidFill>
              </a:rPr>
              <a:t>La conclusion </a:t>
            </a:r>
            <a:r>
              <a:rPr lang="en-US" dirty="0" err="1" smtClean="0">
                <a:solidFill>
                  <a:srgbClr val="4A452A"/>
                </a:solidFill>
              </a:rPr>
              <a:t>est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ce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que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vous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voulez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que</a:t>
            </a:r>
            <a:r>
              <a:rPr lang="en-US" dirty="0" smtClean="0">
                <a:solidFill>
                  <a:srgbClr val="4A452A"/>
                </a:solidFill>
              </a:rPr>
              <a:t> le </a:t>
            </a:r>
            <a:r>
              <a:rPr lang="en-US" dirty="0" err="1" smtClean="0">
                <a:solidFill>
                  <a:srgbClr val="4A452A"/>
                </a:solidFill>
              </a:rPr>
              <a:t>lecteur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retienne</a:t>
            </a:r>
            <a:r>
              <a:rPr lang="en-US" dirty="0" smtClean="0">
                <a:solidFill>
                  <a:srgbClr val="4A452A"/>
                </a:solidFill>
              </a:rPr>
              <a:t> après </a:t>
            </a:r>
            <a:r>
              <a:rPr lang="en-US" dirty="0" err="1" smtClean="0">
                <a:solidFill>
                  <a:srgbClr val="4A452A"/>
                </a:solidFill>
              </a:rPr>
              <a:t>avoir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lu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votre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texte</a:t>
            </a:r>
            <a:r>
              <a:rPr lang="en-US" dirty="0" smtClean="0">
                <a:solidFill>
                  <a:srgbClr val="4A452A"/>
                </a:solidFill>
              </a:rPr>
              <a:t>. </a:t>
            </a:r>
            <a:endParaRPr lang="en-GB" dirty="0">
              <a:solidFill>
                <a:srgbClr val="4A452A"/>
              </a:solidFill>
            </a:endParaRPr>
          </a:p>
        </p:txBody>
      </p:sp>
      <p:pic>
        <p:nvPicPr>
          <p:cNvPr id="4" name="Picture 3" descr="DSC_66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850974"/>
            <a:ext cx="3779912" cy="25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Le </a:t>
            </a:r>
            <a:r>
              <a:rPr lang="en-US" dirty="0" err="1" smtClean="0">
                <a:solidFill>
                  <a:srgbClr val="558ED5"/>
                </a:solidFill>
              </a:rPr>
              <a:t>texte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4A452A"/>
                </a:solidFill>
              </a:rPr>
              <a:t>Pas de mots </a:t>
            </a:r>
            <a:r>
              <a:rPr lang="en-US" dirty="0" err="1" smtClean="0">
                <a:solidFill>
                  <a:srgbClr val="4A452A"/>
                </a:solidFill>
              </a:rPr>
              <a:t>morts</a:t>
            </a:r>
            <a:r>
              <a:rPr lang="en-US" dirty="0" smtClean="0">
                <a:solidFill>
                  <a:srgbClr val="4A452A"/>
                </a:solidFill>
              </a:rPr>
              <a:t> (je </a:t>
            </a:r>
            <a:r>
              <a:rPr lang="en-US" dirty="0" err="1" smtClean="0">
                <a:solidFill>
                  <a:srgbClr val="4A452A"/>
                </a:solidFill>
              </a:rPr>
              <a:t>voudrais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exprimer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que</a:t>
            </a:r>
            <a:r>
              <a:rPr lang="en-US" dirty="0" smtClean="0">
                <a:solidFill>
                  <a:srgbClr val="4A452A"/>
                </a:solidFill>
              </a:rPr>
              <a:t> le </a:t>
            </a:r>
            <a:r>
              <a:rPr lang="en-US" dirty="0" err="1" smtClean="0">
                <a:solidFill>
                  <a:srgbClr val="4A452A"/>
                </a:solidFill>
              </a:rPr>
              <a:t>présentateur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est</a:t>
            </a:r>
            <a:r>
              <a:rPr lang="en-US" dirty="0" smtClean="0">
                <a:solidFill>
                  <a:srgbClr val="4A452A"/>
                </a:solidFill>
              </a:rPr>
              <a:t> de </a:t>
            </a:r>
            <a:r>
              <a:rPr lang="en-US" dirty="0" err="1" smtClean="0">
                <a:solidFill>
                  <a:srgbClr val="4A452A"/>
                </a:solidFill>
              </a:rPr>
              <a:t>nationalité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belge</a:t>
            </a:r>
            <a:r>
              <a:rPr lang="en-US" dirty="0" err="1" smtClean="0">
                <a:solidFill>
                  <a:srgbClr val="4A452A"/>
                </a:solidFill>
                <a:sym typeface="Wingdings"/>
              </a:rPr>
              <a:t>le</a:t>
            </a:r>
            <a:r>
              <a:rPr lang="en-US" dirty="0" smtClean="0">
                <a:solidFill>
                  <a:srgbClr val="4A452A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4A452A"/>
                </a:solidFill>
                <a:sym typeface="Wingdings"/>
              </a:rPr>
              <a:t>présentateur</a:t>
            </a:r>
            <a:r>
              <a:rPr lang="en-US" dirty="0" smtClean="0">
                <a:solidFill>
                  <a:srgbClr val="4A452A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4A452A"/>
                </a:solidFill>
                <a:sym typeface="Wingdings"/>
              </a:rPr>
              <a:t>est</a:t>
            </a:r>
            <a:r>
              <a:rPr lang="en-US" dirty="0" smtClean="0">
                <a:solidFill>
                  <a:srgbClr val="4A452A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4A452A"/>
                </a:solidFill>
                <a:sym typeface="Wingdings"/>
              </a:rPr>
              <a:t>belge</a:t>
            </a:r>
            <a:r>
              <a:rPr lang="en-US" dirty="0" smtClean="0">
                <a:solidFill>
                  <a:srgbClr val="4A452A"/>
                </a:solidFill>
                <a:sym typeface="Wingdings"/>
              </a:rPr>
              <a:t>)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smtClean="0">
                <a:solidFill>
                  <a:srgbClr val="4A452A"/>
                </a:solidFill>
              </a:rPr>
              <a:t>Se </a:t>
            </a:r>
            <a:r>
              <a:rPr lang="en-US" dirty="0" err="1" smtClean="0">
                <a:solidFill>
                  <a:srgbClr val="4A452A"/>
                </a:solidFill>
              </a:rPr>
              <a:t>concentrer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sur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l’information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apportée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Rester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spécifique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Sujet</a:t>
            </a:r>
            <a:r>
              <a:rPr lang="en-US" dirty="0" smtClean="0">
                <a:solidFill>
                  <a:srgbClr val="4A452A"/>
                </a:solidFill>
              </a:rPr>
              <a:t>, </a:t>
            </a:r>
            <a:r>
              <a:rPr lang="en-US" dirty="0" err="1" smtClean="0">
                <a:solidFill>
                  <a:srgbClr val="4A452A"/>
                </a:solidFill>
              </a:rPr>
              <a:t>verbe</a:t>
            </a:r>
            <a:r>
              <a:rPr lang="en-US" dirty="0" smtClean="0">
                <a:solidFill>
                  <a:srgbClr val="4A452A"/>
                </a:solidFill>
              </a:rPr>
              <a:t>, objet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Verbes</a:t>
            </a:r>
            <a:r>
              <a:rPr lang="en-US" dirty="0" smtClean="0">
                <a:solidFill>
                  <a:srgbClr val="4A452A"/>
                </a:solidFill>
              </a:rPr>
              <a:t> forts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Choisir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verbes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plu</a:t>
            </a:r>
            <a:r>
              <a:rPr lang="en-US" dirty="0" err="1">
                <a:solidFill>
                  <a:srgbClr val="4A452A"/>
                </a:solidFill>
              </a:rPr>
              <a:t>t</a:t>
            </a:r>
            <a:r>
              <a:rPr lang="en-US" dirty="0" err="1" smtClean="0">
                <a:solidFill>
                  <a:srgbClr val="4A452A"/>
                </a:solidFill>
              </a:rPr>
              <a:t>ot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que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pronoms</a:t>
            </a:r>
            <a:r>
              <a:rPr lang="en-US" dirty="0" smtClean="0">
                <a:solidFill>
                  <a:srgbClr val="4A452A"/>
                </a:solidFill>
              </a:rPr>
              <a:t> (confirmer </a:t>
            </a:r>
            <a:r>
              <a:rPr lang="en-US" dirty="0" err="1" smtClean="0">
                <a:solidFill>
                  <a:srgbClr val="4A452A"/>
                </a:solidFill>
              </a:rPr>
              <a:t>à</a:t>
            </a:r>
            <a:r>
              <a:rPr lang="en-US" dirty="0" smtClean="0">
                <a:solidFill>
                  <a:srgbClr val="4A452A"/>
                </a:solidFill>
              </a:rPr>
              <a:t> la place de confirmation…)</a:t>
            </a:r>
          </a:p>
          <a:p>
            <a:r>
              <a:rPr lang="en-US" dirty="0" err="1" smtClean="0">
                <a:solidFill>
                  <a:srgbClr val="4A452A"/>
                </a:solidFill>
              </a:rPr>
              <a:t>S’expliquer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positivement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Actif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plutôt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que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passif</a:t>
            </a:r>
            <a:endParaRPr lang="en-US" dirty="0" smtClean="0">
              <a:solidFill>
                <a:srgbClr val="4A452A"/>
              </a:solidFill>
            </a:endParaRPr>
          </a:p>
          <a:p>
            <a:r>
              <a:rPr lang="en-US" dirty="0" err="1" smtClean="0">
                <a:solidFill>
                  <a:srgbClr val="4A452A"/>
                </a:solidFill>
              </a:rPr>
              <a:t>Eviter</a:t>
            </a:r>
            <a:r>
              <a:rPr lang="en-US" dirty="0" smtClean="0">
                <a:solidFill>
                  <a:srgbClr val="4A452A"/>
                </a:solidFill>
              </a:rPr>
              <a:t> le </a:t>
            </a:r>
            <a:r>
              <a:rPr lang="en-US" dirty="0" err="1" smtClean="0">
                <a:solidFill>
                  <a:srgbClr val="4A452A"/>
                </a:solidFill>
              </a:rPr>
              <a:t>verbe</a:t>
            </a:r>
            <a:r>
              <a:rPr lang="en-US" dirty="0" smtClean="0">
                <a:solidFill>
                  <a:srgbClr val="4A452A"/>
                </a:solidFill>
              </a:rPr>
              <a:t> </a:t>
            </a:r>
            <a:r>
              <a:rPr lang="en-US" dirty="0" err="1" smtClean="0">
                <a:solidFill>
                  <a:srgbClr val="4A452A"/>
                </a:solidFill>
              </a:rPr>
              <a:t>être</a:t>
            </a:r>
            <a:endParaRPr lang="en-US" dirty="0">
              <a:solidFill>
                <a:srgbClr val="4A452A"/>
              </a:solidFill>
            </a:endParaRPr>
          </a:p>
          <a:p>
            <a:endParaRPr lang="en-US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8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8129587" cy="40782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000" dirty="0" smtClean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en-US" sz="2000" dirty="0" smtClean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>
              <a:buFontTx/>
              <a:buNone/>
            </a:pPr>
            <a:r>
              <a:rPr lang="en-US" sz="20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  </a:t>
            </a:r>
            <a:r>
              <a:rPr lang="en-US" sz="2000" dirty="0">
                <a:solidFill>
                  <a:srgbClr val="4A452A"/>
                </a:solidFill>
                <a:latin typeface="Arial" charset="0"/>
                <a:cs typeface="Times New Roman" charset="0"/>
              </a:rPr>
              <a:t>“This paper provides a review  of the basic tenets of cancer biology study design, using as examples studies that illustrate the </a:t>
            </a:r>
            <a:r>
              <a:rPr lang="en-US" sz="2000" dirty="0" err="1">
                <a:solidFill>
                  <a:srgbClr val="4A452A"/>
                </a:solidFill>
                <a:latin typeface="Arial" charset="0"/>
                <a:cs typeface="Times New Roman" charset="0"/>
              </a:rPr>
              <a:t>methodologic</a:t>
            </a:r>
            <a:r>
              <a:rPr lang="en-US" sz="2000" dirty="0">
                <a:solidFill>
                  <a:srgbClr val="4A452A"/>
                </a:solidFill>
                <a:latin typeface="Arial" charset="0"/>
                <a:cs typeface="Times New Roman" charset="0"/>
              </a:rPr>
              <a:t> challenges or that demonstrate successful solutions to the difficulties inherent in biological research.”</a:t>
            </a:r>
            <a:r>
              <a:rPr lang="en-US" sz="1800" dirty="0">
                <a:solidFill>
                  <a:srgbClr val="4A452A"/>
                </a:solidFill>
                <a:latin typeface="Arial" charset="0"/>
              </a:rPr>
              <a:t> </a:t>
            </a:r>
          </a:p>
          <a:p>
            <a:pPr eaLnBrk="1" hangingPunct="1">
              <a:buFontTx/>
              <a:buChar char="•"/>
            </a:pPr>
            <a:endParaRPr lang="en-US" sz="1800" dirty="0">
              <a:solidFill>
                <a:srgbClr val="4A452A"/>
              </a:solidFill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US" sz="1800" dirty="0">
              <a:solidFill>
                <a:srgbClr val="4A452A"/>
              </a:solidFill>
              <a:latin typeface="Verdana" charset="0"/>
            </a:endParaRPr>
          </a:p>
        </p:txBody>
      </p:sp>
      <p:sp>
        <p:nvSpPr>
          <p:cNvPr id="344068" name="Line 1028"/>
          <p:cNvSpPr>
            <a:spLocks noChangeShapeType="1"/>
          </p:cNvSpPr>
          <p:nvPr/>
        </p:nvSpPr>
        <p:spPr bwMode="auto">
          <a:xfrm>
            <a:off x="2057400" y="2819400"/>
            <a:ext cx="10668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4069" name="Line 1029"/>
          <p:cNvSpPr>
            <a:spLocks noChangeShapeType="1"/>
          </p:cNvSpPr>
          <p:nvPr/>
        </p:nvSpPr>
        <p:spPr bwMode="auto">
          <a:xfrm>
            <a:off x="4114800" y="2819400"/>
            <a:ext cx="2362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4071" name="Text Box 1031"/>
          <p:cNvSpPr txBox="1">
            <a:spLocks noChangeArrowheads="1"/>
          </p:cNvSpPr>
          <p:nvPr/>
        </p:nvSpPr>
        <p:spPr bwMode="auto">
          <a:xfrm>
            <a:off x="3810000" y="2590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s</a:t>
            </a:r>
            <a:r>
              <a:rPr lang="en-US" sz="2400">
                <a:latin typeface="Times New Roman" charset="0"/>
              </a:rPr>
              <a:t> </a:t>
            </a:r>
          </a:p>
        </p:txBody>
      </p:sp>
      <p:sp>
        <p:nvSpPr>
          <p:cNvPr id="344072" name="Line 1032"/>
          <p:cNvSpPr>
            <a:spLocks noChangeShapeType="1"/>
          </p:cNvSpPr>
          <p:nvPr/>
        </p:nvSpPr>
        <p:spPr bwMode="auto">
          <a:xfrm>
            <a:off x="2971800" y="3124200"/>
            <a:ext cx="3048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4073" name="Line 1033"/>
          <p:cNvSpPr>
            <a:spLocks noChangeShapeType="1"/>
          </p:cNvSpPr>
          <p:nvPr/>
        </p:nvSpPr>
        <p:spPr bwMode="auto">
          <a:xfrm>
            <a:off x="4495800" y="3124200"/>
            <a:ext cx="6858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4074" name="Line 1034"/>
          <p:cNvSpPr>
            <a:spLocks noChangeShapeType="1"/>
          </p:cNvSpPr>
          <p:nvPr/>
        </p:nvSpPr>
        <p:spPr bwMode="auto">
          <a:xfrm>
            <a:off x="914400" y="3429000"/>
            <a:ext cx="1371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4075" name="Line 1035"/>
          <p:cNvSpPr>
            <a:spLocks noChangeShapeType="1"/>
          </p:cNvSpPr>
          <p:nvPr/>
        </p:nvSpPr>
        <p:spPr bwMode="auto">
          <a:xfrm>
            <a:off x="3657600" y="3429000"/>
            <a:ext cx="3429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4076" name="Line 1036"/>
          <p:cNvSpPr>
            <a:spLocks noChangeShapeType="1"/>
          </p:cNvSpPr>
          <p:nvPr/>
        </p:nvSpPr>
        <p:spPr bwMode="auto">
          <a:xfrm>
            <a:off x="838200" y="3810000"/>
            <a:ext cx="5105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4077" name="Line 1037"/>
          <p:cNvSpPr>
            <a:spLocks noChangeShapeType="1"/>
          </p:cNvSpPr>
          <p:nvPr/>
        </p:nvSpPr>
        <p:spPr bwMode="auto">
          <a:xfrm>
            <a:off x="6858000" y="3124200"/>
            <a:ext cx="457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4078" name="Text Box 1038"/>
          <p:cNvSpPr txBox="1">
            <a:spLocks noChangeArrowheads="1"/>
          </p:cNvSpPr>
          <p:nvPr/>
        </p:nvSpPr>
        <p:spPr bwMode="auto">
          <a:xfrm>
            <a:off x="6705600" y="3352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and</a:t>
            </a:r>
          </a:p>
        </p:txBody>
      </p:sp>
      <p:sp>
        <p:nvSpPr>
          <p:cNvPr id="344079" name="Text Box 1039"/>
          <p:cNvSpPr txBox="1">
            <a:spLocks noChangeArrowheads="1"/>
          </p:cNvSpPr>
          <p:nvPr/>
        </p:nvSpPr>
        <p:spPr bwMode="auto">
          <a:xfrm>
            <a:off x="457200" y="4648200"/>
            <a:ext cx="81978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en-US" sz="1800" dirty="0"/>
              <a:t>“This paper reviews cancer biology study design, using examples that illustrate </a:t>
            </a:r>
          </a:p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en-US" sz="1800" dirty="0"/>
              <a:t>specific challenges and solutions.”</a:t>
            </a:r>
          </a:p>
          <a:p>
            <a:pPr eaLnBrk="1" hangingPunct="1"/>
            <a:endParaRPr lang="en-US" sz="2400" dirty="0"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558ED5"/>
                </a:solidFill>
                <a:latin typeface="Arial" charset="0"/>
              </a:rPr>
              <a:t>Exemple</a:t>
            </a:r>
            <a:endParaRPr lang="en-US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59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4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4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4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4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4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7" grpId="0" build="p" bldLvl="3" autoUpdateAnimBg="0"/>
      <p:bldP spid="344068" grpId="0" animBg="1"/>
      <p:bldP spid="344069" grpId="0" animBg="1"/>
      <p:bldP spid="344071" grpId="0" autoUpdateAnimBg="0"/>
      <p:bldP spid="344072" grpId="0" animBg="1"/>
      <p:bldP spid="344073" grpId="0" animBg="1"/>
      <p:bldP spid="344074" grpId="0" animBg="1"/>
      <p:bldP spid="344075" grpId="0" animBg="1"/>
      <p:bldP spid="344076" grpId="0" animBg="1"/>
      <p:bldP spid="344077" grpId="0" animBg="1"/>
      <p:bldP spid="344078" grpId="0" autoUpdateAnimBg="0"/>
      <p:bldP spid="344079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66352" cy="1008112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Les phrases ‘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poids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morts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’</a:t>
            </a:r>
            <a:br>
              <a:rPr lang="en-US" sz="2800" dirty="0" smtClean="0">
                <a:solidFill>
                  <a:srgbClr val="558ED5"/>
                </a:solidFill>
                <a:latin typeface="Arial" charset="0"/>
              </a:rPr>
            </a:b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(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s’applique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aussi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aux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présentations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orales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)</a:t>
            </a:r>
            <a:endParaRPr lang="en-US" sz="2800" dirty="0">
              <a:solidFill>
                <a:srgbClr val="558ED5"/>
              </a:solidFill>
              <a:latin typeface="Arial" charset="0"/>
            </a:endParaRPr>
          </a:p>
        </p:txBody>
      </p:sp>
      <p:sp>
        <p:nvSpPr>
          <p:cNvPr id="2447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In the event that/ au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cas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où</a:t>
            </a:r>
            <a:endParaRPr lang="en-US" sz="2800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  <a:cs typeface="Times New Roman" charset="0"/>
              </a:rPr>
              <a:t>in the nature 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of/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dans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le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cas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de </a:t>
            </a:r>
            <a:endParaRPr lang="en-US" sz="2800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  <a:cs typeface="Times New Roman" charset="0"/>
              </a:rPr>
              <a:t>it has been estimated 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that/ Il a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été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estimé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que</a:t>
            </a:r>
            <a:endParaRPr lang="en-US" sz="2800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  <a:cs typeface="Times New Roman" charset="0"/>
              </a:rPr>
              <a:t>it seems 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that/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il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paraît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que</a:t>
            </a:r>
            <a:endParaRPr lang="en-US" sz="2800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  <a:cs typeface="Times New Roman" charset="0"/>
              </a:rPr>
              <a:t>the point I am trying to 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make/ le point que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j’essaye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d’expliquer</a:t>
            </a:r>
            <a:endParaRPr lang="en-US" sz="2800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  <a:cs typeface="Times New Roman" charset="0"/>
              </a:rPr>
              <a:t>what I mean to say 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is/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ce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que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je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veux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dire</a:t>
            </a:r>
            <a:endParaRPr lang="en-US" sz="2800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  <a:cs typeface="Times New Roman" charset="0"/>
              </a:rPr>
              <a:t>it may be argued 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that/ on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peut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raisoner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que</a:t>
            </a:r>
          </a:p>
          <a:p>
            <a:pPr eaLnBrk="1" hangingPunct="1"/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La question que je me pose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est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la </a:t>
            </a:r>
            <a:r>
              <a:rPr lang="en-US" sz="2800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suivante</a:t>
            </a:r>
            <a:endParaRPr lang="en-US" sz="2800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endParaRPr lang="en-US" sz="2800" dirty="0">
              <a:solidFill>
                <a:srgbClr val="4A452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77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Times New Roman" charset="0"/>
              </a:rPr>
              <a:t>for the most 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part/ la </a:t>
            </a:r>
            <a:r>
              <a:rPr lang="en-US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plupart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du temps</a:t>
            </a:r>
            <a:endParaRPr lang="en-US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Times New Roman" charset="0"/>
              </a:rPr>
              <a:t>for the purpose 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of/ pour le but de</a:t>
            </a:r>
            <a:endParaRPr lang="en-US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Times New Roman" charset="0"/>
              </a:rPr>
              <a:t>in a manner of 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speaking/ </a:t>
            </a:r>
            <a:r>
              <a:rPr lang="en-US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façon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de </a:t>
            </a:r>
            <a:r>
              <a:rPr lang="en-US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parler</a:t>
            </a:r>
            <a:endParaRPr lang="en-US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Times New Roman" charset="0"/>
              </a:rPr>
              <a:t>in a very real 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sense/ </a:t>
            </a:r>
            <a:endParaRPr lang="en-US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Times New Roman" charset="0"/>
              </a:rPr>
              <a:t>in my 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opinion/ </a:t>
            </a:r>
            <a:r>
              <a:rPr lang="en-US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selon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moi</a:t>
            </a:r>
            <a:endParaRPr lang="en-US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Times New Roman" charset="0"/>
              </a:rPr>
              <a:t>in the case of </a:t>
            </a: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Times New Roman" charset="0"/>
              </a:rPr>
              <a:t>in the final 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analysis</a:t>
            </a:r>
          </a:p>
          <a:p>
            <a:pPr eaLnBrk="1" hangingPunct="1"/>
            <a:r>
              <a:rPr lang="en-US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En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 tout </a:t>
            </a:r>
            <a:r>
              <a:rPr lang="en-US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cas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, </a:t>
            </a:r>
            <a:r>
              <a:rPr lang="en-US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franchement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, </a:t>
            </a:r>
            <a:r>
              <a:rPr lang="en-US" dirty="0" err="1" smtClean="0">
                <a:solidFill>
                  <a:srgbClr val="4A452A"/>
                </a:solidFill>
                <a:latin typeface="Arial" charset="0"/>
                <a:cs typeface="Times New Roman" charset="0"/>
              </a:rPr>
              <a:t>présentement</a:t>
            </a:r>
            <a:endParaRPr lang="en-US" dirty="0">
              <a:solidFill>
                <a:srgbClr val="4A452A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66352" cy="1008112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Les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termes‘poids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morts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’</a:t>
            </a:r>
            <a:br>
              <a:rPr lang="en-US" sz="2800" dirty="0" smtClean="0">
                <a:solidFill>
                  <a:srgbClr val="558ED5"/>
                </a:solidFill>
                <a:latin typeface="Arial" charset="0"/>
              </a:rPr>
            </a:b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(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s’applique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aussi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aux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présentations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orales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)</a:t>
            </a:r>
            <a:endParaRPr lang="en-US" sz="2800" dirty="0">
              <a:solidFill>
                <a:srgbClr val="558ED5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42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0"/>
            <a:ext cx="8208963" cy="4114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Arial" charset="0"/>
              </a:rPr>
              <a:t>A majority of				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Arial" charset="0"/>
              </a:rPr>
              <a:t>        most</a:t>
            </a:r>
            <a:endParaRPr lang="en-US" dirty="0">
              <a:solidFill>
                <a:srgbClr val="4A452A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Arial" charset="0"/>
              </a:rPr>
              <a:t>A number of 				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Arial" charset="0"/>
              </a:rPr>
              <a:t>        many</a:t>
            </a:r>
            <a:endParaRPr lang="en-US" dirty="0">
              <a:solidFill>
                <a:srgbClr val="4A452A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Arial" charset="0"/>
              </a:rPr>
              <a:t>Are of the same opinion	agree</a:t>
            </a: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Arial" charset="0"/>
              </a:rPr>
              <a:t>At the present moment		now</a:t>
            </a: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Arial" charset="0"/>
              </a:rPr>
              <a:t>By means of				</a:t>
            </a:r>
            <a:r>
              <a:rPr lang="en-US" dirty="0" smtClean="0">
                <a:solidFill>
                  <a:srgbClr val="4A452A"/>
                </a:solidFill>
                <a:latin typeface="Arial" charset="0"/>
                <a:cs typeface="Arial" charset="0"/>
              </a:rPr>
              <a:t>        by</a:t>
            </a:r>
            <a:endParaRPr lang="en-US" dirty="0">
              <a:solidFill>
                <a:srgbClr val="4A452A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4A452A"/>
                </a:solidFill>
                <a:latin typeface="Arial" charset="0"/>
                <a:cs typeface="Arial" charset="0"/>
              </a:rPr>
              <a:t>Less frequently occurring 	rare</a:t>
            </a:r>
          </a:p>
        </p:txBody>
      </p:sp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533400" y="1524000"/>
            <a:ext cx="647845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charset="0"/>
              <a:buNone/>
            </a:pPr>
            <a:r>
              <a:rPr lang="en-US" sz="3200" u="sng">
                <a:solidFill>
                  <a:srgbClr val="4A452A"/>
                </a:solidFill>
                <a:latin typeface="Arial" charset="0"/>
                <a:cs typeface="Arial" charset="0"/>
              </a:rPr>
              <a:t>Clunky phrase</a:t>
            </a:r>
            <a:r>
              <a:rPr lang="en-US" sz="3200">
                <a:solidFill>
                  <a:srgbClr val="4A452A"/>
                </a:solidFill>
                <a:latin typeface="Arial" charset="0"/>
                <a:cs typeface="Arial" charset="0"/>
              </a:rPr>
              <a:t>			      </a:t>
            </a:r>
            <a:r>
              <a:rPr lang="en-US" sz="3200" u="sng">
                <a:solidFill>
                  <a:srgbClr val="4A452A"/>
                </a:solidFill>
                <a:latin typeface="Arial" charset="0"/>
                <a:cs typeface="Arial" charset="0"/>
              </a:rPr>
              <a:t>Equivalent</a:t>
            </a:r>
          </a:p>
        </p:txBody>
      </p:sp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66352" cy="1008112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Les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termes‘poids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morts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’</a:t>
            </a:r>
            <a:br>
              <a:rPr lang="en-US" sz="2800" dirty="0" smtClean="0">
                <a:solidFill>
                  <a:srgbClr val="558ED5"/>
                </a:solidFill>
                <a:latin typeface="Arial" charset="0"/>
              </a:rPr>
            </a:b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(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s’applique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aussi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aux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présentations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orales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)</a:t>
            </a:r>
            <a:endParaRPr lang="en-US" sz="2800" dirty="0">
              <a:solidFill>
                <a:srgbClr val="558ED5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18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0"/>
            <a:ext cx="82089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4A452A"/>
                </a:solidFill>
                <a:latin typeface="Arial" charset="0"/>
              </a:rPr>
              <a:t>Assistance 			help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4A452A"/>
                </a:solidFill>
                <a:latin typeface="Arial" charset="0"/>
              </a:rPr>
              <a:t>Utilize 				use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4A452A"/>
                </a:solidFill>
                <a:latin typeface="Arial" charset="0"/>
              </a:rPr>
              <a:t>Numerous 			many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4A452A"/>
                </a:solidFill>
                <a:latin typeface="Arial" charset="0"/>
              </a:rPr>
              <a:t>Facilitate 			ease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4A452A"/>
                </a:solidFill>
                <a:latin typeface="Arial" charset="0"/>
              </a:rPr>
              <a:t>Individual 			man or woman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4A452A"/>
                </a:solidFill>
                <a:latin typeface="Arial" charset="0"/>
              </a:rPr>
              <a:t>Remainder 			rest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4A452A"/>
                </a:solidFill>
                <a:latin typeface="Arial" charset="0"/>
              </a:rPr>
              <a:t>Initial 			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</a:rPr>
              <a:t>     </a:t>
            </a:r>
            <a:r>
              <a:rPr lang="en-US" sz="2800" dirty="0">
                <a:solidFill>
                  <a:srgbClr val="4A452A"/>
                </a:solidFill>
                <a:latin typeface="Arial" charset="0"/>
              </a:rPr>
              <a:t>	first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4A452A"/>
                </a:solidFill>
                <a:latin typeface="Arial" charset="0"/>
              </a:rPr>
              <a:t>Implement 			do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4A452A"/>
                </a:solidFill>
                <a:latin typeface="Arial" charset="0"/>
              </a:rPr>
              <a:t>Sufficient 			enough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solidFill>
                <a:srgbClr val="4A452A"/>
              </a:solidFill>
              <a:latin typeface="Arial" charset="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374667" y="1619998"/>
            <a:ext cx="716280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CCFF33"/>
              </a:buClr>
              <a:buSzPct val="70000"/>
              <a:buFont typeface="Wingdings" charset="0"/>
              <a:buNone/>
            </a:pPr>
            <a:r>
              <a:rPr lang="en-US" sz="2800" u="sng" dirty="0" smtClean="0">
                <a:solidFill>
                  <a:srgbClr val="4A452A"/>
                </a:solidFill>
                <a:latin typeface="Arial" charset="0"/>
              </a:rPr>
              <a:t>Beware </a:t>
            </a:r>
            <a:r>
              <a:rPr lang="en-US" sz="2800" u="sng" dirty="0">
                <a:solidFill>
                  <a:srgbClr val="4A452A"/>
                </a:solidFill>
                <a:latin typeface="Arial" charset="0"/>
              </a:rPr>
              <a:t>of</a:t>
            </a:r>
            <a:r>
              <a:rPr lang="en-US" sz="2800" dirty="0">
                <a:solidFill>
                  <a:srgbClr val="4A452A"/>
                </a:solidFill>
                <a:latin typeface="Arial" charset="0"/>
              </a:rPr>
              <a:t>				</a:t>
            </a:r>
            <a:r>
              <a:rPr lang="en-US" sz="2800" u="sng" dirty="0">
                <a:solidFill>
                  <a:srgbClr val="4A452A"/>
                </a:solidFill>
                <a:latin typeface="Arial" charset="0"/>
              </a:rPr>
              <a:t>Use instead</a:t>
            </a:r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66352" cy="1008112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Les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termes‘poids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morts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’</a:t>
            </a:r>
            <a:br>
              <a:rPr lang="en-US" sz="2800" dirty="0" smtClean="0">
                <a:solidFill>
                  <a:srgbClr val="558ED5"/>
                </a:solidFill>
                <a:latin typeface="Arial" charset="0"/>
              </a:rPr>
            </a:b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(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s’applique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aussi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aux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présentations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orales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)</a:t>
            </a:r>
            <a:endParaRPr lang="en-US" sz="2800" dirty="0">
              <a:solidFill>
                <a:srgbClr val="558ED5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8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208963" cy="41148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</a:rPr>
              <a:t>Attempt 					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</a:rPr>
              <a:t>                   try</a:t>
            </a:r>
            <a:endParaRPr lang="en-US" sz="2800" dirty="0">
              <a:solidFill>
                <a:srgbClr val="4A452A"/>
              </a:solidFill>
              <a:latin typeface="Arial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</a:rPr>
              <a:t>Referred to as 			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</a:rPr>
              <a:t>               </a:t>
            </a:r>
            <a:r>
              <a:rPr lang="en-US" sz="2800" dirty="0">
                <a:solidFill>
                  <a:srgbClr val="4A452A"/>
                </a:solidFill>
                <a:latin typeface="Arial" charset="0"/>
              </a:rPr>
              <a:t>	called</a:t>
            </a:r>
            <a:endParaRPr lang="en-US" sz="2800" u="sng" dirty="0">
              <a:solidFill>
                <a:srgbClr val="4A452A"/>
              </a:solidFill>
              <a:latin typeface="Arial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</a:rPr>
              <a:t>With the possible exception of 	except</a:t>
            </a: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</a:rPr>
              <a:t>Due to the fact that 			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</a:rPr>
              <a:t>         because</a:t>
            </a:r>
            <a:endParaRPr lang="en-US" sz="2800" dirty="0">
              <a:solidFill>
                <a:srgbClr val="4A452A"/>
              </a:solidFill>
              <a:latin typeface="Arial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</a:rPr>
              <a:t>He totally lacked the ability to 	he couldn’t</a:t>
            </a: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</a:rPr>
              <a:t>Until such time as 			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</a:rPr>
              <a:t>          until</a:t>
            </a:r>
            <a:endParaRPr lang="en-US" sz="2800" dirty="0">
              <a:solidFill>
                <a:srgbClr val="4A452A"/>
              </a:solidFill>
              <a:latin typeface="Arial" charset="0"/>
            </a:endParaRPr>
          </a:p>
          <a:p>
            <a:pPr eaLnBrk="1" hangingPunct="1"/>
            <a:r>
              <a:rPr lang="en-US" sz="2800" dirty="0">
                <a:solidFill>
                  <a:srgbClr val="4A452A"/>
                </a:solidFill>
                <a:latin typeface="Arial" charset="0"/>
              </a:rPr>
              <a:t>For the purpose of 			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</a:rPr>
              <a:t>          for</a:t>
            </a:r>
            <a:endParaRPr lang="en-US" sz="2800" dirty="0">
              <a:solidFill>
                <a:srgbClr val="4A452A"/>
              </a:solidFill>
              <a:latin typeface="Arial" charset="0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28600" y="1524000"/>
            <a:ext cx="76208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CCFF33"/>
              </a:buClr>
              <a:buSzPct val="70000"/>
              <a:buFont typeface="Wingdings" charset="0"/>
              <a:buNone/>
            </a:pPr>
            <a:r>
              <a:rPr lang="en-US" sz="2800" u="sng" dirty="0">
                <a:solidFill>
                  <a:srgbClr val="4A452A"/>
                </a:solidFill>
                <a:latin typeface="Arial" charset="0"/>
              </a:rPr>
              <a:t>Beware of</a:t>
            </a:r>
            <a:r>
              <a:rPr lang="en-US" sz="2800" dirty="0">
                <a:solidFill>
                  <a:srgbClr val="4A452A"/>
                </a:solidFill>
                <a:latin typeface="Arial" charset="0"/>
              </a:rPr>
              <a:t>				</a:t>
            </a:r>
            <a:r>
              <a:rPr lang="en-US" sz="2800" dirty="0" smtClean="0">
                <a:solidFill>
                  <a:srgbClr val="4A452A"/>
                </a:solidFill>
                <a:latin typeface="Arial" charset="0"/>
              </a:rPr>
              <a:t>                   </a:t>
            </a:r>
            <a:r>
              <a:rPr lang="en-US" sz="2800" dirty="0">
                <a:solidFill>
                  <a:srgbClr val="4A452A"/>
                </a:solidFill>
                <a:latin typeface="Arial" charset="0"/>
              </a:rPr>
              <a:t>	</a:t>
            </a:r>
            <a:r>
              <a:rPr lang="en-US" sz="2800" u="sng" dirty="0">
                <a:solidFill>
                  <a:srgbClr val="4A452A"/>
                </a:solidFill>
                <a:latin typeface="Arial" charset="0"/>
              </a:rPr>
              <a:t>Use instead</a:t>
            </a:r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66352" cy="1008112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Les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termes‘poids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morts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’</a:t>
            </a:r>
            <a:br>
              <a:rPr lang="en-US" sz="2800" dirty="0" smtClean="0">
                <a:solidFill>
                  <a:srgbClr val="558ED5"/>
                </a:solidFill>
                <a:latin typeface="Arial" charset="0"/>
              </a:rPr>
            </a:b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(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s’applique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aussi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aux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présentations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orales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)</a:t>
            </a:r>
            <a:endParaRPr lang="en-US" sz="2800" dirty="0">
              <a:solidFill>
                <a:srgbClr val="558ED5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0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800" u="sng">
              <a:solidFill>
                <a:srgbClr val="4A452A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4A452A"/>
                </a:solidFill>
                <a:latin typeface="Arial" charset="0"/>
                <a:cs typeface="Arial" charset="0"/>
              </a:rPr>
              <a:t>Investigate				study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4A452A"/>
                </a:solidFill>
                <a:latin typeface="Arial" charset="0"/>
                <a:cs typeface="Arial" charset="0"/>
              </a:rPr>
              <a:t>Optimum					best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4A452A"/>
                </a:solidFill>
                <a:latin typeface="Arial" charset="0"/>
                <a:cs typeface="Arial" charset="0"/>
              </a:rPr>
              <a:t>Indicate					show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4A452A"/>
                </a:solidFill>
                <a:latin typeface="Arial" charset="0"/>
                <a:cs typeface="Arial" charset="0"/>
              </a:rPr>
              <a:t>Initiate					start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4A452A"/>
                </a:solidFill>
                <a:latin typeface="Arial" charset="0"/>
                <a:cs typeface="Arial" charset="0"/>
              </a:rPr>
              <a:t>Currently					now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4A452A"/>
                </a:solidFill>
                <a:latin typeface="Arial" charset="0"/>
                <a:cs typeface="Arial" charset="0"/>
              </a:rPr>
              <a:t>Facilitate					help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4A452A"/>
                </a:solidFill>
                <a:latin typeface="Arial" charset="0"/>
                <a:cs typeface="Arial" charset="0"/>
              </a:rPr>
              <a:t>Endeavor				try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4A452A"/>
                </a:solidFill>
                <a:latin typeface="Arial" charset="0"/>
                <a:cs typeface="Arial" charset="0"/>
              </a:rPr>
              <a:t>Ascertain					find out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solidFill>
                <a:srgbClr val="4A452A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>
              <a:solidFill>
                <a:srgbClr val="4A452A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solidFill>
                <a:srgbClr val="4A452A"/>
              </a:solidFill>
              <a:latin typeface="Arial" charset="0"/>
            </a:endParaRPr>
          </a:p>
        </p:txBody>
      </p:sp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304800" y="1676400"/>
            <a:ext cx="62103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800" u="sng">
                <a:solidFill>
                  <a:srgbClr val="4A452A"/>
                </a:solidFill>
                <a:latin typeface="Arial" charset="0"/>
              </a:rPr>
              <a:t>Beware of</a:t>
            </a:r>
            <a:r>
              <a:rPr lang="en-US" sz="2800">
                <a:solidFill>
                  <a:srgbClr val="4A452A"/>
                </a:solidFill>
                <a:latin typeface="Arial" charset="0"/>
              </a:rPr>
              <a:t>				         </a:t>
            </a:r>
            <a:r>
              <a:rPr lang="en-US" sz="2800" u="sng">
                <a:solidFill>
                  <a:srgbClr val="4A452A"/>
                </a:solidFill>
                <a:latin typeface="Arial" charset="0"/>
              </a:rPr>
              <a:t>Use instead</a:t>
            </a:r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66352" cy="1008112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Les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termes‘poids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morts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’</a:t>
            </a:r>
            <a:br>
              <a:rPr lang="en-US" sz="2800" dirty="0" smtClean="0">
                <a:solidFill>
                  <a:srgbClr val="558ED5"/>
                </a:solidFill>
                <a:latin typeface="Arial" charset="0"/>
              </a:rPr>
            </a:b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(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s’applique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aussi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aux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présentations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Arial" charset="0"/>
              </a:rPr>
              <a:t>orales</a:t>
            </a:r>
            <a:r>
              <a:rPr lang="en-US" sz="2800" dirty="0" smtClean="0">
                <a:solidFill>
                  <a:srgbClr val="558ED5"/>
                </a:solidFill>
                <a:latin typeface="Arial" charset="0"/>
              </a:rPr>
              <a:t>)</a:t>
            </a:r>
            <a:endParaRPr lang="en-US" sz="2800" dirty="0">
              <a:solidFill>
                <a:srgbClr val="558ED5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72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u="sng" dirty="0">
                <a:latin typeface="Arial" charset="0"/>
                <a:cs typeface="Times New Roman" charset="0"/>
              </a:rPr>
              <a:t>Example: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latin typeface="Arial" charset="0"/>
                <a:cs typeface="Times New Roman" charset="0"/>
              </a:rPr>
              <a:t>“</a:t>
            </a:r>
            <a:r>
              <a:rPr lang="en-US" dirty="0" err="1" smtClean="0">
                <a:latin typeface="Arial" charset="0"/>
                <a:cs typeface="Times New Roman" charset="0"/>
              </a:rPr>
              <a:t>L’incidence</a:t>
            </a:r>
            <a:r>
              <a:rPr lang="en-US" dirty="0" smtClean="0">
                <a:latin typeface="Arial" charset="0"/>
                <a:cs typeface="Times New Roman" charset="0"/>
              </a:rPr>
              <a:t> de </a:t>
            </a:r>
            <a:r>
              <a:rPr lang="en-US" dirty="0" err="1" smtClean="0">
                <a:latin typeface="Arial" charset="0"/>
                <a:cs typeface="Times New Roman" charset="0"/>
              </a:rPr>
              <a:t>blessures</a:t>
            </a:r>
            <a:r>
              <a:rPr lang="en-US" dirty="0" smtClean="0">
                <a:latin typeface="Arial" charset="0"/>
                <a:cs typeface="Times New Roman" charset="0"/>
              </a:rPr>
              <a:t> du </a:t>
            </a:r>
            <a:r>
              <a:rPr lang="en-US" dirty="0" err="1" smtClean="0">
                <a:latin typeface="Arial" charset="0"/>
                <a:cs typeface="Times New Roman" charset="0"/>
              </a:rPr>
              <a:t>cerveau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démontre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deux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périodes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maximales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dans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presque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tous</a:t>
            </a:r>
            <a:r>
              <a:rPr lang="en-US" dirty="0" smtClean="0">
                <a:latin typeface="Arial" charset="0"/>
                <a:cs typeface="Times New Roman" charset="0"/>
              </a:rPr>
              <a:t> les rapports: les </a:t>
            </a:r>
            <a:r>
              <a:rPr lang="en-US" dirty="0" err="1" smtClean="0">
                <a:latin typeface="Arial" charset="0"/>
                <a:cs typeface="Times New Roman" charset="0"/>
              </a:rPr>
              <a:t>taux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sont</a:t>
            </a:r>
            <a:r>
              <a:rPr lang="en-US" dirty="0" smtClean="0">
                <a:latin typeface="Arial" charset="0"/>
                <a:cs typeface="Times New Roman" charset="0"/>
              </a:rPr>
              <a:t> les plus </a:t>
            </a:r>
            <a:r>
              <a:rPr lang="en-US" dirty="0" err="1" smtClean="0">
                <a:latin typeface="Arial" charset="0"/>
                <a:cs typeface="Times New Roman" charset="0"/>
              </a:rPr>
              <a:t>élevés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parmi</a:t>
            </a:r>
            <a:r>
              <a:rPr lang="en-US" dirty="0" smtClean="0">
                <a:latin typeface="Arial" charset="0"/>
                <a:cs typeface="Times New Roman" charset="0"/>
              </a:rPr>
              <a:t> les </a:t>
            </a:r>
            <a:r>
              <a:rPr lang="en-US" dirty="0" err="1" smtClean="0">
                <a:latin typeface="Arial" charset="0"/>
                <a:cs typeface="Times New Roman" charset="0"/>
              </a:rPr>
              <a:t>jeunes</a:t>
            </a:r>
            <a:r>
              <a:rPr lang="en-US" dirty="0" smtClean="0">
                <a:latin typeface="Arial" charset="0"/>
                <a:cs typeface="Times New Roman" charset="0"/>
              </a:rPr>
              <a:t> gens et </a:t>
            </a:r>
            <a:r>
              <a:rPr lang="en-US" dirty="0" err="1" smtClean="0">
                <a:latin typeface="Arial" charset="0"/>
                <a:cs typeface="Times New Roman" charset="0"/>
              </a:rPr>
              <a:t>parmi</a:t>
            </a:r>
            <a:r>
              <a:rPr lang="en-US" dirty="0" smtClean="0">
                <a:latin typeface="Arial" charset="0"/>
                <a:cs typeface="Times New Roman" charset="0"/>
              </a:rPr>
              <a:t> les gens </a:t>
            </a:r>
            <a:r>
              <a:rPr lang="en-US" dirty="0" err="1" smtClean="0">
                <a:latin typeface="Arial" charset="0"/>
                <a:cs typeface="Times New Roman" charset="0"/>
              </a:rPr>
              <a:t>agés</a:t>
            </a:r>
            <a:r>
              <a:rPr lang="en-US" dirty="0" smtClean="0">
                <a:latin typeface="Arial" charset="0"/>
                <a:cs typeface="Times New Roman" charset="0"/>
              </a:rPr>
              <a:t>”</a:t>
            </a:r>
            <a:endParaRPr lang="en-US" dirty="0"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latin typeface="Arial" charset="0"/>
                <a:cs typeface="Times New Roman" charset="0"/>
              </a:rPr>
              <a:t>Plus de “punch”</a:t>
            </a:r>
            <a:r>
              <a:rPr lang="en-US" dirty="0" smtClean="0">
                <a:latin typeface="Arial" charset="0"/>
                <a:cs typeface="Times New Roman" charset="0"/>
                <a:sym typeface="Wingdings" charset="0"/>
              </a:rPr>
              <a:t></a:t>
            </a:r>
            <a:endParaRPr lang="en-US" dirty="0"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latin typeface="Arial" charset="0"/>
                <a:cs typeface="Times New Roman" charset="0"/>
              </a:rPr>
              <a:t>“La </a:t>
            </a:r>
            <a:r>
              <a:rPr lang="en-US" dirty="0" err="1" smtClean="0">
                <a:latin typeface="Arial" charset="0"/>
                <a:cs typeface="Times New Roman" charset="0"/>
              </a:rPr>
              <a:t>prévalence</a:t>
            </a:r>
            <a:r>
              <a:rPr lang="en-US" dirty="0" smtClean="0">
                <a:latin typeface="Arial" charset="0"/>
                <a:cs typeface="Times New Roman" charset="0"/>
              </a:rPr>
              <a:t> de </a:t>
            </a:r>
            <a:r>
              <a:rPr lang="en-US" dirty="0" err="1" smtClean="0">
                <a:latin typeface="Arial" charset="0"/>
                <a:cs typeface="Times New Roman" charset="0"/>
              </a:rPr>
              <a:t>blessures</a:t>
            </a:r>
            <a:r>
              <a:rPr lang="en-US" dirty="0" smtClean="0">
                <a:latin typeface="Arial" charset="0"/>
                <a:cs typeface="Times New Roman" charset="0"/>
              </a:rPr>
              <a:t> au </a:t>
            </a:r>
            <a:r>
              <a:rPr lang="en-US" dirty="0" err="1" smtClean="0">
                <a:latin typeface="Arial" charset="0"/>
                <a:cs typeface="Times New Roman" charset="0"/>
              </a:rPr>
              <a:t>cerveau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est</a:t>
            </a:r>
            <a:r>
              <a:rPr lang="en-US" dirty="0" smtClean="0">
                <a:latin typeface="Arial" charset="0"/>
                <a:cs typeface="Times New Roman" charset="0"/>
              </a:rPr>
              <a:t> le plus </a:t>
            </a:r>
            <a:r>
              <a:rPr lang="en-US" dirty="0" err="1" smtClean="0">
                <a:latin typeface="Arial" charset="0"/>
                <a:cs typeface="Times New Roman" charset="0"/>
              </a:rPr>
              <a:t>élevé</a:t>
            </a:r>
            <a:r>
              <a:rPr lang="en-US" dirty="0" smtClean="0">
                <a:latin typeface="Arial" charset="0"/>
                <a:cs typeface="Times New Roman" charset="0"/>
              </a:rPr>
              <a:t> </a:t>
            </a:r>
            <a:r>
              <a:rPr lang="en-US" dirty="0" err="1" smtClean="0">
                <a:latin typeface="Arial" charset="0"/>
                <a:cs typeface="Times New Roman" charset="0"/>
              </a:rPr>
              <a:t>parmi</a:t>
            </a:r>
            <a:r>
              <a:rPr lang="en-US" dirty="0" smtClean="0">
                <a:latin typeface="Arial" charset="0"/>
                <a:cs typeface="Times New Roman" charset="0"/>
              </a:rPr>
              <a:t> les </a:t>
            </a:r>
            <a:r>
              <a:rPr lang="en-US" dirty="0" err="1" smtClean="0">
                <a:latin typeface="Arial" charset="0"/>
                <a:cs typeface="Times New Roman" charset="0"/>
              </a:rPr>
              <a:t>jeunes</a:t>
            </a:r>
            <a:r>
              <a:rPr lang="en-US" dirty="0" smtClean="0">
                <a:latin typeface="Arial" charset="0"/>
                <a:cs typeface="Times New Roman" charset="0"/>
              </a:rPr>
              <a:t> et les gens ages. </a:t>
            </a:r>
            <a:endParaRPr lang="en-US" dirty="0">
              <a:latin typeface="Arial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80983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558ED5"/>
                </a:solidFill>
              </a:rPr>
              <a:t>Coupez</a:t>
            </a:r>
            <a:r>
              <a:rPr lang="en-US" dirty="0" smtClean="0">
                <a:solidFill>
                  <a:srgbClr val="558ED5"/>
                </a:solidFill>
              </a:rPr>
              <a:t>, </a:t>
            </a:r>
            <a:r>
              <a:rPr lang="en-US" dirty="0" err="1" smtClean="0">
                <a:solidFill>
                  <a:srgbClr val="558ED5"/>
                </a:solidFill>
              </a:rPr>
              <a:t>coupez</a:t>
            </a:r>
            <a:r>
              <a:rPr lang="en-US" dirty="0" smtClean="0">
                <a:solidFill>
                  <a:srgbClr val="558ED5"/>
                </a:solidFill>
              </a:rPr>
              <a:t>, </a:t>
            </a:r>
            <a:r>
              <a:rPr lang="en-US" dirty="0" err="1" smtClean="0">
                <a:solidFill>
                  <a:srgbClr val="558ED5"/>
                </a:solidFill>
              </a:rPr>
              <a:t>coupez</a:t>
            </a:r>
            <a:r>
              <a:rPr lang="en-US" dirty="0" smtClean="0">
                <a:solidFill>
                  <a:srgbClr val="558ED5"/>
                </a:solidFill>
              </a:rPr>
              <a:t>…</a:t>
            </a:r>
            <a:endParaRPr lang="en-US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49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DONature</Template>
  <TotalTime>1583</TotalTime>
  <Words>4034</Words>
  <Application>Microsoft Office PowerPoint</Application>
  <PresentationFormat>On-screen Show (4:3)</PresentationFormat>
  <Paragraphs>591</Paragraphs>
  <Slides>111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22" baseType="lpstr">
      <vt:lpstr>ＭＳ Ｐゴシック</vt:lpstr>
      <vt:lpstr>ＭＳ Ｐゴシック</vt:lpstr>
      <vt:lpstr>Arial</vt:lpstr>
      <vt:lpstr>Calibri</vt:lpstr>
      <vt:lpstr>Calibri Light</vt:lpstr>
      <vt:lpstr>Times</vt:lpstr>
      <vt:lpstr>Times New Roman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Antennes provinciales</vt:lpstr>
      <vt:lpstr>Antennes provinciales</vt:lpstr>
      <vt:lpstr>L’écriture scientifique (module 3)</vt:lpstr>
      <vt:lpstr>Préalables</vt:lpstr>
      <vt:lpstr>Manière de travailler</vt:lpstr>
      <vt:lpstr>Quelques faits…</vt:lpstr>
      <vt:lpstr>Quelques principes</vt:lpstr>
      <vt:lpstr>Le procéssus mental</vt:lpstr>
      <vt:lpstr>Qu’attendre de telles formations?</vt:lpstr>
      <vt:lpstr>Pour faire quoi? </vt:lpstr>
      <vt:lpstr>Les 5 mythes</vt:lpstr>
      <vt:lpstr>Présentation scientifique</vt:lpstr>
      <vt:lpstr>Qualité de poster</vt:lpstr>
      <vt:lpstr>Les auteurs</vt:lpstr>
      <vt:lpstr>PowerPoint Presentation</vt:lpstr>
      <vt:lpstr>La structure classique d’un article</vt:lpstr>
      <vt:lpstr>Le Narratif</vt:lpstr>
      <vt:lpstr>L’approche méthodologique dans l’écriture</vt:lpstr>
      <vt:lpstr>La bonne idée ou l’identification du problème développement de l’hypothèse</vt:lpstr>
      <vt:lpstr>PowerPoint Presentation</vt:lpstr>
      <vt:lpstr>L’arbre à problèmes- Stage 2</vt:lpstr>
      <vt:lpstr>Formulez une question de recherche pour une recherche internet, sur base de l’arbre à problèmes</vt:lpstr>
      <vt:lpstr>Développement de l’hypothèse</vt:lpstr>
      <vt:lpstr>PowerPoint Presentation</vt:lpstr>
      <vt:lpstr>Recherche (exercice 4)</vt:lpstr>
      <vt:lpstr>Exemples de bases de données spécifiques</vt:lpstr>
      <vt:lpstr>http://www.ncbi.nlm.nih.gov/</vt:lpstr>
      <vt:lpstr>PowerPoint Presentation</vt:lpstr>
      <vt:lpstr>PowerPoint Presentation</vt:lpstr>
      <vt:lpstr>PowerPoint Presentation</vt:lpstr>
      <vt:lpstr>PowerPoint Presentation</vt:lpstr>
      <vt:lpstr>Recherche (exercice 5)</vt:lpstr>
      <vt:lpstr>Formulez une question de recherche, sur base de l’arbre à problèmes et recherchez dans des bases de données</vt:lpstr>
      <vt:lpstr>PowerPoint Presentation</vt:lpstr>
      <vt:lpstr>PowerPoint Presentation</vt:lpstr>
      <vt:lpstr>http://www.catalogueoflife.org/col/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sur la recherché internet</vt:lpstr>
      <vt:lpstr>Opérateurs Booléens</vt:lpstr>
      <vt:lpstr>Mots-CLés</vt:lpstr>
      <vt:lpstr>Message essentiel</vt:lpstr>
      <vt:lpstr>PowerPoint Presentation</vt:lpstr>
      <vt:lpstr>PowerPoint Presentation</vt:lpstr>
      <vt:lpstr>L’introduction</vt:lpstr>
      <vt:lpstr>L’introduction</vt:lpstr>
      <vt:lpstr>Résultats</vt:lpstr>
      <vt:lpstr>Catégories de résultats</vt:lpstr>
      <vt:lpstr>Exercice 7</vt:lpstr>
      <vt:lpstr>Principes pour les résultats</vt:lpstr>
      <vt:lpstr>Les tableaux s’expliquent  eux-même</vt:lpstr>
      <vt:lpstr>Materiel et méthodes</vt:lpstr>
      <vt:lpstr>Projet: structure</vt:lpstr>
      <vt:lpstr>Projet</vt:lpstr>
      <vt:lpstr>L’abstract ou résumé</vt:lpstr>
      <vt:lpstr>Contenu de l’abstract</vt:lpstr>
      <vt:lpstr>Abstract Travail de groupe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discussion</vt:lpstr>
      <vt:lpstr>Discussion sur la discussion…</vt:lpstr>
      <vt:lpstr>La conclusion</vt:lpstr>
      <vt:lpstr>Le texte</vt:lpstr>
      <vt:lpstr>Exemple</vt:lpstr>
      <vt:lpstr>Les phrases ‘poids morts’ (s’applique aussi aux présentations orales)</vt:lpstr>
      <vt:lpstr>Les termes‘poids morts’ (s’applique aussi aux présentations orales)</vt:lpstr>
      <vt:lpstr>Les termes‘poids morts’ (s’applique aussi aux présentations orales)</vt:lpstr>
      <vt:lpstr>Les termes‘poids morts’ (s’applique aussi aux présentations orales)</vt:lpstr>
      <vt:lpstr>Les termes‘poids morts’ (s’applique aussi aux présentations orales)</vt:lpstr>
      <vt:lpstr>Les termes‘poids morts’ (s’applique aussi aux présentations orales)</vt:lpstr>
      <vt:lpstr>Coupez, coupez, coupez…</vt:lpstr>
      <vt:lpstr>Exercise 9: revision de ce paragraphe</vt:lpstr>
      <vt:lpstr>PowerPoint Presentation</vt:lpstr>
      <vt:lpstr>PowerPoint Presentation</vt:lpstr>
      <vt:lpstr>Le style: les 7 pièges verbaux</vt:lpstr>
      <vt:lpstr>Le style: les 7 pièges verbaux</vt:lpstr>
      <vt:lpstr>Exemple</vt:lpstr>
      <vt:lpstr>Les mots-liens</vt:lpstr>
      <vt:lpstr>Controle de qualité du texte narratif: 5 étappes</vt:lpstr>
      <vt:lpstr>Controle de qualité du texte narratif: 5 étappes</vt:lpstr>
      <vt:lpstr>Controle de qualité du texte narratif: 5 étappes</vt:lpstr>
      <vt:lpstr>Controle de qualité du texte narratif: 5 étappes</vt:lpstr>
      <vt:lpstr>PowerPoint Presentation</vt:lpstr>
    </vt:vector>
  </TitlesOfParts>
  <Company>RBINS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Cycle Management (PCM)</dc:title>
  <dc:creator>Luc Janssens</dc:creator>
  <cp:lastModifiedBy>Luc Janssens</cp:lastModifiedBy>
  <cp:revision>165</cp:revision>
  <dcterms:created xsi:type="dcterms:W3CDTF">2014-06-18T14:38:14Z</dcterms:created>
  <dcterms:modified xsi:type="dcterms:W3CDTF">2015-11-13T08:56:11Z</dcterms:modified>
</cp:coreProperties>
</file>