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75" r:id="rId4"/>
    <p:sldId id="268" r:id="rId5"/>
    <p:sldId id="269" r:id="rId6"/>
    <p:sldId id="274" r:id="rId7"/>
    <p:sldId id="270" r:id="rId8"/>
    <p:sldId id="277" r:id="rId9"/>
    <p:sldId id="262" r:id="rId10"/>
    <p:sldId id="258" r:id="rId11"/>
    <p:sldId id="261" r:id="rId12"/>
    <p:sldId id="278" r:id="rId13"/>
    <p:sldId id="276" r:id="rId14"/>
    <p:sldId id="279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an CLEMENT" initials="F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6"/>
    <a:srgbClr val="F9B500"/>
    <a:srgbClr val="D8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7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280AC7EF-CDF9-47F9-A8F0-1E45D66BC4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AF170E8-CE59-45B3-A546-CE4F28E556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32922-10E0-445C-A5E1-465E015F4643}" type="datetimeFigureOut">
              <a:rPr lang="fr-BE" smtClean="0"/>
              <a:t>06-04-18</a:t>
            </a:fld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F406BC6-D77A-4A06-8908-67A3AD0CF2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308241" y="9291335"/>
            <a:ext cx="48786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41A62-5F4A-4B5C-B110-5DF0D4AD01A8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E796743-55B0-4BE9-A67D-7759E4F0BD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015119" y="9309464"/>
            <a:ext cx="5015174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fr-FR" sz="900" smtClean="0">
                <a:effectLst/>
              </a:defRPr>
            </a:lvl1pPr>
          </a:lstStyle>
          <a:p>
            <a:r>
              <a:rPr lang="fr-FR" dirty="0" err="1"/>
              <a:t>Enabel</a:t>
            </a:r>
            <a:r>
              <a:rPr lang="fr-FR" dirty="0"/>
              <a:t> • Agence belge de développement • Société anonyme de droit public à finalité sociale</a:t>
            </a:r>
          </a:p>
          <a:p>
            <a:r>
              <a:rPr lang="fr-FR" dirty="0"/>
              <a:t>Rue Haute 147 • 1000 Bruxelles • T. +32 (0)2 505 37 00 • enabel.be</a:t>
            </a:r>
          </a:p>
        </p:txBody>
      </p:sp>
    </p:spTree>
    <p:extLst>
      <p:ext uri="{BB962C8B-B14F-4D97-AF65-F5344CB8AC3E}">
        <p14:creationId xmlns:p14="http://schemas.microsoft.com/office/powerpoint/2010/main" val="4066380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85CD-E54C-4546-BEBC-781C2DB58300}" type="datetimeFigureOut">
              <a:rPr lang="fr-BE" smtClean="0"/>
              <a:t>06-04-18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015119" y="9309464"/>
            <a:ext cx="5015174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fr-FR" sz="900" smtClean="0">
                <a:effectLst/>
              </a:defRPr>
            </a:lvl1pPr>
          </a:lstStyle>
          <a:p>
            <a:r>
              <a:rPr lang="fr-FR" dirty="0" err="1"/>
              <a:t>Enabel</a:t>
            </a:r>
            <a:r>
              <a:rPr lang="fr-FR" dirty="0"/>
              <a:t> • Agence belge de développement • Société anonyme de droit public à finalité sociale</a:t>
            </a:r>
          </a:p>
          <a:p>
            <a:r>
              <a:rPr lang="fr-FR" dirty="0"/>
              <a:t>Rue Haute 147 • 1000 Bruxelles • T. +32 (0)2 505 37 00 • enabel.be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320327" y="9309464"/>
            <a:ext cx="475775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261D-1966-411E-9C31-72BA4F47BB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455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 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9228" y="1878917"/>
            <a:ext cx="4962385" cy="1651666"/>
          </a:xfrm>
        </p:spPr>
        <p:txBody>
          <a:bodyPr anchor="b">
            <a:normAutofit/>
          </a:bodyPr>
          <a:lstStyle>
            <a:lvl1pPr marL="92075" indent="0" algn="l">
              <a:defRPr sz="4400">
                <a:solidFill>
                  <a:srgbClr val="D81A1A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227" y="3679742"/>
            <a:ext cx="4962385" cy="1166607"/>
          </a:xfrm>
        </p:spPr>
        <p:txBody>
          <a:bodyPr>
            <a:normAutofit/>
          </a:bodyPr>
          <a:lstStyle>
            <a:lvl1pPr marL="92075" indent="0" algn="l">
              <a:buNone/>
              <a:defRPr sz="2400">
                <a:solidFill>
                  <a:srgbClr val="5857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380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puc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477" y="345462"/>
            <a:ext cx="647834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49477" y="1825625"/>
            <a:ext cx="6478342" cy="4351338"/>
          </a:xfrm>
        </p:spPr>
        <p:txBody>
          <a:bodyPr/>
          <a:lstStyle>
            <a:lvl1pPr marL="268288" indent="-268288">
              <a:tabLst/>
              <a:defRPr/>
            </a:lvl1pPr>
            <a:lvl2pPr marL="628650" indent="-171450">
              <a:tabLst>
                <a:tab pos="360363" algn="l"/>
              </a:tabLst>
              <a:defRPr/>
            </a:lvl2pPr>
            <a:lvl3pPr marL="1081088" indent="-166688">
              <a:tabLst>
                <a:tab pos="360363" algn="l"/>
              </a:tabLst>
              <a:defRPr/>
            </a:lvl3pPr>
            <a:lvl4pPr marL="1524000" indent="-152400">
              <a:tabLst>
                <a:tab pos="360363" algn="l"/>
              </a:tabLst>
              <a:defRPr/>
            </a:lvl4pPr>
            <a:lvl5pPr marL="1976438" indent="-147638">
              <a:tabLst>
                <a:tab pos="360363" algn="l"/>
              </a:tabLst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</a:t>
            </a:r>
            <a:r>
              <a:rPr lang="fr-FR" smtClean="0"/>
              <a:t>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46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349476" y="1825625"/>
            <a:ext cx="3165374" cy="4351338"/>
          </a:xfrm>
        </p:spPr>
        <p:txBody>
          <a:bodyPr/>
          <a:lstStyle>
            <a:lvl1pPr marL="268288" indent="-268288">
              <a:defRPr/>
            </a:lvl1pPr>
            <a:lvl2pPr marL="628650" indent="-171450">
              <a:defRPr/>
            </a:lvl2pPr>
            <a:lvl3pPr marL="1081088" indent="-166688">
              <a:defRPr/>
            </a:lvl3pPr>
            <a:lvl4pPr marL="1524000" indent="-152400">
              <a:defRPr/>
            </a:lvl4pPr>
            <a:lvl5pPr marL="1976438" indent="-147638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</a:t>
            </a:r>
            <a:r>
              <a:rPr lang="fr-FR" smtClean="0"/>
              <a:t>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29151" y="1825625"/>
            <a:ext cx="3198668" cy="4351338"/>
          </a:xfrm>
        </p:spPr>
        <p:txBody>
          <a:bodyPr/>
          <a:lstStyle>
            <a:lvl1pPr marL="268288" indent="-268288">
              <a:defRPr/>
            </a:lvl1pPr>
            <a:lvl2pPr marL="628650" indent="-171450">
              <a:defRPr/>
            </a:lvl2pPr>
            <a:lvl3pPr marL="1081088" indent="-166688">
              <a:defRPr/>
            </a:lvl3pPr>
            <a:lvl4pPr marL="1524000" indent="-152400">
              <a:defRPr/>
            </a:lvl4pPr>
            <a:lvl5pPr marL="1976438" indent="-147638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</a:t>
            </a:r>
            <a:r>
              <a:rPr lang="fr-FR" smtClean="0"/>
              <a:t>niveau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35C545CE-72B3-4E12-8B98-DFF4800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7" y="345462"/>
            <a:ext cx="647834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62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75CF8457-64FC-4063-9862-B0916BDE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7" y="345462"/>
            <a:ext cx="647834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991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v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2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ext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23108" y="2057400"/>
            <a:ext cx="324889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1999" y="2057400"/>
            <a:ext cx="324889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7D5FE63B-9C10-455C-A818-4D3606BB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7" y="345462"/>
            <a:ext cx="647834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1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</a:t>
            </a:r>
            <a:r>
              <a:rPr lang="fr-FR" smtClean="0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5389CC9-17CE-4DF9-8474-521CFDDE49E8}" type="datetimeFigureOut">
              <a:rPr lang="fr-BE" smtClean="0"/>
              <a:pPr/>
              <a:t>06-04-18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C414BF-7573-4B63-9595-FD7681D9969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5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81A1A"/>
          </a:solidFill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D81A1C"/>
        </a:buClr>
        <a:buFont typeface="Arial" panose="020B0604020202020204" pitchFamily="34" charset="0"/>
        <a:buChar char="•"/>
        <a:defRPr sz="2800" kern="1200">
          <a:solidFill>
            <a:srgbClr val="58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58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58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hyperlink" Target="mailto:virginie.bartholome@enabel.be" TargetMode="External"/><Relationship Id="rId10" Type="http://schemas.openxmlformats.org/officeDocument/2006/relationships/image" Target="../media/image14.png"/><Relationship Id="rId4" Type="http://schemas.openxmlformats.org/officeDocument/2006/relationships/hyperlink" Target="mailto:fabian.clement@enabel.be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9227" y="1819969"/>
            <a:ext cx="4595854" cy="1496436"/>
          </a:xfrm>
        </p:spPr>
        <p:txBody>
          <a:bodyPr>
            <a:normAutofit/>
          </a:bodyPr>
          <a:lstStyle/>
          <a:p>
            <a:r>
              <a:rPr lang="fr-BE" sz="4000" dirty="0" smtClean="0"/>
              <a:t>Atelier de Démarrage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227" y="3597856"/>
            <a:ext cx="5533487" cy="1953858"/>
          </a:xfrm>
        </p:spPr>
        <p:txBody>
          <a:bodyPr>
            <a:normAutofit fontScale="62500" lnSpcReduction="20000"/>
          </a:bodyPr>
          <a:lstStyle/>
          <a:p>
            <a:r>
              <a:rPr lang="fr-BE" dirty="0" smtClean="0"/>
              <a:t>Réunion du 29.03.18</a:t>
            </a:r>
          </a:p>
          <a:p>
            <a:endParaRPr lang="fr-BE" dirty="0" smtClean="0"/>
          </a:p>
          <a:p>
            <a:r>
              <a:rPr lang="fr-BE" sz="3800" b="1" dirty="0" smtClean="0">
                <a:solidFill>
                  <a:srgbClr val="F9B500"/>
                </a:solidFill>
              </a:rPr>
              <a:t>Processus indicatif de préparation du</a:t>
            </a:r>
          </a:p>
          <a:p>
            <a:r>
              <a:rPr lang="fr-BE" sz="3800" b="1" dirty="0" smtClean="0">
                <a:solidFill>
                  <a:srgbClr val="F9B500"/>
                </a:solidFill>
              </a:rPr>
              <a:t>nouveau Programme de Coopération </a:t>
            </a:r>
          </a:p>
          <a:p>
            <a:r>
              <a:rPr lang="fr-BE" sz="3800" b="1" dirty="0" smtClean="0">
                <a:solidFill>
                  <a:srgbClr val="F9B500"/>
                </a:solidFill>
              </a:rPr>
              <a:t>2019-2023</a:t>
            </a:r>
            <a:endParaRPr lang="fr-BE" sz="3800" b="1" dirty="0">
              <a:solidFill>
                <a:srgbClr val="F9B5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97" y="451877"/>
            <a:ext cx="1887366" cy="1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0D6E01-649F-4EB8-A80B-CB87B7F0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7" y="345462"/>
            <a:ext cx="6478342" cy="1126541"/>
          </a:xfrm>
        </p:spPr>
        <p:txBody>
          <a:bodyPr/>
          <a:lstStyle/>
          <a:p>
            <a:r>
              <a:rPr lang="fr-BE" dirty="0" smtClean="0"/>
              <a:t>Calendrier</a:t>
            </a:r>
            <a:endParaRPr lang="fr-BE" dirty="0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>
            <a:off x="7022725" y="2267107"/>
            <a:ext cx="0" cy="1924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>
            <a:off x="6846949" y="1631512"/>
            <a:ext cx="0" cy="37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>
            <a:off x="8031359" y="1722120"/>
            <a:ext cx="0" cy="2105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80325414"/>
              </p:ext>
            </p:extLst>
          </p:nvPr>
        </p:nvGraphicFramePr>
        <p:xfrm>
          <a:off x="1284389" y="1662703"/>
          <a:ext cx="6762830" cy="347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628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795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 smtClean="0">
                          <a:solidFill>
                            <a:schemeClr val="tx1"/>
                          </a:solidFill>
                        </a:rPr>
                        <a:t>Avr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Juin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 smtClean="0">
                          <a:solidFill>
                            <a:schemeClr val="tx1"/>
                          </a:solidFill>
                        </a:rPr>
                        <a:t>Jui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 smtClean="0">
                          <a:solidFill>
                            <a:schemeClr val="tx1"/>
                          </a:solidFill>
                        </a:rPr>
                        <a:t>Aoû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 smtClean="0">
                          <a:solidFill>
                            <a:schemeClr val="tx1"/>
                          </a:solidFill>
                        </a:rPr>
                        <a:t>Oct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Déc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 noChangeAspect="1"/>
          </p:cNvCxnSpPr>
          <p:nvPr/>
        </p:nvCxnSpPr>
        <p:spPr>
          <a:xfrm>
            <a:off x="2953699" y="2186746"/>
            <a:ext cx="0" cy="1962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spect="1"/>
          </p:cNvSpPr>
          <p:nvPr/>
        </p:nvSpPr>
        <p:spPr>
          <a:xfrm>
            <a:off x="3357450" y="3686795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842938" y="3686795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4003408" y="2186746"/>
            <a:ext cx="0" cy="1924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1742289" y="2186746"/>
            <a:ext cx="0" cy="19550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7831650" y="3726041"/>
            <a:ext cx="338554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fr-BE" sz="1200" b="1" dirty="0" smtClean="0"/>
              <a:t>CS</a:t>
            </a:r>
            <a:endParaRPr lang="en-GB" sz="1200" b="1" dirty="0"/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2773251" y="4149543"/>
            <a:ext cx="101368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Atelier de partage</a:t>
            </a:r>
          </a:p>
          <a:p>
            <a:r>
              <a:rPr lang="fr-BE" sz="1600" b="1" dirty="0" smtClean="0"/>
              <a:t>@ Cotonou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09/05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811253" y="4171130"/>
            <a:ext cx="94673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BE" sz="1600" b="1" dirty="0" smtClean="0"/>
              <a:t>COMPAR</a:t>
            </a:r>
          </a:p>
          <a:p>
            <a:pPr algn="r"/>
            <a:r>
              <a:rPr lang="fr-BE" sz="1600" b="1" dirty="0" smtClean="0">
                <a:solidFill>
                  <a:srgbClr val="FF0000"/>
                </a:solidFill>
              </a:rPr>
              <a:t>22/03</a:t>
            </a:r>
            <a:endParaRPr lang="en-GB" sz="1600" b="1" dirty="0">
              <a:solidFill>
                <a:srgbClr val="FF0000"/>
              </a:solidFill>
            </a:endParaRPr>
          </a:p>
          <a:p>
            <a:pPr algn="r"/>
            <a:r>
              <a:rPr lang="fr-BE" sz="1600" b="1" dirty="0" smtClean="0"/>
              <a:t>Kick-Off</a:t>
            </a:r>
            <a:endParaRPr lang="fr-BE" sz="1600" b="1" dirty="0" smtClean="0">
              <a:solidFill>
                <a:srgbClr val="FF0000"/>
              </a:solidFill>
            </a:endParaRPr>
          </a:p>
          <a:p>
            <a:pPr algn="r"/>
            <a:r>
              <a:rPr lang="fr-BE" sz="1600" b="1" dirty="0" smtClean="0">
                <a:solidFill>
                  <a:srgbClr val="FF0000"/>
                </a:solidFill>
              </a:rPr>
              <a:t>29/03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3748206" y="4141827"/>
            <a:ext cx="154499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Soumission pour approbation Ministre </a:t>
            </a:r>
          </a:p>
          <a:p>
            <a:r>
              <a:rPr lang="fr-BE" sz="1600" b="1" dirty="0" smtClean="0"/>
              <a:t>belge</a:t>
            </a:r>
            <a:endParaRPr lang="fr-BE" sz="1600" dirty="0" smtClean="0"/>
          </a:p>
          <a:p>
            <a:r>
              <a:rPr lang="fr-BE" sz="1600" b="1" dirty="0" smtClean="0"/>
              <a:t>@ BXL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01/07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1735644" y="4165807"/>
            <a:ext cx="10755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600" b="1" dirty="0" smtClean="0"/>
              <a:t>Atelier Approche Intégrée  </a:t>
            </a:r>
            <a:endParaRPr lang="fr-BE" sz="1600" b="1" dirty="0"/>
          </a:p>
          <a:p>
            <a:pPr algn="r"/>
            <a:r>
              <a:rPr lang="fr-BE" sz="1600" b="1" dirty="0" smtClean="0"/>
              <a:t>@ BXL</a:t>
            </a:r>
          </a:p>
          <a:p>
            <a:pPr algn="r"/>
            <a:r>
              <a:rPr lang="fr-BE" sz="1600" b="1" dirty="0" smtClean="0">
                <a:solidFill>
                  <a:srgbClr val="FF0000"/>
                </a:solidFill>
              </a:rPr>
              <a:t>17-18/04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1379580" y="3685546"/>
            <a:ext cx="923144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b="1" dirty="0">
                <a:solidFill>
                  <a:schemeClr val="tx1"/>
                </a:solidFill>
              </a:rPr>
              <a:t>Phase d’analyse, études et appuis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2346229" y="3685546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2603485" y="3685546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3100194" y="3686795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3634540" y="3686795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035295" y="3686795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158985" y="3686795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cxnSpLocks noChangeAspect="1"/>
          </p:cNvCxnSpPr>
          <p:nvPr/>
        </p:nvCxnSpPr>
        <p:spPr>
          <a:xfrm flipH="1">
            <a:off x="2321815" y="2186746"/>
            <a:ext cx="261" cy="19550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>
            <a:off x="3898311" y="3686795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4451801" y="3685454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4727333" y="3685454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cxnSpLocks noChangeAspect="1"/>
          </p:cNvCxnSpPr>
          <p:nvPr/>
        </p:nvCxnSpPr>
        <p:spPr>
          <a:xfrm>
            <a:off x="5998505" y="2170165"/>
            <a:ext cx="0" cy="19096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4937046" y="4149226"/>
            <a:ext cx="121560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600" b="1" dirty="0" smtClean="0"/>
              <a:t>Atelier</a:t>
            </a:r>
          </a:p>
          <a:p>
            <a:pPr algn="r"/>
            <a:r>
              <a:rPr lang="fr-BE" sz="1600" b="1" dirty="0" smtClean="0"/>
              <a:t>Elaboration PF</a:t>
            </a:r>
          </a:p>
          <a:p>
            <a:pPr algn="r"/>
            <a:r>
              <a:rPr lang="fr-BE" sz="1600" b="1" dirty="0" smtClean="0"/>
              <a:t>@ BXL</a:t>
            </a:r>
          </a:p>
          <a:p>
            <a:pPr algn="r"/>
            <a:r>
              <a:rPr lang="fr-BE" sz="1600" b="1" dirty="0" smtClean="0">
                <a:solidFill>
                  <a:srgbClr val="FF0000"/>
                </a:solidFill>
              </a:rPr>
              <a:t>25-26/09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728982" y="3686795"/>
            <a:ext cx="209713" cy="310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3986842" y="2120200"/>
            <a:ext cx="50206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sz="1000" b="1" dirty="0" smtClean="0">
                <a:solidFill>
                  <a:srgbClr val="FF0000"/>
                </a:solidFill>
              </a:rPr>
              <a:t>15/07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6090876" y="5641301"/>
            <a:ext cx="141326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Atelier de partage </a:t>
            </a:r>
          </a:p>
          <a:p>
            <a:r>
              <a:rPr lang="fr-BE" sz="1600" b="1" dirty="0" smtClean="0"/>
              <a:t>@ Cotonou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23/10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cxnSpLocks noChangeAspect="1"/>
          </p:cNvCxnSpPr>
          <p:nvPr/>
        </p:nvCxnSpPr>
        <p:spPr>
          <a:xfrm>
            <a:off x="6360289" y="2140262"/>
            <a:ext cx="0" cy="3405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075100" y="2428016"/>
            <a:ext cx="309700" cy="346270"/>
            <a:chOff x="4848005" y="2428015"/>
            <a:chExt cx="309700" cy="346270"/>
          </a:xfrm>
        </p:grpSpPr>
        <p:pic>
          <p:nvPicPr>
            <p:cNvPr id="49" name="Picture 3" descr="C:\Users\fclement.W7-FWRDH72\AppData\Local\Microsoft\Windows\Temporary Internet Files\Content.IE5\F277M46R\869px-Documents_icon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849" y="2428015"/>
              <a:ext cx="293856" cy="34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848005" y="2464538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7198011" y="2413912"/>
            <a:ext cx="312906" cy="346270"/>
            <a:chOff x="7970915" y="2413911"/>
            <a:chExt cx="312906" cy="346270"/>
          </a:xfrm>
        </p:grpSpPr>
        <p:pic>
          <p:nvPicPr>
            <p:cNvPr id="47" name="Picture 3" descr="C:\Users\fclement.W7-FWRDH72\AppData\Local\Microsoft\Windows\Temporary Internet Files\Content.IE5\F277M46R\869px-Documents_icon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192" y="2413911"/>
              <a:ext cx="293856" cy="34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7970915" y="2442656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PF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09535" y="2243311"/>
            <a:ext cx="2604078" cy="673773"/>
            <a:chOff x="2282440" y="2243310"/>
            <a:chExt cx="2604078" cy="673773"/>
          </a:xfrm>
        </p:grpSpPr>
        <p:sp>
          <p:nvSpPr>
            <p:cNvPr id="43" name="Chevron 42"/>
            <p:cNvSpPr/>
            <p:nvPr/>
          </p:nvSpPr>
          <p:spPr>
            <a:xfrm>
              <a:off x="2282440" y="2243310"/>
              <a:ext cx="2604078" cy="673773"/>
            </a:xfrm>
            <a:prstGeom prst="chevron">
              <a:avLst/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4" name="Chevron 6"/>
            <p:cNvSpPr/>
            <p:nvPr/>
          </p:nvSpPr>
          <p:spPr>
            <a:xfrm>
              <a:off x="3094720" y="2243310"/>
              <a:ext cx="1562448" cy="6737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003" tIns="8001" rIns="8001" bIns="8001" numCol="1" spcCol="1270" anchor="ctr" anchorCtr="0">
              <a:noAutofit/>
            </a:bodyPr>
            <a:lstStyle/>
            <a:p>
              <a:pPr marL="0" marR="0" lvl="0" indent="0" defTabSz="266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Préparation Stratégie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601500" y="2257750"/>
            <a:ext cx="2608788" cy="658594"/>
            <a:chOff x="5374404" y="2257749"/>
            <a:chExt cx="2608788" cy="658594"/>
          </a:xfrm>
          <a:solidFill>
            <a:schemeClr val="accent1"/>
          </a:solidFill>
        </p:grpSpPr>
        <p:sp>
          <p:nvSpPr>
            <p:cNvPr id="41" name="Chevron 40"/>
            <p:cNvSpPr/>
            <p:nvPr/>
          </p:nvSpPr>
          <p:spPr>
            <a:xfrm>
              <a:off x="5374404" y="2257749"/>
              <a:ext cx="2608788" cy="658594"/>
            </a:xfrm>
            <a:prstGeom prst="chevron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2" name="Chevron 10"/>
            <p:cNvSpPr/>
            <p:nvPr/>
          </p:nvSpPr>
          <p:spPr>
            <a:xfrm>
              <a:off x="5984172" y="2257749"/>
              <a:ext cx="1565274" cy="6585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003" tIns="8001" rIns="8001" bIns="8001" numCol="1" spcCol="1270" anchor="ctr" anchorCtr="0">
              <a:noAutofit/>
            </a:bodyPr>
            <a:lstStyle/>
            <a:p>
              <a:pPr marL="0" marR="0" lvl="0" indent="0" defTabSz="266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Préparation Portefeuille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angle 39"/>
          <p:cNvSpPr>
            <a:spLocks noChangeAspect="1"/>
          </p:cNvSpPr>
          <p:nvPr/>
        </p:nvSpPr>
        <p:spPr>
          <a:xfrm>
            <a:off x="5329726" y="3686795"/>
            <a:ext cx="1337559" cy="309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b="1" dirty="0" smtClean="0">
                <a:solidFill>
                  <a:schemeClr val="tx1"/>
                </a:solidFill>
              </a:rPr>
              <a:t>Missions Product </a:t>
            </a:r>
            <a:r>
              <a:rPr lang="fr-BE" sz="800" b="1" dirty="0" err="1" smtClean="0">
                <a:solidFill>
                  <a:schemeClr val="tx1"/>
                </a:solidFill>
              </a:rPr>
              <a:t>Mgers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>
            <a:off x="6509617" y="4222188"/>
            <a:ext cx="16605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Soumission pour approbation par le Ministre belge</a:t>
            </a:r>
            <a:endParaRPr lang="fr-BE" sz="1600" dirty="0" smtClean="0"/>
          </a:p>
          <a:p>
            <a:r>
              <a:rPr lang="fr-BE" sz="1600" b="1" dirty="0" smtClean="0"/>
              <a:t>@ BXL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10/11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6664363" y="2961469"/>
            <a:ext cx="1416210" cy="658594"/>
            <a:chOff x="5390857" y="2257749"/>
            <a:chExt cx="1416210" cy="658594"/>
          </a:xfrm>
        </p:grpSpPr>
        <p:sp>
          <p:nvSpPr>
            <p:cNvPr id="53" name="Chevron 52"/>
            <p:cNvSpPr/>
            <p:nvPr/>
          </p:nvSpPr>
          <p:spPr>
            <a:xfrm>
              <a:off x="5390857" y="2257749"/>
              <a:ext cx="1389462" cy="658594"/>
            </a:xfrm>
            <a:prstGeom prst="chevron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54" name="Chevron 10"/>
            <p:cNvSpPr/>
            <p:nvPr/>
          </p:nvSpPr>
          <p:spPr>
            <a:xfrm>
              <a:off x="5758621" y="2257749"/>
              <a:ext cx="1048446" cy="6585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003" tIns="8001" rIns="8001" bIns="8001" numCol="1" spcCol="1270" anchor="ctr" anchorCtr="0">
              <a:noAutofit/>
            </a:bodyPr>
            <a:lstStyle/>
            <a:p>
              <a:pPr marL="0" marR="0" lvl="0" indent="0" defTabSz="266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Approbation </a:t>
              </a:r>
            </a:p>
            <a:p>
              <a:pPr marL="0" marR="0" lvl="0" indent="0" defTabSz="266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Portefeuille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Chevron 54"/>
          <p:cNvSpPr>
            <a:spLocks noChangeAspect="1"/>
          </p:cNvSpPr>
          <p:nvPr/>
        </p:nvSpPr>
        <p:spPr>
          <a:xfrm>
            <a:off x="3917651" y="2961469"/>
            <a:ext cx="1389462" cy="658594"/>
          </a:xfrm>
          <a:prstGeom prst="chevron">
            <a:avLst/>
          </a:prstGeom>
          <a:solidFill>
            <a:srgbClr val="9954CC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56" name="Chevron 10"/>
          <p:cNvSpPr>
            <a:spLocks noChangeAspect="1"/>
          </p:cNvSpPr>
          <p:nvPr/>
        </p:nvSpPr>
        <p:spPr>
          <a:xfrm>
            <a:off x="4285415" y="2961469"/>
            <a:ext cx="1048446" cy="65859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003" tIns="8001" rIns="8001" bIns="8001" numCol="1" spcCol="1270" anchor="ctr" anchorCtr="0">
            <a:noAutofit/>
          </a:bodyPr>
          <a:lstStyle/>
          <a:p>
            <a:pPr marL="0" marR="0" lvl="0" indent="0" defTabSz="266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Approbation </a:t>
            </a:r>
          </a:p>
          <a:p>
            <a:pPr marL="0" marR="0" lvl="0" indent="0" defTabSz="266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Stratégie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>
            <a:spLocks noChangeAspect="1"/>
          </p:cNvSpPr>
          <p:nvPr/>
        </p:nvSpPr>
        <p:spPr>
          <a:xfrm>
            <a:off x="2388335" y="3734414"/>
            <a:ext cx="1056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800" b="1" dirty="0"/>
              <a:t>Phase de production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151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51" grpId="0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4819" y="1405719"/>
            <a:ext cx="7572688" cy="46466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b="1" dirty="0" smtClean="0">
                <a:solidFill>
                  <a:srgbClr val="D81A1A"/>
                </a:solidFill>
              </a:rPr>
              <a:t>29/03</a:t>
            </a:r>
            <a:r>
              <a:rPr lang="fr-BE" sz="1600" b="1" dirty="0" smtClean="0"/>
              <a:t>: </a:t>
            </a:r>
            <a:r>
              <a:rPr lang="fr-BE" sz="1600" b="1" dirty="0" smtClean="0">
                <a:solidFill>
                  <a:srgbClr val="585756"/>
                </a:solidFill>
              </a:rPr>
              <a:t>Atelier de démarrage</a:t>
            </a:r>
            <a:r>
              <a:rPr lang="fr-BE" sz="1600" dirty="0" smtClean="0">
                <a:solidFill>
                  <a:srgbClr val="585756"/>
                </a:solidFill>
              </a:rPr>
              <a:t> (kick off) à </a:t>
            </a:r>
            <a:r>
              <a:rPr lang="fr-BE" sz="1600" b="1" dirty="0" smtClean="0">
                <a:solidFill>
                  <a:srgbClr val="585756"/>
                </a:solidFill>
              </a:rPr>
              <a:t>Cotonou</a:t>
            </a:r>
            <a:r>
              <a:rPr lang="fr-BE" sz="1600" dirty="0" smtClean="0">
                <a:solidFill>
                  <a:srgbClr val="585756"/>
                </a:solidFill>
              </a:rPr>
              <a:t> 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b="1" dirty="0" smtClean="0">
                <a:solidFill>
                  <a:srgbClr val="D81A1A"/>
                </a:solidFill>
              </a:rPr>
              <a:t>Mi-mars à mi-avril</a:t>
            </a:r>
            <a:r>
              <a:rPr lang="fr-BE" sz="1600" b="1" dirty="0" smtClean="0"/>
              <a:t>: </a:t>
            </a:r>
            <a:r>
              <a:rPr lang="fr-BE" sz="1600" b="1" dirty="0" smtClean="0">
                <a:solidFill>
                  <a:srgbClr val="585756"/>
                </a:solidFill>
              </a:rPr>
              <a:t>Phase d’analyse</a:t>
            </a:r>
          </a:p>
          <a:p>
            <a:pPr marL="742950" lvl="1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dirty="0" smtClean="0">
                <a:solidFill>
                  <a:srgbClr val="585756"/>
                </a:solidFill>
              </a:rPr>
              <a:t>Missions d’appui au Bénin (</a:t>
            </a:r>
            <a:r>
              <a:rPr lang="fr-BE" sz="1600" dirty="0" err="1" smtClean="0">
                <a:solidFill>
                  <a:srgbClr val="585756"/>
                </a:solidFill>
              </a:rPr>
              <a:t>product</a:t>
            </a:r>
            <a:r>
              <a:rPr lang="fr-BE" sz="1600" dirty="0" smtClean="0">
                <a:solidFill>
                  <a:srgbClr val="585756"/>
                </a:solidFill>
              </a:rPr>
              <a:t> managers et consultants)</a:t>
            </a:r>
          </a:p>
          <a:p>
            <a:pPr marL="742950" lvl="1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dirty="0" smtClean="0">
                <a:solidFill>
                  <a:srgbClr val="585756"/>
                </a:solidFill>
              </a:rPr>
              <a:t>Séances techniques de travail conjointes avec les différents acteurs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b="1" dirty="0" smtClean="0">
                <a:solidFill>
                  <a:srgbClr val="D81A1A"/>
                </a:solidFill>
              </a:rPr>
              <a:t>17 et 18 /04</a:t>
            </a:r>
            <a:r>
              <a:rPr lang="fr-BE" sz="1600" b="1" dirty="0" smtClean="0"/>
              <a:t>: </a:t>
            </a:r>
            <a:r>
              <a:rPr lang="fr-BE" sz="1600" b="1" dirty="0" smtClean="0">
                <a:solidFill>
                  <a:srgbClr val="585756"/>
                </a:solidFill>
              </a:rPr>
              <a:t>Atelier Approche Intégrée </a:t>
            </a:r>
            <a:r>
              <a:rPr lang="fr-BE" sz="1600" dirty="0" smtClean="0">
                <a:solidFill>
                  <a:srgbClr val="585756"/>
                </a:solidFill>
              </a:rPr>
              <a:t>avec les acteurs belges (DGD, </a:t>
            </a:r>
            <a:r>
              <a:rPr lang="fr-BE" sz="1600" dirty="0" err="1" smtClean="0">
                <a:solidFill>
                  <a:srgbClr val="585756"/>
                </a:solidFill>
              </a:rPr>
              <a:t>Enabel</a:t>
            </a:r>
            <a:r>
              <a:rPr lang="fr-BE" sz="1600" dirty="0" smtClean="0">
                <a:solidFill>
                  <a:srgbClr val="585756"/>
                </a:solidFill>
              </a:rPr>
              <a:t>, ACNG, secteur privé, etc) et partenaires techniques béninois </a:t>
            </a:r>
            <a:r>
              <a:rPr lang="fr-BE" sz="1600" b="1" dirty="0" smtClean="0">
                <a:solidFill>
                  <a:srgbClr val="585756"/>
                </a:solidFill>
              </a:rPr>
              <a:t>@ Bruxelles</a:t>
            </a:r>
            <a:r>
              <a:rPr lang="fr-BE" sz="1600" dirty="0" smtClean="0">
                <a:solidFill>
                  <a:srgbClr val="585756"/>
                </a:solidFill>
              </a:rPr>
              <a:t> 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b="1" dirty="0" smtClean="0">
                <a:solidFill>
                  <a:srgbClr val="D81A1A"/>
                </a:solidFill>
              </a:rPr>
              <a:t>Mi-avril à mi-mai</a:t>
            </a:r>
            <a:r>
              <a:rPr lang="fr-BE" sz="1600" b="1" dirty="0" smtClean="0"/>
              <a:t>: </a:t>
            </a:r>
            <a:r>
              <a:rPr lang="fr-BE" sz="1600" b="1" dirty="0" smtClean="0">
                <a:solidFill>
                  <a:srgbClr val="585756"/>
                </a:solidFill>
              </a:rPr>
              <a:t>Phase d’élaboration</a:t>
            </a:r>
          </a:p>
          <a:p>
            <a:pPr marL="742950" lvl="1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dirty="0" smtClean="0">
                <a:solidFill>
                  <a:srgbClr val="585756"/>
                </a:solidFill>
              </a:rPr>
              <a:t>Séances de consultation et de travail multi acteurs (suite) pour l’élaboration de la stratégie 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b="1" dirty="0" smtClean="0">
                <a:solidFill>
                  <a:srgbClr val="D81A1A"/>
                </a:solidFill>
              </a:rPr>
              <a:t>09 /05</a:t>
            </a:r>
            <a:r>
              <a:rPr lang="fr-BE" sz="1600" b="1" dirty="0" smtClean="0"/>
              <a:t>: </a:t>
            </a:r>
            <a:r>
              <a:rPr lang="fr-BE" sz="1600" b="1" dirty="0" smtClean="0">
                <a:solidFill>
                  <a:srgbClr val="585756"/>
                </a:solidFill>
              </a:rPr>
              <a:t>Atelier de partage de l’avant-projet de stratégie @ Cotonou</a:t>
            </a:r>
            <a:endParaRPr lang="fr-BE" sz="1600" dirty="0">
              <a:solidFill>
                <a:srgbClr val="585756"/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b="1" dirty="0" smtClean="0">
                <a:solidFill>
                  <a:srgbClr val="D81A1A"/>
                </a:solidFill>
              </a:rPr>
              <a:t>2</a:t>
            </a:r>
            <a:r>
              <a:rPr lang="fr-BE" sz="1600" b="1" baseline="30000" dirty="0" smtClean="0">
                <a:solidFill>
                  <a:srgbClr val="D81A1A"/>
                </a:solidFill>
              </a:rPr>
              <a:t>ème</a:t>
            </a:r>
            <a:r>
              <a:rPr lang="fr-BE" sz="1600" b="1" dirty="0" smtClean="0">
                <a:solidFill>
                  <a:srgbClr val="D81A1A"/>
                </a:solidFill>
              </a:rPr>
              <a:t> quinzaine de juin</a:t>
            </a:r>
            <a:r>
              <a:rPr lang="fr-BE" sz="1600" dirty="0" smtClean="0">
                <a:solidFill>
                  <a:schemeClr val="tx1"/>
                </a:solidFill>
              </a:rPr>
              <a:t>: </a:t>
            </a:r>
            <a:r>
              <a:rPr lang="fr-BE" sz="1600" dirty="0" smtClean="0">
                <a:solidFill>
                  <a:srgbClr val="585756"/>
                </a:solidFill>
              </a:rPr>
              <a:t>Corrections / améliorations du projet de stratégie</a:t>
            </a:r>
            <a:endParaRPr lang="en-GB" sz="1600" dirty="0" smtClean="0">
              <a:solidFill>
                <a:srgbClr val="585756"/>
              </a:solidFill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rgbClr val="F9B500"/>
              </a:buClr>
              <a:buFont typeface="Wingdings" panose="05000000000000000000" pitchFamily="2" charset="2"/>
              <a:buChar char="§"/>
            </a:pPr>
            <a:r>
              <a:rPr lang="fr-BE" sz="1600" b="1" dirty="0" smtClean="0">
                <a:solidFill>
                  <a:srgbClr val="D81A1A"/>
                </a:solidFill>
              </a:rPr>
              <a:t>01/07:</a:t>
            </a:r>
            <a:r>
              <a:rPr lang="fr-BE" sz="1600" b="1" dirty="0" smtClean="0">
                <a:solidFill>
                  <a:srgbClr val="FF0000"/>
                </a:solidFill>
              </a:rPr>
              <a:t> </a:t>
            </a:r>
            <a:r>
              <a:rPr lang="fr-BE" sz="1600" b="1" dirty="0" smtClean="0">
                <a:solidFill>
                  <a:srgbClr val="585756"/>
                </a:solidFill>
              </a:rPr>
              <a:t>Soumission du projet de stratégie pour approbation par le Ministre belge</a:t>
            </a:r>
            <a:endParaRPr lang="fr-BE" sz="1600" b="1" dirty="0">
              <a:solidFill>
                <a:srgbClr val="585756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9D0D6E01-649F-4EB8-A80B-CB87B7F0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7" y="345462"/>
            <a:ext cx="6478342" cy="964723"/>
          </a:xfrm>
        </p:spPr>
        <p:txBody>
          <a:bodyPr/>
          <a:lstStyle/>
          <a:p>
            <a:r>
              <a:rPr lang="fr-BE" dirty="0" smtClean="0"/>
              <a:t>Séquençage Phase 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13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477" y="95084"/>
            <a:ext cx="6478342" cy="1325563"/>
          </a:xfrm>
        </p:spPr>
        <p:txBody>
          <a:bodyPr>
            <a:normAutofit/>
          </a:bodyPr>
          <a:lstStyle/>
          <a:p>
            <a:r>
              <a:rPr lang="fr-BE" dirty="0" smtClean="0"/>
              <a:t>Implication des partenaires</a:t>
            </a:r>
            <a:br>
              <a:rPr lang="fr-BE" dirty="0" smtClean="0"/>
            </a:br>
            <a:r>
              <a:rPr lang="fr-BE" sz="2200" dirty="0" smtClean="0"/>
              <a:t>(nationaux, </a:t>
            </a:r>
            <a:r>
              <a:rPr lang="fr-BE" sz="2200" dirty="0" err="1" smtClean="0"/>
              <a:t>PTFs</a:t>
            </a:r>
            <a:r>
              <a:rPr lang="fr-BE" sz="2200" dirty="0" smtClean="0"/>
              <a:t>, </a:t>
            </a:r>
            <a:r>
              <a:rPr lang="fr-BE" sz="2200" dirty="0" err="1" smtClean="0"/>
              <a:t>ACNGs</a:t>
            </a:r>
            <a:r>
              <a:rPr lang="fr-BE" sz="2200" dirty="0" smtClean="0"/>
              <a:t>, </a:t>
            </a:r>
            <a:r>
              <a:rPr lang="fr-BE" sz="2200" dirty="0" err="1" smtClean="0"/>
              <a:t>etc</a:t>
            </a:r>
            <a:r>
              <a:rPr lang="fr-BE" sz="2200" dirty="0" smtClean="0"/>
              <a:t> )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81" y="1416147"/>
            <a:ext cx="8018589" cy="4351338"/>
          </a:xfrm>
        </p:spPr>
        <p:txBody>
          <a:bodyPr>
            <a:noAutofit/>
          </a:bodyPr>
          <a:lstStyle/>
          <a:p>
            <a:r>
              <a:rPr lang="fr-BE" sz="2400" b="1" dirty="0" smtClean="0"/>
              <a:t>Phase de collecte d’information et d’analyse </a:t>
            </a:r>
            <a:r>
              <a:rPr lang="fr-BE" sz="1600" b="1" dirty="0" smtClean="0">
                <a:solidFill>
                  <a:srgbClr val="C00000"/>
                </a:solidFill>
              </a:rPr>
              <a:t>(en cours, au Bénin)</a:t>
            </a:r>
          </a:p>
          <a:p>
            <a:pPr lvl="1"/>
            <a:r>
              <a:rPr lang="fr-BE" sz="2000" b="1" dirty="0" smtClean="0"/>
              <a:t>+ missions HQ et consultants </a:t>
            </a:r>
            <a:r>
              <a:rPr lang="fr-BE" sz="1600" b="1" dirty="0">
                <a:solidFill>
                  <a:srgbClr val="C00000"/>
                </a:solidFill>
              </a:rPr>
              <a:t>du 03/04 au 13/04</a:t>
            </a:r>
          </a:p>
          <a:p>
            <a:pPr lvl="1"/>
            <a:r>
              <a:rPr lang="fr-BE" sz="2000" dirty="0" smtClean="0"/>
              <a:t>Focus sur 	- Cadre politique et stratégique national</a:t>
            </a:r>
          </a:p>
          <a:p>
            <a:pPr marL="1795463" lvl="1" indent="0">
              <a:buNone/>
              <a:tabLst/>
            </a:pPr>
            <a:r>
              <a:rPr lang="fr-BE" sz="2000" dirty="0"/>
              <a:t>- Contexte et leviers de changement</a:t>
            </a:r>
          </a:p>
          <a:p>
            <a:pPr marL="457200" lvl="1" indent="0">
              <a:buNone/>
            </a:pPr>
            <a:r>
              <a:rPr lang="fr-BE" sz="2000" dirty="0" smtClean="0"/>
              <a:t>		- Acteurs et instruments existants</a:t>
            </a:r>
          </a:p>
          <a:p>
            <a:pPr marL="457200" lvl="1" indent="0">
              <a:buNone/>
            </a:pPr>
            <a:r>
              <a:rPr lang="fr-BE" sz="2000" dirty="0" smtClean="0"/>
              <a:t>		- Leçons apprises</a:t>
            </a:r>
          </a:p>
          <a:p>
            <a:pPr marL="457200" lvl="1" indent="0">
              <a:buNone/>
            </a:pPr>
            <a:endParaRPr lang="fr-BE" sz="1200" dirty="0" smtClean="0"/>
          </a:p>
          <a:p>
            <a:pPr marL="268288" lvl="1" indent="-268288">
              <a:spcBef>
                <a:spcPts val="1000"/>
              </a:spcBef>
              <a:buClr>
                <a:srgbClr val="D81A1C"/>
              </a:buClr>
              <a:tabLst/>
            </a:pPr>
            <a:r>
              <a:rPr lang="fr-BE" b="1" dirty="0" smtClean="0"/>
              <a:t>Phase Approche Intégrée 			</a:t>
            </a:r>
            <a:r>
              <a:rPr lang="fr-BE" sz="1600" b="1" dirty="0" smtClean="0">
                <a:solidFill>
                  <a:srgbClr val="C00000"/>
                </a:solidFill>
              </a:rPr>
              <a:t>(17 </a:t>
            </a:r>
            <a:r>
              <a:rPr lang="fr-BE" sz="1600" b="1" dirty="0">
                <a:solidFill>
                  <a:srgbClr val="C00000"/>
                </a:solidFill>
              </a:rPr>
              <a:t>et 18/04 à </a:t>
            </a:r>
            <a:r>
              <a:rPr lang="fr-BE" sz="1600" b="1" dirty="0" smtClean="0">
                <a:solidFill>
                  <a:srgbClr val="C00000"/>
                </a:solidFill>
              </a:rPr>
              <a:t>Bruxelles)</a:t>
            </a:r>
          </a:p>
          <a:p>
            <a:pPr lvl="1"/>
            <a:r>
              <a:rPr lang="fr-BE" sz="2000" dirty="0" smtClean="0"/>
              <a:t>Recherche de complémentarité et d’intérêts partagés avec les autres acteurs belges</a:t>
            </a:r>
            <a:endParaRPr lang="fr-BE" sz="2000" dirty="0"/>
          </a:p>
          <a:p>
            <a:pPr marL="0" indent="0">
              <a:buNone/>
            </a:pPr>
            <a:endParaRPr lang="fr-BE" sz="1200" dirty="0" smtClean="0"/>
          </a:p>
          <a:p>
            <a:pPr marL="268288" lvl="1" indent="-268288">
              <a:spcBef>
                <a:spcPts val="1000"/>
              </a:spcBef>
              <a:buClr>
                <a:srgbClr val="D81A1C"/>
              </a:buClr>
              <a:tabLst/>
            </a:pPr>
            <a:r>
              <a:rPr lang="fr-BE" b="1" dirty="0" smtClean="0"/>
              <a:t>Phase de partage 				</a:t>
            </a:r>
            <a:r>
              <a:rPr lang="fr-BE" sz="1600" dirty="0" smtClean="0">
                <a:solidFill>
                  <a:srgbClr val="C00000"/>
                </a:solidFill>
              </a:rPr>
              <a:t>(</a:t>
            </a:r>
            <a:r>
              <a:rPr lang="fr-BE" sz="1600" b="1" dirty="0">
                <a:solidFill>
                  <a:srgbClr val="C00000"/>
                </a:solidFill>
              </a:rPr>
              <a:t>Début </a:t>
            </a:r>
            <a:r>
              <a:rPr lang="fr-BE" sz="1600" b="1" dirty="0" smtClean="0">
                <a:solidFill>
                  <a:srgbClr val="C00000"/>
                </a:solidFill>
              </a:rPr>
              <a:t>mai, au Bénin</a:t>
            </a:r>
            <a:r>
              <a:rPr lang="fr-BE" sz="1600" dirty="0" smtClean="0">
                <a:solidFill>
                  <a:srgbClr val="C00000"/>
                </a:solidFill>
              </a:rPr>
              <a:t>)</a:t>
            </a:r>
            <a:endParaRPr lang="fr-BE" sz="1600" b="1" dirty="0" smtClean="0">
              <a:solidFill>
                <a:srgbClr val="C00000"/>
              </a:solidFill>
            </a:endParaRPr>
          </a:p>
          <a:p>
            <a:pPr lvl="1"/>
            <a:r>
              <a:rPr lang="fr-BE" sz="2000" dirty="0" smtClean="0"/>
              <a:t>Feedback sur les propositions</a:t>
            </a:r>
          </a:p>
          <a:p>
            <a:pPr lvl="1"/>
            <a:r>
              <a:rPr lang="fr-BE" sz="2000" dirty="0" smtClean="0"/>
              <a:t>Est-ce complet, cohérent et complémentaire 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56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RT CORNIL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9D0D6E01-649F-4EB8-A80B-CB87B7F0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7" y="103089"/>
            <a:ext cx="6478342" cy="1114848"/>
          </a:xfrm>
          <a:ln>
            <a:noFill/>
          </a:ln>
        </p:spPr>
        <p:txBody>
          <a:bodyPr/>
          <a:lstStyle/>
          <a:p>
            <a:r>
              <a:rPr lang="fr-BE" dirty="0" smtClean="0"/>
              <a:t>Equipe de Préparation</a:t>
            </a:r>
            <a:endParaRPr lang="fr-BE" dirty="0"/>
          </a:p>
        </p:txBody>
      </p:sp>
      <p:sp>
        <p:nvSpPr>
          <p:cNvPr id="7" name="Rounded Rectangle 6"/>
          <p:cNvSpPr/>
          <p:nvPr/>
        </p:nvSpPr>
        <p:spPr>
          <a:xfrm>
            <a:off x="320831" y="1201796"/>
            <a:ext cx="2730843" cy="52320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276142" y="1201797"/>
            <a:ext cx="2441615" cy="2759840"/>
          </a:xfrm>
          <a:prstGeom prst="roundRect">
            <a:avLst/>
          </a:prstGeom>
          <a:solidFill>
            <a:srgbClr val="D81A1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5971881" y="1201796"/>
            <a:ext cx="2709412" cy="2759841"/>
          </a:xfrm>
          <a:prstGeom prst="roundRect">
            <a:avLst/>
          </a:prstGeom>
          <a:solidFill>
            <a:srgbClr val="F9B5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01" y="4667899"/>
            <a:ext cx="661426" cy="88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206380" y="4206234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Appuis transversaux</a:t>
            </a:r>
            <a:endParaRPr lang="en-GB" sz="2400" b="1" dirty="0"/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08" y="5657332"/>
            <a:ext cx="597791" cy="7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329768" y="5906693"/>
            <a:ext cx="374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/>
              <a:t>Fabian Clément   </a:t>
            </a:r>
            <a:r>
              <a:rPr lang="fr-BE" sz="1200" b="1" dirty="0" err="1" smtClean="0"/>
              <a:t>Preparation</a:t>
            </a:r>
            <a:r>
              <a:rPr lang="fr-BE" sz="1200" b="1" dirty="0" smtClean="0"/>
              <a:t> Manager   </a:t>
            </a:r>
          </a:p>
          <a:p>
            <a:r>
              <a:rPr lang="fr-BE" sz="1200" dirty="0" smtClean="0">
                <a:hlinkClick r:id="rId4"/>
              </a:rPr>
              <a:t>fabian.clement@enabel.be</a:t>
            </a:r>
            <a:r>
              <a:rPr lang="fr-BE" sz="1200" dirty="0" smtClean="0"/>
              <a:t>   67 72 59 23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61425" y="4616793"/>
            <a:ext cx="635971" cy="449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 smtClean="0">
                <a:solidFill>
                  <a:schemeClr val="tx1"/>
                </a:solidFill>
              </a:rPr>
              <a:t>+…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09031" y="4894816"/>
            <a:ext cx="187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/>
              <a:t>Bart </a:t>
            </a:r>
            <a:r>
              <a:rPr lang="fr-BE" sz="1200" b="1" dirty="0" err="1" smtClean="0"/>
              <a:t>Cornille</a:t>
            </a:r>
            <a:endParaRPr lang="fr-BE" sz="1200" b="1" dirty="0" smtClean="0"/>
          </a:p>
          <a:p>
            <a:r>
              <a:rPr lang="fr-BE" sz="1200" b="1" dirty="0" smtClean="0"/>
              <a:t>Expert Digitalisation</a:t>
            </a:r>
          </a:p>
          <a:p>
            <a:r>
              <a:rPr lang="fr-BE" sz="1200" dirty="0" smtClean="0">
                <a:hlinkClick r:id="rId5"/>
              </a:rPr>
              <a:t>Bart.cornille@enabel.be</a:t>
            </a:r>
            <a:endParaRPr lang="fr-BE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05101" y="4784980"/>
            <a:ext cx="950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À compléter</a:t>
            </a:r>
            <a:endParaRPr lang="en-GB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2" y="1365619"/>
            <a:ext cx="597791" cy="7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9" y="4032649"/>
            <a:ext cx="803617" cy="8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77707" y="1365619"/>
            <a:ext cx="224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schemeClr val="bg1"/>
                </a:solidFill>
              </a:rPr>
              <a:t>Virginie Bartholomé</a:t>
            </a:r>
          </a:p>
          <a:p>
            <a:r>
              <a:rPr lang="fr-BE" sz="1200" b="1" dirty="0" smtClean="0">
                <a:solidFill>
                  <a:schemeClr val="bg1"/>
                </a:solidFill>
              </a:rPr>
              <a:t>Product Manager 1</a:t>
            </a:r>
          </a:p>
          <a:p>
            <a:r>
              <a:rPr lang="fr-BE" sz="1200" dirty="0" err="1" smtClean="0">
                <a:solidFill>
                  <a:schemeClr val="bg1"/>
                </a:solidFill>
              </a:rPr>
              <a:t>Virginie.bartholome</a:t>
            </a:r>
            <a:endParaRPr lang="fr-BE" sz="12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@enabel.be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2" y="3188548"/>
            <a:ext cx="597791" cy="79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98195" y="3199122"/>
            <a:ext cx="23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schemeClr val="bg1"/>
                </a:solidFill>
              </a:rPr>
              <a:t>Lawrence Ghesquière</a:t>
            </a:r>
          </a:p>
          <a:p>
            <a:r>
              <a:rPr lang="fr-BE" sz="1200" dirty="0" err="1" smtClean="0">
                <a:solidFill>
                  <a:schemeClr val="bg1"/>
                </a:solidFill>
              </a:rPr>
              <a:t>Lawrence.ghesquiere</a:t>
            </a:r>
            <a:endParaRPr lang="fr-BE" sz="12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@enabel.be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09212" y="4047183"/>
            <a:ext cx="204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schemeClr val="bg1"/>
                </a:solidFill>
              </a:rPr>
              <a:t>Clément Marchand</a:t>
            </a:r>
          </a:p>
          <a:p>
            <a:r>
              <a:rPr lang="fr-BE" sz="1200" dirty="0" smtClean="0">
                <a:solidFill>
                  <a:schemeClr val="bg1"/>
                </a:solidFill>
              </a:rPr>
              <a:t>Consultant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0229" y="4894816"/>
            <a:ext cx="146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schemeClr val="bg1"/>
                </a:solidFill>
              </a:rPr>
              <a:t>Carole Chevallier</a:t>
            </a:r>
          </a:p>
          <a:p>
            <a:r>
              <a:rPr lang="fr-BE" sz="1200" dirty="0" smtClean="0">
                <a:solidFill>
                  <a:schemeClr val="bg1"/>
                </a:solidFill>
              </a:rPr>
              <a:t>Consultante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252" y="5921262"/>
            <a:ext cx="1099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</a:rPr>
              <a:t>Equipe 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152" y="5871989"/>
            <a:ext cx="635971" cy="449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 smtClean="0">
                <a:solidFill>
                  <a:schemeClr val="tx1"/>
                </a:solidFill>
              </a:rPr>
              <a:t>+…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4" y="2233943"/>
            <a:ext cx="643541" cy="8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0229" y="2266994"/>
            <a:ext cx="146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schemeClr val="bg1"/>
                </a:solidFill>
              </a:rPr>
              <a:t>Point focal Ministère technique à identifier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44" y="1402946"/>
            <a:ext cx="698145" cy="9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88390" y="1402946"/>
            <a:ext cx="140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 smtClean="0">
                <a:solidFill>
                  <a:schemeClr val="bg1"/>
                </a:solidFill>
              </a:rPr>
              <a:t>Sophie </a:t>
            </a:r>
            <a:r>
              <a:rPr lang="fr-BE" sz="1200" b="1" dirty="0" err="1" smtClean="0">
                <a:solidFill>
                  <a:schemeClr val="bg1"/>
                </a:solidFill>
              </a:rPr>
              <a:t>Waterkeyn</a:t>
            </a:r>
            <a:endParaRPr lang="fr-BE" sz="1200" b="1" dirty="0" smtClean="0">
              <a:solidFill>
                <a:schemeClr val="bg1"/>
              </a:solidFill>
            </a:endParaRPr>
          </a:p>
          <a:p>
            <a:r>
              <a:rPr lang="fr-BE" sz="1200" b="1" dirty="0" smtClean="0">
                <a:solidFill>
                  <a:schemeClr val="bg1"/>
                </a:solidFill>
              </a:rPr>
              <a:t>Product Manager 2</a:t>
            </a:r>
          </a:p>
          <a:p>
            <a:r>
              <a:rPr lang="fr-BE" sz="1200" dirty="0" err="1" smtClean="0">
                <a:solidFill>
                  <a:schemeClr val="bg1"/>
                </a:solidFill>
              </a:rPr>
              <a:t>Sophie.waterkeyn</a:t>
            </a:r>
            <a:endParaRPr lang="fr-BE" sz="12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@enabel.be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82489" y="3382739"/>
            <a:ext cx="1099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</a:rPr>
              <a:t>Equipe 2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57" y="2386343"/>
            <a:ext cx="643541" cy="8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475441" y="3320905"/>
            <a:ext cx="635971" cy="449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 smtClean="0">
                <a:solidFill>
                  <a:schemeClr val="tx1"/>
                </a:solidFill>
              </a:rPr>
              <a:t>+…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41313" y="2402223"/>
            <a:ext cx="146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schemeClr val="bg1"/>
                </a:solidFill>
              </a:rPr>
              <a:t>Point focal Ministère technique à identifier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75" y="1478706"/>
            <a:ext cx="643421" cy="85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947188" y="1452877"/>
            <a:ext cx="153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/>
              <a:t>Karel </a:t>
            </a:r>
            <a:r>
              <a:rPr lang="fr-BE" sz="1200" b="1" dirty="0" err="1" smtClean="0"/>
              <a:t>Gyselinck</a:t>
            </a:r>
            <a:endParaRPr lang="fr-BE" sz="1200" b="1" dirty="0" smtClean="0"/>
          </a:p>
          <a:p>
            <a:r>
              <a:rPr lang="fr-BE" sz="1200" b="1" dirty="0" smtClean="0"/>
              <a:t>Product Manager 3</a:t>
            </a:r>
          </a:p>
          <a:p>
            <a:r>
              <a:rPr lang="fr-BE" sz="1200" dirty="0" err="1" smtClean="0"/>
              <a:t>Karel.gyselinck</a:t>
            </a:r>
            <a:endParaRPr lang="fr-BE" sz="1200" dirty="0" smtClean="0"/>
          </a:p>
          <a:p>
            <a:r>
              <a:rPr lang="fr-BE" sz="1200" dirty="0" smtClean="0"/>
              <a:t>@enabel.be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0148" y="3364969"/>
            <a:ext cx="1099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Equipe 3</a:t>
            </a:r>
            <a:endParaRPr lang="en-GB" sz="2000" b="1" dirty="0"/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55" y="2386343"/>
            <a:ext cx="643541" cy="8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6153855" y="3320905"/>
            <a:ext cx="635971" cy="449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 smtClean="0">
                <a:solidFill>
                  <a:schemeClr val="tx1"/>
                </a:solidFill>
              </a:rPr>
              <a:t>+…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80239" y="2402224"/>
            <a:ext cx="146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/>
              <a:t>Point focal Ministère technique à identifier</a:t>
            </a:r>
            <a:endParaRPr lang="en-GB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4" y="4923479"/>
            <a:ext cx="660729" cy="88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772" y="2714339"/>
            <a:ext cx="4861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585756"/>
                </a:solidFill>
              </a:rPr>
              <a:t>Merci de votre attention </a:t>
            </a:r>
            <a:endParaRPr lang="en-GB" sz="3600" dirty="0">
              <a:solidFill>
                <a:srgbClr val="58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476" y="1825625"/>
            <a:ext cx="6962185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fr-BE" dirty="0" smtClean="0"/>
              <a:t>Mot d’accueil de M. Christophe DANGNIHIN,  Directeur Europe MAEC</a:t>
            </a:r>
          </a:p>
          <a:p>
            <a:pPr>
              <a:spcAft>
                <a:spcPts val="1800"/>
              </a:spcAft>
            </a:pPr>
            <a:r>
              <a:rPr lang="fr-BE" dirty="0" smtClean="0"/>
              <a:t>Mot d’accueil de Mme Hannelore DELCOUR, Chargée d’Affaires en pied</a:t>
            </a:r>
          </a:p>
          <a:p>
            <a:pPr>
              <a:spcAft>
                <a:spcPts val="1800"/>
              </a:spcAft>
            </a:pPr>
            <a:r>
              <a:rPr lang="fr-BE" dirty="0" smtClean="0"/>
              <a:t>Présentation des éléments de réforme sur le cycle de programmation (RR)</a:t>
            </a:r>
          </a:p>
          <a:p>
            <a:pPr>
              <a:spcAft>
                <a:spcPts val="1800"/>
              </a:spcAft>
            </a:pPr>
            <a:r>
              <a:rPr lang="fr-BE" dirty="0" smtClean="0"/>
              <a:t>Présentation du processus de préparation du nouveau Programme </a:t>
            </a:r>
            <a:r>
              <a:rPr lang="fr-BE" dirty="0" err="1" smtClean="0"/>
              <a:t>bénino</a:t>
            </a:r>
            <a:r>
              <a:rPr lang="fr-BE" dirty="0" smtClean="0"/>
              <a:t>-belge (PM)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7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107" cy="8052228"/>
          </a:xfrm>
        </p:spPr>
      </p:pic>
      <p:sp>
        <p:nvSpPr>
          <p:cNvPr id="6" name="ZoneTexte 5"/>
          <p:cNvSpPr txBox="1"/>
          <p:nvPr/>
        </p:nvSpPr>
        <p:spPr>
          <a:xfrm>
            <a:off x="1091822" y="2210937"/>
            <a:ext cx="6619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000" b="1" dirty="0" smtClean="0">
                <a:solidFill>
                  <a:schemeClr val="bg1"/>
                </a:solidFill>
              </a:rPr>
              <a:t>ELEMENTS DE REFORME SUR LE CYCLE DE PROGRAMMATION</a:t>
            </a:r>
            <a:endParaRPr lang="fr-FR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BE" dirty="0" smtClean="0"/>
              <a:t>Eléments de réforme sur le mandat </a:t>
            </a:r>
            <a:r>
              <a:rPr lang="fr-BE" dirty="0" err="1" smtClean="0"/>
              <a:t>Enabel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477" y="1793854"/>
            <a:ext cx="7439681" cy="479801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b="1" dirty="0" smtClean="0"/>
              <a:t>Mandat élargi</a:t>
            </a:r>
            <a:r>
              <a:rPr lang="fr-BE" dirty="0" smtClean="0"/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Opérationnel -&gt; plus stratégique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Exécution + coordination ↗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Rôle renforcé comme « Assembleur d’expertises »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b="1" dirty="0" smtClean="0"/>
              <a:t>Plus grande autonomie</a:t>
            </a:r>
            <a:r>
              <a:rPr lang="fr-BE" dirty="0" smtClean="0"/>
              <a:t>: </a:t>
            </a:r>
            <a:endParaRPr lang="fr-B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Gestion par intervention -&gt; gestion du Portefeuille pays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b="1" dirty="0" smtClean="0"/>
              <a:t>Diversification des outils</a:t>
            </a:r>
            <a:r>
              <a:rPr lang="fr-BE" dirty="0" smtClean="0"/>
              <a:t>: </a:t>
            </a:r>
            <a:endParaRPr lang="fr-B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Coopération déléguée, prêts, …</a:t>
            </a:r>
            <a:endParaRPr lang="fr-B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b="1" dirty="0" smtClean="0"/>
              <a:t>Tout en gardant un focus </a:t>
            </a:r>
            <a:r>
              <a:rPr lang="fr-BE" dirty="0" smtClean="0"/>
              <a:t>: </a:t>
            </a:r>
            <a:endParaRPr lang="fr-B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Sur la construction des capacités et des systèmes pérennes</a:t>
            </a:r>
            <a:endParaRPr lang="fr-B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219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Eléments de réforme sur le cycle de Programmation </a:t>
            </a:r>
            <a:r>
              <a:rPr lang="fr-BE" sz="2000" dirty="0" smtClean="0"/>
              <a:t>(1/2)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1825625"/>
            <a:ext cx="7605765" cy="47525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400" dirty="0" smtClean="0"/>
              <a:t>Préparation du nouveau Programme en </a:t>
            </a:r>
            <a:r>
              <a:rPr lang="fr-BE" sz="2400" b="1" dirty="0" smtClean="0"/>
              <a:t>2 phases</a:t>
            </a:r>
            <a:r>
              <a:rPr lang="fr-BE" sz="2400" dirty="0" smtClean="0"/>
              <a:t>: Stratégie pays + Portefeuille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400" b="1" dirty="0" smtClean="0"/>
              <a:t>Pilotage par </a:t>
            </a:r>
            <a:r>
              <a:rPr lang="fr-BE" sz="2400" b="1" dirty="0" err="1" smtClean="0"/>
              <a:t>Enabel</a:t>
            </a:r>
            <a:r>
              <a:rPr lang="fr-BE" sz="2400" dirty="0" smtClean="0"/>
              <a:t>, en étroite collaboration avec </a:t>
            </a:r>
            <a:r>
              <a:rPr lang="fr-BE" sz="2400" dirty="0" err="1" smtClean="0"/>
              <a:t>Ambabel</a:t>
            </a:r>
            <a:r>
              <a:rPr lang="fr-BE" sz="2400" dirty="0" smtClean="0"/>
              <a:t> et autres acteurs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400" dirty="0" smtClean="0"/>
              <a:t>Intégration des </a:t>
            </a:r>
            <a:r>
              <a:rPr lang="fr-BE" sz="2400" b="1" dirty="0" smtClean="0"/>
              <a:t>nouvelles priorités politiques</a:t>
            </a:r>
            <a:r>
              <a:rPr lang="fr-BE" sz="24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sz="2000" dirty="0" smtClean="0"/>
              <a:t>Croissance économique inclusive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sz="2000" dirty="0" smtClean="0"/>
              <a:t>Droits humains, avec une attention particulière pour les femmes et les enfants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sz="2000" dirty="0" smtClean="0"/>
              <a:t>Digitalisation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sz="2000" dirty="0" smtClean="0"/>
              <a:t>Durabilité + Environnement et changements climatiques</a:t>
            </a:r>
          </a:p>
        </p:txBody>
      </p:sp>
    </p:spTree>
    <p:extLst>
      <p:ext uri="{BB962C8B-B14F-4D97-AF65-F5344CB8AC3E}">
        <p14:creationId xmlns:p14="http://schemas.microsoft.com/office/powerpoint/2010/main" val="3107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Eléments de réforme sur le cycle de Programmation </a:t>
            </a:r>
            <a:r>
              <a:rPr lang="fr-BE" sz="2200" dirty="0" smtClean="0"/>
              <a:t>(2/2)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476" y="2106977"/>
            <a:ext cx="7278709" cy="39421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400" dirty="0" smtClean="0"/>
              <a:t>En faisant preuve d’</a:t>
            </a:r>
            <a:r>
              <a:rPr lang="fr-BE" sz="2400" b="1" dirty="0" smtClean="0"/>
              <a:t>Innovation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400" b="1" dirty="0" smtClean="0"/>
              <a:t>Avec une approche intégrée, </a:t>
            </a:r>
            <a:r>
              <a:rPr lang="fr-BE" sz="2400" dirty="0" smtClean="0"/>
              <a:t>recherchant les synergies et complémentarité entre </a:t>
            </a:r>
            <a:r>
              <a:rPr lang="fr-BE" sz="2400" b="1" dirty="0" smtClean="0"/>
              <a:t>instruments </a:t>
            </a:r>
            <a:r>
              <a:rPr lang="fr-BE" sz="2400" b="1" dirty="0"/>
              <a:t>et acteurs belges </a:t>
            </a:r>
            <a:r>
              <a:rPr lang="fr-BE" sz="2400" dirty="0" smtClean="0"/>
              <a:t>de coopération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400" dirty="0" smtClean="0"/>
              <a:t>Impliquant aussi les acteurs du </a:t>
            </a:r>
            <a:r>
              <a:rPr lang="fr-BE" sz="2400" b="1" dirty="0" smtClean="0"/>
              <a:t>secteur privé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400" dirty="0" smtClean="0"/>
              <a:t>Veillant à une </a:t>
            </a:r>
            <a:r>
              <a:rPr lang="fr-BE" sz="2400" b="1" dirty="0" smtClean="0"/>
              <a:t>complémentarité et consolidation </a:t>
            </a:r>
            <a:r>
              <a:rPr lang="fr-BE" sz="2400" dirty="0" smtClean="0"/>
              <a:t>des actions appuyées par les différents </a:t>
            </a:r>
            <a:r>
              <a:rPr lang="fr-BE" sz="2400" b="1" dirty="0" smtClean="0"/>
              <a:t>PTF (global </a:t>
            </a:r>
            <a:r>
              <a:rPr lang="fr-BE" sz="2400" b="1" dirty="0" err="1" smtClean="0"/>
              <a:t>partnerships</a:t>
            </a:r>
            <a:r>
              <a:rPr lang="fr-BE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4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477" y="345463"/>
            <a:ext cx="6478342" cy="1019314"/>
          </a:xfrm>
        </p:spPr>
        <p:txBody>
          <a:bodyPr/>
          <a:lstStyle/>
          <a:p>
            <a:r>
              <a:rPr lang="fr-BE" dirty="0" smtClean="0"/>
              <a:t>Approche intégrée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8" y="1406769"/>
            <a:ext cx="7725507" cy="4912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u="sng" dirty="0" smtClean="0"/>
              <a:t>Sur le plan stratégique</a:t>
            </a:r>
            <a:r>
              <a:rPr lang="fr-BE" dirty="0" smtClean="0"/>
              <a:t>: recherche de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b="1" dirty="0" smtClean="0"/>
              <a:t>Cohérence et </a:t>
            </a:r>
            <a:r>
              <a:rPr lang="fr-BE" b="1" dirty="0" err="1" smtClean="0"/>
              <a:t>additionnalité</a:t>
            </a:r>
            <a:r>
              <a:rPr lang="fr-BE" b="1" dirty="0" smtClean="0"/>
              <a:t> </a:t>
            </a:r>
            <a:r>
              <a:rPr lang="fr-BE" dirty="0" smtClean="0"/>
              <a:t>des apports des instruments et acteurs belges (Bio Invest, </a:t>
            </a:r>
            <a:r>
              <a:rPr lang="fr-BE" dirty="0" err="1" smtClean="0"/>
              <a:t>Finexpo</a:t>
            </a:r>
            <a:r>
              <a:rPr lang="fr-BE" dirty="0" smtClean="0"/>
              <a:t>, ACNG, Coop </a:t>
            </a:r>
            <a:r>
              <a:rPr lang="fr-BE" dirty="0" err="1" smtClean="0"/>
              <a:t>Univ</a:t>
            </a:r>
            <a:r>
              <a:rPr lang="fr-BE" dirty="0" smtClean="0"/>
              <a:t>, …) selon mandats respectifs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Possibilité de </a:t>
            </a:r>
            <a:r>
              <a:rPr lang="fr-BE" b="1" dirty="0" smtClean="0"/>
              <a:t>co-financements et coopérations déléguées réciproques </a:t>
            </a:r>
            <a:r>
              <a:rPr lang="fr-BE" dirty="0" smtClean="0"/>
              <a:t>avec autres PTF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u="sng" dirty="0" smtClean="0"/>
              <a:t>Sur le plan opérationnel</a:t>
            </a:r>
            <a:r>
              <a:rPr lang="fr-BE" dirty="0" smtClean="0"/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/>
              <a:t>Délégation opérationnelle </a:t>
            </a:r>
            <a:r>
              <a:rPr lang="fr-FR" dirty="0" smtClean="0"/>
              <a:t>via Conventions </a:t>
            </a:r>
            <a:r>
              <a:rPr lang="fr-FR" dirty="0"/>
              <a:t>de </a:t>
            </a:r>
            <a:r>
              <a:rPr lang="fr-FR" dirty="0" smtClean="0"/>
              <a:t>subsides (après mise en concurrence)</a:t>
            </a:r>
            <a:endParaRPr lang="fr-FR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/>
              <a:t>Mobilisation expertises publiques belges</a:t>
            </a:r>
            <a:r>
              <a:rPr lang="fr-FR" dirty="0" smtClean="0"/>
              <a:t> via Accords </a:t>
            </a:r>
            <a:r>
              <a:rPr lang="fr-FR" dirty="0"/>
              <a:t>spécifiques de </a:t>
            </a:r>
            <a:r>
              <a:rPr lang="fr-FR" dirty="0" smtClean="0"/>
              <a:t>coopération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b="1" dirty="0" smtClean="0"/>
              <a:t>Recherche d’intérêts partagés avec acteurs privés </a:t>
            </a:r>
            <a:r>
              <a:rPr lang="fr-BE" dirty="0" smtClean="0"/>
              <a:t>(ex: sur certaines CVA)</a:t>
            </a:r>
            <a:endParaRPr lang="fr-FR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fr-FR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fr-BE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fr-BE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7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58"/>
            <a:ext cx="9144000" cy="6100828"/>
          </a:xfrm>
        </p:spPr>
      </p:pic>
      <p:sp>
        <p:nvSpPr>
          <p:cNvPr id="5" name="ZoneTexte 5"/>
          <p:cNvSpPr txBox="1"/>
          <p:nvPr/>
        </p:nvSpPr>
        <p:spPr>
          <a:xfrm>
            <a:off x="1091822" y="2210937"/>
            <a:ext cx="6619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000" b="1" dirty="0" smtClean="0">
                <a:solidFill>
                  <a:schemeClr val="bg1"/>
                </a:solidFill>
              </a:rPr>
              <a:t>ELEMENTS DU PROCESSUS DE PREPARATION</a:t>
            </a:r>
            <a:endParaRPr lang="fr-FR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1262921"/>
            <a:ext cx="8077200" cy="530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/>
              <a:t>Le processus de préparation a pour </a:t>
            </a:r>
            <a:r>
              <a:rPr lang="fr-BE" sz="2400" dirty="0" smtClean="0"/>
              <a:t>objectif </a:t>
            </a:r>
            <a:r>
              <a:rPr lang="fr-BE" sz="2400" dirty="0"/>
              <a:t>de </a:t>
            </a:r>
            <a:r>
              <a:rPr lang="fr-BE" sz="2400" dirty="0" smtClean="0"/>
              <a:t>délivrer:</a:t>
            </a:r>
            <a:endParaRPr lang="en-GB" sz="2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9D0D6E01-649F-4EB8-A80B-CB87B7F0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7" y="345463"/>
            <a:ext cx="6478342" cy="1114848"/>
          </a:xfrm>
        </p:spPr>
        <p:txBody>
          <a:bodyPr/>
          <a:lstStyle/>
          <a:p>
            <a:r>
              <a:rPr lang="fr-BE" dirty="0" smtClean="0"/>
              <a:t>Produits attendus</a:t>
            </a:r>
            <a:endParaRPr lang="fr-B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71112"/>
              </p:ext>
            </p:extLst>
          </p:nvPr>
        </p:nvGraphicFramePr>
        <p:xfrm>
          <a:off x="902677" y="1830756"/>
          <a:ext cx="771378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0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3123">
                <a:tc>
                  <a:txBody>
                    <a:bodyPr/>
                    <a:lstStyle/>
                    <a:p>
                      <a:r>
                        <a:rPr lang="fr-BE" dirty="0" smtClean="0"/>
                        <a:t>Un document de </a:t>
                      </a:r>
                    </a:p>
                    <a:p>
                      <a:r>
                        <a:rPr lang="fr-BE" sz="3200" b="1" dirty="0" smtClean="0"/>
                        <a:t>Stratégie pays</a:t>
                      </a:r>
                      <a:r>
                        <a:rPr lang="fr-BE" sz="3200" dirty="0" smtClean="0"/>
                        <a:t> (</a:t>
                      </a:r>
                      <a:r>
                        <a:rPr lang="fr-BE" sz="3200" b="1" dirty="0" smtClean="0"/>
                        <a:t>ST</a:t>
                      </a:r>
                      <a:r>
                        <a:rPr lang="fr-BE" sz="3200" dirty="0" smtClean="0"/>
                        <a:t>) </a:t>
                      </a:r>
                    </a:p>
                    <a:p>
                      <a:pPr marL="0" indent="0">
                        <a:buNone/>
                      </a:pPr>
                      <a:endParaRPr lang="en-GB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Un document 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3200" b="1" dirty="0" smtClean="0"/>
                        <a:t>Portefeuille pays (PF)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1" dirty="0" smtClean="0"/>
                        <a:t>Ensemble</a:t>
                      </a:r>
                      <a:r>
                        <a:rPr lang="fr-BE" sz="1800" b="1" baseline="0" dirty="0" smtClean="0"/>
                        <a:t> cohérent d’interventions</a:t>
                      </a:r>
                      <a:endParaRPr lang="fr-BE" sz="1800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b="1" dirty="0" smtClean="0"/>
                        <a:t>Analyse</a:t>
                      </a:r>
                      <a:r>
                        <a:rPr lang="fr-BE" b="1" baseline="0" dirty="0" smtClean="0"/>
                        <a:t> du contexte et leviers de changement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b="1" baseline="0" dirty="0" smtClean="0"/>
                        <a:t>Stratégiques spécifiques proposées et OS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b="1" baseline="0" dirty="0" smtClean="0"/>
                        <a:t>Groupes cibles prioritaires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b="1" baseline="0" dirty="0" smtClean="0"/>
                        <a:t>Modalités d’aide et de mise en œuvre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b="1" baseline="0" dirty="0" smtClean="0"/>
                        <a:t>Analyse de risques et obligations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b="1" baseline="0" dirty="0" smtClean="0"/>
                        <a:t>Mécanismes de modification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Composition du portefeuille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 des interventions</a:t>
                      </a:r>
                    </a:p>
                    <a:p>
                      <a:pPr marL="742950" lvl="1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compris acteurs de mise en œuvre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Pilotage et suivi du portefeuille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B-17-18908-powerpoint 80%-ab-1512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B-17-18908-Powerpoint FR 4-3-ab-201217" id="{AA8F6CDE-77DD-46F6-A1E0-71C22CF95070}" vid="{DAD7B508-4BE1-4566-83E7-1356ED9121A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Powerpoint_4-3_Enabel_FR_TP</Template>
  <TotalTime>1332</TotalTime>
  <Words>705</Words>
  <Application>Microsoft Office PowerPoint</Application>
  <PresentationFormat>Affichage à l'écran (4:3)</PresentationFormat>
  <Paragraphs>179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CTB-17-18908-powerpoint 80%-ab-151217</vt:lpstr>
      <vt:lpstr>Atelier de Démarrage</vt:lpstr>
      <vt:lpstr>Agenda</vt:lpstr>
      <vt:lpstr>Présentation PowerPoint</vt:lpstr>
      <vt:lpstr>Eléments de réforme sur le mandat Enabel</vt:lpstr>
      <vt:lpstr>Eléments de réforme sur le cycle de Programmation (1/2)</vt:lpstr>
      <vt:lpstr>Eléments de réforme sur le cycle de Programmation (2/2)</vt:lpstr>
      <vt:lpstr>Approche intégrée</vt:lpstr>
      <vt:lpstr>Présentation PowerPoint</vt:lpstr>
      <vt:lpstr>Produits attendus</vt:lpstr>
      <vt:lpstr>Calendrier</vt:lpstr>
      <vt:lpstr>Séquençage Phase 1</vt:lpstr>
      <vt:lpstr>Implication des partenaires (nationaux, PTFs, ACNGs, etc )</vt:lpstr>
      <vt:lpstr>Equipe de Préparation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Oliver HECK</dc:creator>
  <cp:lastModifiedBy>Stéphanie Laloux</cp:lastModifiedBy>
  <cp:revision>74</cp:revision>
  <cp:lastPrinted>2018-03-27T09:20:06Z</cp:lastPrinted>
  <dcterms:created xsi:type="dcterms:W3CDTF">2018-01-12T15:06:30Z</dcterms:created>
  <dcterms:modified xsi:type="dcterms:W3CDTF">2018-04-06T11:37:17Z</dcterms:modified>
</cp:coreProperties>
</file>