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48" r:id="rId1"/>
    <p:sldMasterId id="2147483660" r:id="rId2"/>
    <p:sldMasterId id="2147483720" r:id="rId3"/>
  </p:sldMasterIdLst>
  <p:notesMasterIdLst>
    <p:notesMasterId r:id="rId36"/>
  </p:notesMasterIdLst>
  <p:sldIdLst>
    <p:sldId id="562" r:id="rId4"/>
    <p:sldId id="421" r:id="rId5"/>
    <p:sldId id="628" r:id="rId6"/>
    <p:sldId id="629" r:id="rId7"/>
    <p:sldId id="631" r:id="rId8"/>
    <p:sldId id="633" r:id="rId9"/>
    <p:sldId id="635" r:id="rId10"/>
    <p:sldId id="519" r:id="rId11"/>
    <p:sldId id="618" r:id="rId12"/>
    <p:sldId id="619" r:id="rId13"/>
    <p:sldId id="620" r:id="rId14"/>
    <p:sldId id="621" r:id="rId15"/>
    <p:sldId id="622" r:id="rId16"/>
    <p:sldId id="623" r:id="rId17"/>
    <p:sldId id="624" r:id="rId18"/>
    <p:sldId id="625" r:id="rId19"/>
    <p:sldId id="626" r:id="rId20"/>
    <p:sldId id="627" r:id="rId21"/>
    <p:sldId id="636" r:id="rId22"/>
    <p:sldId id="647" r:id="rId23"/>
    <p:sldId id="639" r:id="rId24"/>
    <p:sldId id="640" r:id="rId25"/>
    <p:sldId id="641" r:id="rId26"/>
    <p:sldId id="642" r:id="rId27"/>
    <p:sldId id="643" r:id="rId28"/>
    <p:sldId id="644" r:id="rId29"/>
    <p:sldId id="648" r:id="rId30"/>
    <p:sldId id="649" r:id="rId31"/>
    <p:sldId id="650" r:id="rId32"/>
    <p:sldId id="651" r:id="rId33"/>
    <p:sldId id="638" r:id="rId34"/>
    <p:sldId id="554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BC9"/>
    <a:srgbClr val="F5817B"/>
    <a:srgbClr val="F2564F"/>
    <a:srgbClr val="5D82A1"/>
    <a:srgbClr val="577A97"/>
    <a:srgbClr val="7091AC"/>
    <a:srgbClr val="8EA8BD"/>
    <a:srgbClr val="71B7AB"/>
    <a:srgbClr val="299B88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76" autoAdjust="0"/>
    <p:restoredTop sz="94095" autoAdjust="0"/>
  </p:normalViewPr>
  <p:slideViewPr>
    <p:cSldViewPr snapToGrid="0">
      <p:cViewPr varScale="1">
        <p:scale>
          <a:sx n="63" d="100"/>
          <a:sy n="63" d="100"/>
        </p:scale>
        <p:origin x="220" y="-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14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5BF026-7402-45DD-B369-53F9D8487DBA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x-none"/>
        </a:p>
      </dgm:t>
    </dgm:pt>
    <dgm:pt modelId="{BEC3FD45-EFF8-40BC-AF17-846D4E783D93}">
      <dgm:prSet phldrT="[Texte]"/>
      <dgm:spPr/>
      <dgm:t>
        <a:bodyPr/>
        <a:lstStyle/>
        <a:p>
          <a:r>
            <a:rPr lang="fr-BE" noProof="0" dirty="0" smtClean="0"/>
            <a:t>Février</a:t>
          </a:r>
          <a:endParaRPr lang="fr-BE" noProof="0" dirty="0"/>
        </a:p>
      </dgm:t>
    </dgm:pt>
    <dgm:pt modelId="{A637CEE8-07E1-4A8F-89DB-D71FF593766E}" type="parTrans" cxnId="{28523386-E91F-4E78-8904-B0546546B285}">
      <dgm:prSet/>
      <dgm:spPr/>
      <dgm:t>
        <a:bodyPr/>
        <a:lstStyle/>
        <a:p>
          <a:endParaRPr lang="fr-BE" noProof="0" dirty="0"/>
        </a:p>
      </dgm:t>
    </dgm:pt>
    <dgm:pt modelId="{76B802DE-90A3-4B96-9F10-58F2FAFDAD97}" type="sibTrans" cxnId="{28523386-E91F-4E78-8904-B0546546B285}">
      <dgm:prSet/>
      <dgm:spPr/>
      <dgm:t>
        <a:bodyPr/>
        <a:lstStyle/>
        <a:p>
          <a:endParaRPr lang="fr-BE" noProof="0" dirty="0"/>
        </a:p>
      </dgm:t>
    </dgm:pt>
    <dgm:pt modelId="{2B40465E-98A0-4A24-978B-ED0E75024A44}">
      <dgm:prSet phldrT="[Texte]" custT="1"/>
      <dgm:spPr/>
      <dgm:t>
        <a:bodyPr/>
        <a:lstStyle/>
        <a:p>
          <a:r>
            <a:rPr lang="fr-BE" sz="1600" noProof="0" dirty="0" smtClean="0"/>
            <a:t>Le 8 février: réunion CSC Bénin à Bruxelles</a:t>
          </a:r>
          <a:r>
            <a:rPr lang="fr-BE" sz="1800" noProof="0" dirty="0" smtClean="0"/>
            <a:t>. </a:t>
          </a:r>
          <a:endParaRPr lang="fr-BE" sz="1800" noProof="0" dirty="0"/>
        </a:p>
      </dgm:t>
    </dgm:pt>
    <dgm:pt modelId="{99B2CD73-684A-404F-B010-3E1C9FA38363}" type="parTrans" cxnId="{045B5A8F-506F-4D8E-8ACC-64AB324E9DDE}">
      <dgm:prSet/>
      <dgm:spPr/>
      <dgm:t>
        <a:bodyPr/>
        <a:lstStyle/>
        <a:p>
          <a:endParaRPr lang="fr-BE" noProof="0" dirty="0"/>
        </a:p>
      </dgm:t>
    </dgm:pt>
    <dgm:pt modelId="{615A0AC5-6F1D-4CE5-B125-B2EA5F3A8923}" type="sibTrans" cxnId="{045B5A8F-506F-4D8E-8ACC-64AB324E9DDE}">
      <dgm:prSet/>
      <dgm:spPr/>
      <dgm:t>
        <a:bodyPr/>
        <a:lstStyle/>
        <a:p>
          <a:endParaRPr lang="fr-BE" noProof="0" dirty="0"/>
        </a:p>
      </dgm:t>
    </dgm:pt>
    <dgm:pt modelId="{C23C8562-B71B-4F09-8545-C189C38B7D66}">
      <dgm:prSet phldrT="[Texte]"/>
      <dgm:spPr/>
      <dgm:t>
        <a:bodyPr/>
        <a:lstStyle/>
        <a:p>
          <a:r>
            <a:rPr lang="fr-BE" noProof="0" dirty="0" smtClean="0">
              <a:solidFill>
                <a:schemeClr val="tx1">
                  <a:lumMod val="60000"/>
                  <a:lumOff val="40000"/>
                </a:schemeClr>
              </a:solidFill>
            </a:rPr>
            <a:t>Mars</a:t>
          </a:r>
          <a:endParaRPr lang="fr-BE" noProof="0" dirty="0">
            <a:solidFill>
              <a:schemeClr val="tx1">
                <a:lumMod val="60000"/>
                <a:lumOff val="40000"/>
              </a:schemeClr>
            </a:solidFill>
          </a:endParaRPr>
        </a:p>
      </dgm:t>
    </dgm:pt>
    <dgm:pt modelId="{6EB4F48C-CC77-4CB1-A2DC-B89838F53F0B}" type="parTrans" cxnId="{DA13BE25-C427-4C70-8B60-200D1C696E4F}">
      <dgm:prSet/>
      <dgm:spPr/>
      <dgm:t>
        <a:bodyPr/>
        <a:lstStyle/>
        <a:p>
          <a:endParaRPr lang="fr-BE" noProof="0" dirty="0"/>
        </a:p>
      </dgm:t>
    </dgm:pt>
    <dgm:pt modelId="{4E2BF062-57FB-4872-AC43-582ADF8D3867}" type="sibTrans" cxnId="{DA13BE25-C427-4C70-8B60-200D1C696E4F}">
      <dgm:prSet/>
      <dgm:spPr/>
      <dgm:t>
        <a:bodyPr/>
        <a:lstStyle/>
        <a:p>
          <a:endParaRPr lang="fr-BE" noProof="0" dirty="0"/>
        </a:p>
      </dgm:t>
    </dgm:pt>
    <dgm:pt modelId="{C58FD053-E46E-44E4-A035-63A314CBF0FA}">
      <dgm:prSet phldrT="[Texte]" custT="1"/>
      <dgm:spPr/>
      <dgm:t>
        <a:bodyPr/>
        <a:lstStyle/>
        <a:p>
          <a:r>
            <a:rPr lang="fr-FR" sz="1400" noProof="0" dirty="0" smtClean="0"/>
            <a:t>Grille d’analyse CSC TD à compléter (Belgique et Bénin).</a:t>
          </a:r>
          <a:endParaRPr lang="fr-BE" sz="1400" noProof="0" dirty="0"/>
        </a:p>
      </dgm:t>
    </dgm:pt>
    <dgm:pt modelId="{96E86D60-8AD4-4D2A-AC55-20678D148C80}" type="parTrans" cxnId="{AE8AE0FB-A1A3-4C4F-8840-883B59A432FE}">
      <dgm:prSet/>
      <dgm:spPr/>
      <dgm:t>
        <a:bodyPr/>
        <a:lstStyle/>
        <a:p>
          <a:endParaRPr lang="fr-BE" noProof="0" dirty="0"/>
        </a:p>
      </dgm:t>
    </dgm:pt>
    <dgm:pt modelId="{4766EE25-D0B0-45E1-9574-9F7EB788AB2A}" type="sibTrans" cxnId="{AE8AE0FB-A1A3-4C4F-8840-883B59A432FE}">
      <dgm:prSet/>
      <dgm:spPr/>
      <dgm:t>
        <a:bodyPr/>
        <a:lstStyle/>
        <a:p>
          <a:endParaRPr lang="fr-BE" noProof="0" dirty="0"/>
        </a:p>
      </dgm:t>
    </dgm:pt>
    <dgm:pt modelId="{E731E526-580D-42FE-8BBD-AAB715C7FE78}">
      <dgm:prSet/>
      <dgm:spPr/>
      <dgm:t>
        <a:bodyPr/>
        <a:lstStyle/>
        <a:p>
          <a:r>
            <a:rPr lang="fr-BE" noProof="0" dirty="0" smtClean="0">
              <a:solidFill>
                <a:schemeClr val="tx1">
                  <a:lumMod val="60000"/>
                  <a:lumOff val="40000"/>
                </a:schemeClr>
              </a:solidFill>
            </a:rPr>
            <a:t>Avril</a:t>
          </a:r>
          <a:endParaRPr lang="fr-BE" noProof="0" dirty="0">
            <a:solidFill>
              <a:schemeClr val="tx1">
                <a:lumMod val="60000"/>
                <a:lumOff val="40000"/>
              </a:schemeClr>
            </a:solidFill>
          </a:endParaRPr>
        </a:p>
      </dgm:t>
    </dgm:pt>
    <dgm:pt modelId="{E98332EE-B008-4970-93D8-2226696CD96E}" type="parTrans" cxnId="{DC7DF067-4B9E-48AA-8F0A-EE0C4ACCFECC}">
      <dgm:prSet/>
      <dgm:spPr/>
      <dgm:t>
        <a:bodyPr/>
        <a:lstStyle/>
        <a:p>
          <a:endParaRPr lang="fr-BE" noProof="0" dirty="0"/>
        </a:p>
      </dgm:t>
    </dgm:pt>
    <dgm:pt modelId="{9E97A01C-402E-4B8A-92B6-FE90BF697780}" type="sibTrans" cxnId="{DC7DF067-4B9E-48AA-8F0A-EE0C4ACCFECC}">
      <dgm:prSet/>
      <dgm:spPr/>
      <dgm:t>
        <a:bodyPr/>
        <a:lstStyle/>
        <a:p>
          <a:endParaRPr lang="fr-BE" noProof="0" dirty="0"/>
        </a:p>
      </dgm:t>
    </dgm:pt>
    <dgm:pt modelId="{5308926B-DB0C-449F-ADDF-803CCDF772C9}">
      <dgm:prSet/>
      <dgm:spPr/>
      <dgm:t>
        <a:bodyPr/>
        <a:lstStyle/>
        <a:p>
          <a:r>
            <a:rPr lang="fr-BE" noProof="0" dirty="0" smtClean="0">
              <a:solidFill>
                <a:schemeClr val="tx1"/>
              </a:solidFill>
            </a:rPr>
            <a:t>Mai</a:t>
          </a:r>
          <a:endParaRPr lang="fr-BE" noProof="0" dirty="0">
            <a:solidFill>
              <a:schemeClr val="tx1"/>
            </a:solidFill>
          </a:endParaRPr>
        </a:p>
      </dgm:t>
    </dgm:pt>
    <dgm:pt modelId="{18E21727-8261-439B-A025-4BA38B447FE4}" type="parTrans" cxnId="{E1444F62-618F-4BC7-A426-7941F22B1BE7}">
      <dgm:prSet/>
      <dgm:spPr/>
      <dgm:t>
        <a:bodyPr/>
        <a:lstStyle/>
        <a:p>
          <a:endParaRPr lang="fr-BE" noProof="0" dirty="0"/>
        </a:p>
      </dgm:t>
    </dgm:pt>
    <dgm:pt modelId="{F61E02F9-86E2-486F-9ADA-55C15373D689}" type="sibTrans" cxnId="{E1444F62-618F-4BC7-A426-7941F22B1BE7}">
      <dgm:prSet/>
      <dgm:spPr/>
      <dgm:t>
        <a:bodyPr/>
        <a:lstStyle/>
        <a:p>
          <a:endParaRPr lang="fr-BE" noProof="0" dirty="0"/>
        </a:p>
      </dgm:t>
    </dgm:pt>
    <dgm:pt modelId="{24EC1454-3206-4AD5-A754-C6FD2A760233}">
      <dgm:prSet/>
      <dgm:spPr/>
      <dgm:t>
        <a:bodyPr/>
        <a:lstStyle/>
        <a:p>
          <a:r>
            <a:rPr lang="fr-BE" noProof="0" dirty="0" smtClean="0">
              <a:solidFill>
                <a:schemeClr val="tx1"/>
              </a:solidFill>
            </a:rPr>
            <a:t>Juin</a:t>
          </a:r>
          <a:endParaRPr lang="fr-BE" noProof="0" dirty="0">
            <a:solidFill>
              <a:schemeClr val="tx1"/>
            </a:solidFill>
          </a:endParaRPr>
        </a:p>
      </dgm:t>
    </dgm:pt>
    <dgm:pt modelId="{7B52946D-7476-463F-88B5-5BB53FBFA609}" type="parTrans" cxnId="{B73F1664-F11F-4E87-AEF9-1CCCDBBFC5C6}">
      <dgm:prSet/>
      <dgm:spPr/>
      <dgm:t>
        <a:bodyPr/>
        <a:lstStyle/>
        <a:p>
          <a:endParaRPr lang="fr-BE" noProof="0" dirty="0"/>
        </a:p>
      </dgm:t>
    </dgm:pt>
    <dgm:pt modelId="{7EC123F1-AFA4-42B3-8A2D-1D29F500B5C7}" type="sibTrans" cxnId="{B73F1664-F11F-4E87-AEF9-1CCCDBBFC5C6}">
      <dgm:prSet/>
      <dgm:spPr/>
      <dgm:t>
        <a:bodyPr/>
        <a:lstStyle/>
        <a:p>
          <a:endParaRPr lang="fr-BE" noProof="0" dirty="0"/>
        </a:p>
      </dgm:t>
    </dgm:pt>
    <dgm:pt modelId="{644E802A-B2E4-4527-B6DE-D61C1D0F190D}">
      <dgm:prSet custT="1"/>
      <dgm:spPr/>
      <dgm:t>
        <a:bodyPr/>
        <a:lstStyle/>
        <a:p>
          <a:r>
            <a:rPr lang="fr-FR" sz="1400" dirty="0" smtClean="0"/>
            <a:t>Le 25 avril: réunion infos CSC + TD à Bruxelles. </a:t>
          </a:r>
          <a:endParaRPr lang="fr-BE" sz="1400" dirty="0"/>
        </a:p>
      </dgm:t>
    </dgm:pt>
    <dgm:pt modelId="{C01EF8F6-C3F9-4B0F-8483-81D3851537AF}" type="parTrans" cxnId="{57A6A5ED-C1DB-4276-97F4-9D3DAB358500}">
      <dgm:prSet/>
      <dgm:spPr/>
      <dgm:t>
        <a:bodyPr/>
        <a:lstStyle/>
        <a:p>
          <a:endParaRPr lang="fr-BE"/>
        </a:p>
      </dgm:t>
    </dgm:pt>
    <dgm:pt modelId="{07771E59-CD58-422A-8F16-8AB720C7331E}" type="sibTrans" cxnId="{57A6A5ED-C1DB-4276-97F4-9D3DAB358500}">
      <dgm:prSet/>
      <dgm:spPr/>
      <dgm:t>
        <a:bodyPr/>
        <a:lstStyle/>
        <a:p>
          <a:endParaRPr lang="fr-BE"/>
        </a:p>
      </dgm:t>
    </dgm:pt>
    <dgm:pt modelId="{F9442C2A-8592-4651-B9FE-A9C95C441737}">
      <dgm:prSet custT="1"/>
      <dgm:spPr/>
      <dgm:t>
        <a:bodyPr/>
        <a:lstStyle/>
        <a:p>
          <a:r>
            <a:rPr lang="fr-FR" sz="1400" dirty="0" smtClean="0"/>
            <a:t>Atelier CSC à Cotonou (+ forum des ACNG).</a:t>
          </a:r>
          <a:endParaRPr lang="fr-BE" sz="1400" dirty="0"/>
        </a:p>
      </dgm:t>
    </dgm:pt>
    <dgm:pt modelId="{57A947B2-F630-4A47-A1D1-298CEBA88F30}" type="parTrans" cxnId="{01CA9EE7-D5D4-46D5-B586-0FFC1FE220ED}">
      <dgm:prSet/>
      <dgm:spPr/>
      <dgm:t>
        <a:bodyPr/>
        <a:lstStyle/>
        <a:p>
          <a:endParaRPr lang="fr-BE"/>
        </a:p>
      </dgm:t>
    </dgm:pt>
    <dgm:pt modelId="{F4C4C164-651D-4FE6-9E9B-C0F90CAE3803}" type="sibTrans" cxnId="{01CA9EE7-D5D4-46D5-B586-0FFC1FE220ED}">
      <dgm:prSet/>
      <dgm:spPr/>
      <dgm:t>
        <a:bodyPr/>
        <a:lstStyle/>
        <a:p>
          <a:endParaRPr lang="fr-BE"/>
        </a:p>
      </dgm:t>
    </dgm:pt>
    <dgm:pt modelId="{705B9056-74EC-4E77-8480-10F0334E8C41}">
      <dgm:prSet custT="1"/>
      <dgm:spPr/>
      <dgm:t>
        <a:bodyPr/>
        <a:lstStyle/>
        <a:p>
          <a:r>
            <a:rPr lang="fr-FR" sz="1400" dirty="0" err="1" smtClean="0"/>
            <a:t>Bxl</a:t>
          </a:r>
          <a:r>
            <a:rPr lang="fr-FR" sz="1400" dirty="0" smtClean="0"/>
            <a:t>: Travail </a:t>
          </a:r>
          <a:r>
            <a:rPr lang="fr-FR" sz="1400" dirty="0" smtClean="0"/>
            <a:t>par cible sur l’analyse des risques + reformulation/suppression cibles et approches? </a:t>
          </a:r>
          <a:endParaRPr lang="fr-BE" sz="1400" dirty="0"/>
        </a:p>
      </dgm:t>
    </dgm:pt>
    <dgm:pt modelId="{061CFCB7-DE25-4023-93CA-9CDDEFB16441}" type="parTrans" cxnId="{C469AA08-EDD9-450A-A8A9-8BA63B94D7FD}">
      <dgm:prSet/>
      <dgm:spPr/>
      <dgm:t>
        <a:bodyPr/>
        <a:lstStyle/>
        <a:p>
          <a:endParaRPr lang="fr-BE"/>
        </a:p>
      </dgm:t>
    </dgm:pt>
    <dgm:pt modelId="{E48A98B0-6345-40DA-9430-D4A0177F6C83}" type="sibTrans" cxnId="{C469AA08-EDD9-450A-A8A9-8BA63B94D7FD}">
      <dgm:prSet/>
      <dgm:spPr/>
      <dgm:t>
        <a:bodyPr/>
        <a:lstStyle/>
        <a:p>
          <a:endParaRPr lang="fr-BE"/>
        </a:p>
      </dgm:t>
    </dgm:pt>
    <dgm:pt modelId="{CAA1D1FC-B98F-4D29-A481-51A343FA4075}">
      <dgm:prSet custT="1"/>
      <dgm:spPr/>
      <dgm:t>
        <a:bodyPr/>
        <a:lstStyle/>
        <a:p>
          <a:r>
            <a:rPr lang="fr-FR" sz="1400" dirty="0" err="1" smtClean="0"/>
            <a:t>Bxl</a:t>
          </a:r>
          <a:r>
            <a:rPr lang="fr-FR" sz="1400" dirty="0" smtClean="0"/>
            <a:t>: travail </a:t>
          </a:r>
          <a:r>
            <a:rPr lang="fr-FR" sz="1400" dirty="0" smtClean="0"/>
            <a:t>par cible sur l’analyse des risques + reformulation/suppression cibles et approches?</a:t>
          </a:r>
          <a:endParaRPr lang="fr-BE" sz="1400" dirty="0"/>
        </a:p>
      </dgm:t>
    </dgm:pt>
    <dgm:pt modelId="{309E496B-CBB4-4915-8C6D-66BDBAB27BD2}" type="parTrans" cxnId="{1B7EC4A9-368B-41E3-A952-C8AF47CEBDFF}">
      <dgm:prSet/>
      <dgm:spPr/>
      <dgm:t>
        <a:bodyPr/>
        <a:lstStyle/>
        <a:p>
          <a:endParaRPr lang="x-none"/>
        </a:p>
      </dgm:t>
    </dgm:pt>
    <dgm:pt modelId="{CA61F0C2-34A4-4622-B0A8-B007BE431F17}" type="sibTrans" cxnId="{1B7EC4A9-368B-41E3-A952-C8AF47CEBDFF}">
      <dgm:prSet/>
      <dgm:spPr/>
      <dgm:t>
        <a:bodyPr/>
        <a:lstStyle/>
        <a:p>
          <a:endParaRPr lang="x-none"/>
        </a:p>
      </dgm:t>
    </dgm:pt>
    <dgm:pt modelId="{69DAD1EE-0FFB-40CF-A10A-0788ACD5203C}">
      <dgm:prSet custT="1"/>
      <dgm:spPr/>
      <dgm:t>
        <a:bodyPr/>
        <a:lstStyle/>
        <a:p>
          <a:r>
            <a:rPr lang="fr-BE" sz="1400" dirty="0" smtClean="0"/>
            <a:t>Réunion CSC Bénin à Bruxelles </a:t>
          </a:r>
          <a:endParaRPr lang="fr-BE" sz="1400" dirty="0"/>
        </a:p>
      </dgm:t>
    </dgm:pt>
    <dgm:pt modelId="{B75FC974-6105-4374-A216-C070B7A2D98D}" type="parTrans" cxnId="{CE2D1A6A-9785-4091-B011-C26ABAFB5A1C}">
      <dgm:prSet/>
      <dgm:spPr/>
      <dgm:t>
        <a:bodyPr/>
        <a:lstStyle/>
        <a:p>
          <a:endParaRPr lang="x-none"/>
        </a:p>
      </dgm:t>
    </dgm:pt>
    <dgm:pt modelId="{FA453677-30D9-4A39-8206-40386812F9DB}" type="sibTrans" cxnId="{CE2D1A6A-9785-4091-B011-C26ABAFB5A1C}">
      <dgm:prSet/>
      <dgm:spPr/>
      <dgm:t>
        <a:bodyPr/>
        <a:lstStyle/>
        <a:p>
          <a:endParaRPr lang="x-none"/>
        </a:p>
      </dgm:t>
    </dgm:pt>
    <dgm:pt modelId="{4B39CFEF-024E-48F0-80B3-A2469B064601}">
      <dgm:prSet custT="1"/>
      <dgm:spPr/>
      <dgm:t>
        <a:bodyPr/>
        <a:lstStyle/>
        <a:p>
          <a:r>
            <a:rPr lang="fr-FR" sz="1400" dirty="0" smtClean="0"/>
            <a:t>Compléter le formulaire pour l’analyse des différences et ressemblances (pour brochure).   </a:t>
          </a:r>
          <a:endParaRPr lang="fr-BE" sz="1400" dirty="0"/>
        </a:p>
      </dgm:t>
    </dgm:pt>
    <dgm:pt modelId="{8C13C432-CA2E-470E-A007-D732CD870203}" type="sibTrans" cxnId="{68F72DD2-E34B-4620-BC64-003B84BACAAA}">
      <dgm:prSet/>
      <dgm:spPr/>
      <dgm:t>
        <a:bodyPr/>
        <a:lstStyle/>
        <a:p>
          <a:endParaRPr lang="x-none"/>
        </a:p>
      </dgm:t>
    </dgm:pt>
    <dgm:pt modelId="{C31686ED-33D4-416B-838C-98F7EB0A83D7}" type="parTrans" cxnId="{68F72DD2-E34B-4620-BC64-003B84BACAAA}">
      <dgm:prSet/>
      <dgm:spPr/>
      <dgm:t>
        <a:bodyPr/>
        <a:lstStyle/>
        <a:p>
          <a:endParaRPr lang="x-none"/>
        </a:p>
      </dgm:t>
    </dgm:pt>
    <dgm:pt modelId="{CD86B136-1FA9-4BC7-9EA6-89CEBC8F959D}">
      <dgm:prSet phldrT="[Texte]" custT="1"/>
      <dgm:spPr/>
      <dgm:t>
        <a:bodyPr/>
        <a:lstStyle/>
        <a:p>
          <a:r>
            <a:rPr lang="fr-BE" sz="1400" noProof="0" dirty="0" smtClean="0"/>
            <a:t>Organisation atelier CSC Bénin à Cotonou + suivi</a:t>
          </a:r>
          <a:endParaRPr lang="fr-BE" sz="1400" noProof="0" dirty="0"/>
        </a:p>
      </dgm:t>
    </dgm:pt>
    <dgm:pt modelId="{22AE8753-F4D9-4295-AC4A-E4AFD8553636}" type="parTrans" cxnId="{5F463C2B-A253-4DCB-A733-32BBC8383700}">
      <dgm:prSet/>
      <dgm:spPr/>
      <dgm:t>
        <a:bodyPr/>
        <a:lstStyle/>
        <a:p>
          <a:endParaRPr lang="x-none"/>
        </a:p>
      </dgm:t>
    </dgm:pt>
    <dgm:pt modelId="{989C8102-76EB-44EB-8E3D-14FCE052C2A8}" type="sibTrans" cxnId="{5F463C2B-A253-4DCB-A733-32BBC8383700}">
      <dgm:prSet/>
      <dgm:spPr/>
      <dgm:t>
        <a:bodyPr/>
        <a:lstStyle/>
        <a:p>
          <a:endParaRPr lang="x-none"/>
        </a:p>
      </dgm:t>
    </dgm:pt>
    <dgm:pt modelId="{3C3B8E85-33D3-40C1-BF20-BC8947CDB9D4}">
      <dgm:prSet custT="1"/>
      <dgm:spPr/>
      <dgm:t>
        <a:bodyPr/>
        <a:lstStyle/>
        <a:p>
          <a:r>
            <a:rPr lang="fr-BE" sz="1400" dirty="0" smtClean="0"/>
            <a:t>Le 17 avril: atelier multi-acteurs sur le futur PC (</a:t>
          </a:r>
          <a:r>
            <a:rPr lang="fr-BE" sz="1400" dirty="0" err="1" smtClean="0"/>
            <a:t>Enabel</a:t>
          </a:r>
          <a:r>
            <a:rPr lang="fr-BE" sz="1400" dirty="0" smtClean="0"/>
            <a:t>)</a:t>
          </a:r>
          <a:endParaRPr lang="fr-BE" sz="1400" dirty="0"/>
        </a:p>
      </dgm:t>
    </dgm:pt>
    <dgm:pt modelId="{B9862A16-CFF1-43D1-B884-799C6C3F39C0}" type="parTrans" cxnId="{96AB94E4-C3ED-4E77-BBE8-58E34DD9F124}">
      <dgm:prSet/>
      <dgm:spPr/>
      <dgm:t>
        <a:bodyPr/>
        <a:lstStyle/>
        <a:p>
          <a:endParaRPr lang="x-none"/>
        </a:p>
      </dgm:t>
    </dgm:pt>
    <dgm:pt modelId="{6965DB73-1636-45DC-9976-663DBB4F01B2}" type="sibTrans" cxnId="{96AB94E4-C3ED-4E77-BBE8-58E34DD9F124}">
      <dgm:prSet/>
      <dgm:spPr/>
      <dgm:t>
        <a:bodyPr/>
        <a:lstStyle/>
        <a:p>
          <a:endParaRPr lang="x-none"/>
        </a:p>
      </dgm:t>
    </dgm:pt>
    <dgm:pt modelId="{94AC7651-E310-4658-9A34-D922DCFC9C3B}">
      <dgm:prSet phldrT="[Texte]" custT="1"/>
      <dgm:spPr/>
      <dgm:t>
        <a:bodyPr/>
        <a:lstStyle/>
        <a:p>
          <a:r>
            <a:rPr lang="fr-BE" sz="1400" noProof="0" dirty="0" smtClean="0"/>
            <a:t>Comité d’accompagnement Évaluation Bénin. </a:t>
          </a:r>
          <a:endParaRPr lang="fr-BE" sz="1400" noProof="0" dirty="0"/>
        </a:p>
      </dgm:t>
    </dgm:pt>
    <dgm:pt modelId="{0048119F-D717-44B1-85E9-F07239AB22A9}" type="parTrans" cxnId="{4C28CD55-C7EC-4517-A2EE-6992E55F7113}">
      <dgm:prSet/>
      <dgm:spPr/>
      <dgm:t>
        <a:bodyPr/>
        <a:lstStyle/>
        <a:p>
          <a:endParaRPr lang="x-none"/>
        </a:p>
      </dgm:t>
    </dgm:pt>
    <dgm:pt modelId="{92B78579-4F5D-4197-AB0F-095F2D046948}" type="sibTrans" cxnId="{4C28CD55-C7EC-4517-A2EE-6992E55F7113}">
      <dgm:prSet/>
      <dgm:spPr/>
      <dgm:t>
        <a:bodyPr/>
        <a:lstStyle/>
        <a:p>
          <a:endParaRPr lang="x-none"/>
        </a:p>
      </dgm:t>
    </dgm:pt>
    <dgm:pt modelId="{E81AA153-D456-4B7E-AED9-94235DC22AD3}">
      <dgm:prSet custT="1"/>
      <dgm:spPr/>
      <dgm:t>
        <a:bodyPr/>
        <a:lstStyle/>
        <a:p>
          <a:r>
            <a:rPr lang="fr-BE" sz="1400" dirty="0" smtClean="0"/>
            <a:t>Le 5 juin: journée Travail décent à Bruxelles + le 21 juin: atelier CSC (fédérations)</a:t>
          </a:r>
          <a:endParaRPr lang="fr-BE" sz="1400" dirty="0"/>
        </a:p>
      </dgm:t>
    </dgm:pt>
    <dgm:pt modelId="{88AD6265-C2E9-449A-9787-D46C06A894EF}" type="parTrans" cxnId="{D7C87E8A-BAAD-401F-9DBA-00BD39C80493}">
      <dgm:prSet/>
      <dgm:spPr/>
      <dgm:t>
        <a:bodyPr/>
        <a:lstStyle/>
        <a:p>
          <a:endParaRPr lang="x-none"/>
        </a:p>
      </dgm:t>
    </dgm:pt>
    <dgm:pt modelId="{5DEAB5A7-6A51-441E-BCC9-4BB336A0CD02}" type="sibTrans" cxnId="{D7C87E8A-BAAD-401F-9DBA-00BD39C80493}">
      <dgm:prSet/>
      <dgm:spPr/>
      <dgm:t>
        <a:bodyPr/>
        <a:lstStyle/>
        <a:p>
          <a:endParaRPr lang="x-none"/>
        </a:p>
      </dgm:t>
    </dgm:pt>
    <dgm:pt modelId="{039512D9-42BF-4B90-9287-DE6226936677}">
      <dgm:prSet phldrT="[Texte]"/>
      <dgm:spPr/>
      <dgm:t>
        <a:bodyPr/>
        <a:lstStyle/>
        <a:p>
          <a:r>
            <a:rPr lang="fr-BE" noProof="0" dirty="0" smtClean="0"/>
            <a:t>Janvier</a:t>
          </a:r>
          <a:endParaRPr lang="fr-BE" noProof="0" dirty="0"/>
        </a:p>
      </dgm:t>
    </dgm:pt>
    <dgm:pt modelId="{41162AE0-4F86-4672-9F7B-913E2439ABCB}" type="sibTrans" cxnId="{1DF01530-FD44-46CD-94D3-6B63D5EBD918}">
      <dgm:prSet/>
      <dgm:spPr/>
      <dgm:t>
        <a:bodyPr/>
        <a:lstStyle/>
        <a:p>
          <a:endParaRPr lang="fr-BE" noProof="0" dirty="0"/>
        </a:p>
      </dgm:t>
    </dgm:pt>
    <dgm:pt modelId="{8E703768-278B-4A19-9151-F5B9465B254A}" type="parTrans" cxnId="{1DF01530-FD44-46CD-94D3-6B63D5EBD918}">
      <dgm:prSet/>
      <dgm:spPr/>
      <dgm:t>
        <a:bodyPr/>
        <a:lstStyle/>
        <a:p>
          <a:endParaRPr lang="fr-BE" noProof="0" dirty="0"/>
        </a:p>
      </dgm:t>
    </dgm:pt>
    <dgm:pt modelId="{41410C10-D836-4A60-A41E-2C7DA532827F}">
      <dgm:prSet custT="1"/>
      <dgm:spPr/>
      <dgm:t>
        <a:bodyPr/>
        <a:lstStyle/>
        <a:p>
          <a:r>
            <a:rPr lang="fr-BE" sz="1400" dirty="0" smtClean="0"/>
            <a:t>Le 3 mai: journée CSC (fédérations)</a:t>
          </a:r>
          <a:endParaRPr lang="fr-BE" sz="1400" dirty="0"/>
        </a:p>
      </dgm:t>
    </dgm:pt>
    <dgm:pt modelId="{82506BEA-E10E-4F6A-9A36-B6E7B5189BC7}" type="parTrans" cxnId="{3F959C8D-6E4B-41D0-B746-A112E2C585D6}">
      <dgm:prSet/>
      <dgm:spPr/>
      <dgm:t>
        <a:bodyPr/>
        <a:lstStyle/>
        <a:p>
          <a:endParaRPr lang="x-none"/>
        </a:p>
      </dgm:t>
    </dgm:pt>
    <dgm:pt modelId="{25C57521-7FF0-4A28-831A-0E7D4D2F2C2E}" type="sibTrans" cxnId="{3F959C8D-6E4B-41D0-B746-A112E2C585D6}">
      <dgm:prSet/>
      <dgm:spPr/>
      <dgm:t>
        <a:bodyPr/>
        <a:lstStyle/>
        <a:p>
          <a:endParaRPr lang="x-none"/>
        </a:p>
      </dgm:t>
    </dgm:pt>
    <dgm:pt modelId="{AAF4439E-9CF0-4DCB-A52F-DDB7B71BA900}" type="pres">
      <dgm:prSet presAssocID="{B15BF026-7402-45DD-B369-53F9D8487DB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0A996C23-EA40-4649-B5E9-45E2655C7399}" type="pres">
      <dgm:prSet presAssocID="{039512D9-42BF-4B90-9287-DE6226936677}" presName="composite" presStyleCnt="0"/>
      <dgm:spPr/>
    </dgm:pt>
    <dgm:pt modelId="{27487F13-7B40-4BF2-B805-7688ED8B0C62}" type="pres">
      <dgm:prSet presAssocID="{039512D9-42BF-4B90-9287-DE6226936677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BFBE3182-06F8-4AFA-BAEA-B529075AA49E}" type="pres">
      <dgm:prSet presAssocID="{039512D9-42BF-4B90-9287-DE6226936677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3BF8FFF3-9D79-42CA-918E-412A643374B9}" type="pres">
      <dgm:prSet presAssocID="{41162AE0-4F86-4672-9F7B-913E2439ABCB}" presName="sp" presStyleCnt="0"/>
      <dgm:spPr/>
    </dgm:pt>
    <dgm:pt modelId="{1FEC5886-8F3D-496B-8A66-CE6C4496B10F}" type="pres">
      <dgm:prSet presAssocID="{BEC3FD45-EFF8-40BC-AF17-846D4E783D93}" presName="composite" presStyleCnt="0"/>
      <dgm:spPr/>
    </dgm:pt>
    <dgm:pt modelId="{22F0A315-27A6-4757-ADB4-A72C212EA12B}" type="pres">
      <dgm:prSet presAssocID="{BEC3FD45-EFF8-40BC-AF17-846D4E783D93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6B0F21D-1CAF-457A-A3D4-05D153CEF5A2}" type="pres">
      <dgm:prSet presAssocID="{BEC3FD45-EFF8-40BC-AF17-846D4E783D93}" presName="descendantText" presStyleLbl="alignAcc1" presStyleIdx="1" presStyleCnt="6" custLinFactNeighborX="0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748F8F11-D95E-4248-92E2-F5CD94680855}" type="pres">
      <dgm:prSet presAssocID="{76B802DE-90A3-4B96-9F10-58F2FAFDAD97}" presName="sp" presStyleCnt="0"/>
      <dgm:spPr/>
    </dgm:pt>
    <dgm:pt modelId="{81914C37-53E5-4253-88AC-1F96B5D19C54}" type="pres">
      <dgm:prSet presAssocID="{C23C8562-B71B-4F09-8545-C189C38B7D66}" presName="composite" presStyleCnt="0"/>
      <dgm:spPr/>
    </dgm:pt>
    <dgm:pt modelId="{A774683A-AB8D-4B21-86ED-20BD0E5406A5}" type="pres">
      <dgm:prSet presAssocID="{C23C8562-B71B-4F09-8545-C189C38B7D66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FD6D7A65-2E56-4C80-A9E0-F81953BFD383}" type="pres">
      <dgm:prSet presAssocID="{C23C8562-B71B-4F09-8545-C189C38B7D66}" presName="descendantText" presStyleLbl="alignAcc1" presStyleIdx="2" presStyleCnt="6" custScaleY="128190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5B1164D-40D5-450B-BAC1-8A2EF418B17B}" type="pres">
      <dgm:prSet presAssocID="{4E2BF062-57FB-4872-AC43-582ADF8D3867}" presName="sp" presStyleCnt="0"/>
      <dgm:spPr/>
    </dgm:pt>
    <dgm:pt modelId="{A70D67CC-682F-4376-98A1-FECE5E1AADD7}" type="pres">
      <dgm:prSet presAssocID="{E731E526-580D-42FE-8BBD-AAB715C7FE78}" presName="composite" presStyleCnt="0"/>
      <dgm:spPr/>
    </dgm:pt>
    <dgm:pt modelId="{A9AAC3D6-EDA0-4135-85D6-F7786D3E6EFD}" type="pres">
      <dgm:prSet presAssocID="{E731E526-580D-42FE-8BBD-AAB715C7FE78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243CBB89-A5C4-450C-91ED-EBD8F0D1EFAC}" type="pres">
      <dgm:prSet presAssocID="{E731E526-580D-42FE-8BBD-AAB715C7FE78}" presName="descendantText" presStyleLbl="alignAcc1" presStyleIdx="3" presStyleCnt="6" custScaleY="101190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FBD65CE7-9E46-4DEB-B802-C0F7B30E7840}" type="pres">
      <dgm:prSet presAssocID="{9E97A01C-402E-4B8A-92B6-FE90BF697780}" presName="sp" presStyleCnt="0"/>
      <dgm:spPr/>
    </dgm:pt>
    <dgm:pt modelId="{36015219-C965-472E-A783-999194EC9B5B}" type="pres">
      <dgm:prSet presAssocID="{5308926B-DB0C-449F-ADDF-803CCDF772C9}" presName="composite" presStyleCnt="0"/>
      <dgm:spPr/>
    </dgm:pt>
    <dgm:pt modelId="{1AC3A16C-7AB7-4726-96E8-B3FA586D9C77}" type="pres">
      <dgm:prSet presAssocID="{5308926B-DB0C-449F-ADDF-803CCDF772C9}" presName="parentText" presStyleLbl="alignNode1" presStyleIdx="4" presStyleCnt="6" custLinFactNeighborY="-5364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4E7DD41B-24C7-464D-B57B-2F2FF1C57B8F}" type="pres">
      <dgm:prSet presAssocID="{5308926B-DB0C-449F-ADDF-803CCDF772C9}" presName="descendantText" presStyleLbl="alignAcc1" presStyleIdx="4" presStyleCnt="6" custScaleY="137448" custLinFactNeighborY="-825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7BEB101-9A79-4D3B-903A-BFFABC456CFC}" type="pres">
      <dgm:prSet presAssocID="{F61E02F9-86E2-486F-9ADA-55C15373D689}" presName="sp" presStyleCnt="0"/>
      <dgm:spPr/>
    </dgm:pt>
    <dgm:pt modelId="{DE40264F-5AC9-42D7-84AA-D7BF0974235B}" type="pres">
      <dgm:prSet presAssocID="{24EC1454-3206-4AD5-A754-C6FD2A760233}" presName="composite" presStyleCnt="0"/>
      <dgm:spPr/>
    </dgm:pt>
    <dgm:pt modelId="{9873A37B-A859-4F3D-B005-695EACD18AC7}" type="pres">
      <dgm:prSet presAssocID="{24EC1454-3206-4AD5-A754-C6FD2A760233}" presName="parentText" presStyleLbl="alignNode1" presStyleIdx="5" presStyleCnt="6" custLinFactNeighborY="-6818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7F0C38B-A142-493F-80EA-7B6909299FEF}" type="pres">
      <dgm:prSet presAssocID="{24EC1454-3206-4AD5-A754-C6FD2A760233}" presName="descendantText" presStyleLbl="alignAcc1" presStyleIdx="5" presStyleCnt="6" custScaleY="156682" custLinFactNeighborY="-5848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0E969F65-C5F4-4FF5-849E-3E45B10876C3}" type="presOf" srcId="{CAA1D1FC-B98F-4D29-A481-51A343FA4075}" destId="{4E7DD41B-24C7-464D-B57B-2F2FF1C57B8F}" srcOrd="0" destOrd="2" presId="urn:microsoft.com/office/officeart/2005/8/layout/chevron2"/>
    <dgm:cxn modelId="{96AB94E4-C3ED-4E77-BBE8-58E34DD9F124}" srcId="{E731E526-580D-42FE-8BBD-AAB715C7FE78}" destId="{3C3B8E85-33D3-40C1-BF20-BC8947CDB9D4}" srcOrd="0" destOrd="0" parTransId="{B9862A16-CFF1-43D1-B884-799C6C3F39C0}" sibTransId="{6965DB73-1636-45DC-9976-663DBB4F01B2}"/>
    <dgm:cxn modelId="{5F463C2B-A253-4DCB-A733-32BBC8383700}" srcId="{C23C8562-B71B-4F09-8545-C189C38B7D66}" destId="{CD86B136-1FA9-4BC7-9EA6-89CEBC8F959D}" srcOrd="1" destOrd="0" parTransId="{22AE8753-F4D9-4295-AC4A-E4AFD8553636}" sibTransId="{989C8102-76EB-44EB-8E3D-14FCE052C2A8}"/>
    <dgm:cxn modelId="{538CC680-E700-49E0-A689-0BDC4993CC60}" type="presOf" srcId="{24EC1454-3206-4AD5-A754-C6FD2A760233}" destId="{9873A37B-A859-4F3D-B005-695EACD18AC7}" srcOrd="0" destOrd="0" presId="urn:microsoft.com/office/officeart/2005/8/layout/chevron2"/>
    <dgm:cxn modelId="{FBA1D8C8-CC36-464A-BB28-493983B407DB}" type="presOf" srcId="{B15BF026-7402-45DD-B369-53F9D8487DBA}" destId="{AAF4439E-9CF0-4DCB-A52F-DDB7B71BA900}" srcOrd="0" destOrd="0" presId="urn:microsoft.com/office/officeart/2005/8/layout/chevron2"/>
    <dgm:cxn modelId="{87A5753A-BF00-4129-87DD-8251CB13D766}" type="presOf" srcId="{4B39CFEF-024E-48F0-80B3-A2469B064601}" destId="{27F0C38B-A142-493F-80EA-7B6909299FEF}" srcOrd="0" destOrd="2" presId="urn:microsoft.com/office/officeart/2005/8/layout/chevron2"/>
    <dgm:cxn modelId="{EC04C920-505F-437A-98F4-5D1ADD1698EC}" type="presOf" srcId="{2B40465E-98A0-4A24-978B-ED0E75024A44}" destId="{A6B0F21D-1CAF-457A-A3D4-05D153CEF5A2}" srcOrd="0" destOrd="0" presId="urn:microsoft.com/office/officeart/2005/8/layout/chevron2"/>
    <dgm:cxn modelId="{3F28AC90-97AA-4624-AECD-BA90D5A8B245}" type="presOf" srcId="{705B9056-74EC-4E77-8480-10F0334E8C41}" destId="{27F0C38B-A142-493F-80EA-7B6909299FEF}" srcOrd="0" destOrd="3" presId="urn:microsoft.com/office/officeart/2005/8/layout/chevron2"/>
    <dgm:cxn modelId="{1DF01530-FD44-46CD-94D3-6B63D5EBD918}" srcId="{B15BF026-7402-45DD-B369-53F9D8487DBA}" destId="{039512D9-42BF-4B90-9287-DE6226936677}" srcOrd="0" destOrd="0" parTransId="{8E703768-278B-4A19-9151-F5B9465B254A}" sibTransId="{41162AE0-4F86-4672-9F7B-913E2439ABCB}"/>
    <dgm:cxn modelId="{F1604B72-782C-4525-BC56-77BA02E47E8F}" type="presOf" srcId="{CD86B136-1FA9-4BC7-9EA6-89CEBC8F959D}" destId="{FD6D7A65-2E56-4C80-A9E0-F81953BFD383}" srcOrd="0" destOrd="1" presId="urn:microsoft.com/office/officeart/2005/8/layout/chevron2"/>
    <dgm:cxn modelId="{366A4821-E4CC-4FB8-A28F-A39720028A77}" type="presOf" srcId="{5308926B-DB0C-449F-ADDF-803CCDF772C9}" destId="{1AC3A16C-7AB7-4726-96E8-B3FA586D9C77}" srcOrd="0" destOrd="0" presId="urn:microsoft.com/office/officeart/2005/8/layout/chevron2"/>
    <dgm:cxn modelId="{02A86D05-4C0C-4EE0-AC10-A1DD72C983BD}" type="presOf" srcId="{BEC3FD45-EFF8-40BC-AF17-846D4E783D93}" destId="{22F0A315-27A6-4757-ADB4-A72C212EA12B}" srcOrd="0" destOrd="0" presId="urn:microsoft.com/office/officeart/2005/8/layout/chevron2"/>
    <dgm:cxn modelId="{D7C87E8A-BAAD-401F-9DBA-00BD39C80493}" srcId="{24EC1454-3206-4AD5-A754-C6FD2A760233}" destId="{E81AA153-D456-4B7E-AED9-94235DC22AD3}" srcOrd="0" destOrd="0" parTransId="{88AD6265-C2E9-449A-9787-D46C06A894EF}" sibTransId="{5DEAB5A7-6A51-441E-BCC9-4BB336A0CD02}"/>
    <dgm:cxn modelId="{DC7DF067-4B9E-48AA-8F0A-EE0C4ACCFECC}" srcId="{B15BF026-7402-45DD-B369-53F9D8487DBA}" destId="{E731E526-580D-42FE-8BBD-AAB715C7FE78}" srcOrd="3" destOrd="0" parTransId="{E98332EE-B008-4970-93D8-2226696CD96E}" sibTransId="{9E97A01C-402E-4B8A-92B6-FE90BF697780}"/>
    <dgm:cxn modelId="{57A6A5ED-C1DB-4276-97F4-9D3DAB358500}" srcId="{E731E526-580D-42FE-8BBD-AAB715C7FE78}" destId="{644E802A-B2E4-4527-B6DE-D61C1D0F190D}" srcOrd="1" destOrd="0" parTransId="{C01EF8F6-C3F9-4B0F-8483-81D3851537AF}" sibTransId="{07771E59-CD58-422A-8F16-8AB720C7331E}"/>
    <dgm:cxn modelId="{C469AA08-EDD9-450A-A8A9-8BA63B94D7FD}" srcId="{24EC1454-3206-4AD5-A754-C6FD2A760233}" destId="{705B9056-74EC-4E77-8480-10F0334E8C41}" srcOrd="3" destOrd="0" parTransId="{061CFCB7-DE25-4023-93CA-9CDDEFB16441}" sibTransId="{E48A98B0-6345-40DA-9430-D4A0177F6C83}"/>
    <dgm:cxn modelId="{68F72DD2-E34B-4620-BC64-003B84BACAAA}" srcId="{24EC1454-3206-4AD5-A754-C6FD2A760233}" destId="{4B39CFEF-024E-48F0-80B3-A2469B064601}" srcOrd="2" destOrd="0" parTransId="{C31686ED-33D4-416B-838C-98F7EB0A83D7}" sibTransId="{8C13C432-CA2E-470E-A007-D732CD870203}"/>
    <dgm:cxn modelId="{B73F1664-F11F-4E87-AEF9-1CCCDBBFC5C6}" srcId="{B15BF026-7402-45DD-B369-53F9D8487DBA}" destId="{24EC1454-3206-4AD5-A754-C6FD2A760233}" srcOrd="5" destOrd="0" parTransId="{7B52946D-7476-463F-88B5-5BB53FBFA609}" sibTransId="{7EC123F1-AFA4-42B3-8A2D-1D29F500B5C7}"/>
    <dgm:cxn modelId="{E1444F62-618F-4BC7-A426-7941F22B1BE7}" srcId="{B15BF026-7402-45DD-B369-53F9D8487DBA}" destId="{5308926B-DB0C-449F-ADDF-803CCDF772C9}" srcOrd="4" destOrd="0" parTransId="{18E21727-8261-439B-A025-4BA38B447FE4}" sibTransId="{F61E02F9-86E2-486F-9ADA-55C15373D689}"/>
    <dgm:cxn modelId="{045B5A8F-506F-4D8E-8ACC-64AB324E9DDE}" srcId="{BEC3FD45-EFF8-40BC-AF17-846D4E783D93}" destId="{2B40465E-98A0-4A24-978B-ED0E75024A44}" srcOrd="0" destOrd="0" parTransId="{99B2CD73-684A-404F-B010-3E1C9FA38363}" sibTransId="{615A0AC5-6F1D-4CE5-B125-B2EA5F3A8923}"/>
    <dgm:cxn modelId="{28523386-E91F-4E78-8904-B0546546B285}" srcId="{B15BF026-7402-45DD-B369-53F9D8487DBA}" destId="{BEC3FD45-EFF8-40BC-AF17-846D4E783D93}" srcOrd="1" destOrd="0" parTransId="{A637CEE8-07E1-4A8F-89DB-D71FF593766E}" sibTransId="{76B802DE-90A3-4B96-9F10-58F2FAFDAD97}"/>
    <dgm:cxn modelId="{81739FF0-0C18-45CB-938D-5A64CE50B522}" type="presOf" srcId="{F9442C2A-8592-4651-B9FE-A9C95C441737}" destId="{4E7DD41B-24C7-464D-B57B-2F2FF1C57B8F}" srcOrd="0" destOrd="1" presId="urn:microsoft.com/office/officeart/2005/8/layout/chevron2"/>
    <dgm:cxn modelId="{1433BEDD-CDEC-45D3-88C7-5AFCF8711551}" type="presOf" srcId="{E81AA153-D456-4B7E-AED9-94235DC22AD3}" destId="{27F0C38B-A142-493F-80EA-7B6909299FEF}" srcOrd="0" destOrd="0" presId="urn:microsoft.com/office/officeart/2005/8/layout/chevron2"/>
    <dgm:cxn modelId="{4D1D8123-3E38-436C-AA43-D0A2EAE7DE00}" type="presOf" srcId="{94AC7651-E310-4658-9A34-D922DCFC9C3B}" destId="{FD6D7A65-2E56-4C80-A9E0-F81953BFD383}" srcOrd="0" destOrd="2" presId="urn:microsoft.com/office/officeart/2005/8/layout/chevron2"/>
    <dgm:cxn modelId="{BE65E6EF-F889-433F-A230-9EE5DC9FA3E6}" type="presOf" srcId="{E731E526-580D-42FE-8BBD-AAB715C7FE78}" destId="{A9AAC3D6-EDA0-4135-85D6-F7786D3E6EFD}" srcOrd="0" destOrd="0" presId="urn:microsoft.com/office/officeart/2005/8/layout/chevron2"/>
    <dgm:cxn modelId="{E95E3C4A-9F23-4234-809A-DAF55134352C}" type="presOf" srcId="{C58FD053-E46E-44E4-A035-63A314CBF0FA}" destId="{FD6D7A65-2E56-4C80-A9E0-F81953BFD383}" srcOrd="0" destOrd="0" presId="urn:microsoft.com/office/officeart/2005/8/layout/chevron2"/>
    <dgm:cxn modelId="{2549D4C6-EDB7-4573-AF3F-1D85EAFD8070}" type="presOf" srcId="{C23C8562-B71B-4F09-8545-C189C38B7D66}" destId="{A774683A-AB8D-4B21-86ED-20BD0E5406A5}" srcOrd="0" destOrd="0" presId="urn:microsoft.com/office/officeart/2005/8/layout/chevron2"/>
    <dgm:cxn modelId="{01CA9EE7-D5D4-46D5-B586-0FFC1FE220ED}" srcId="{5308926B-DB0C-449F-ADDF-803CCDF772C9}" destId="{F9442C2A-8592-4651-B9FE-A9C95C441737}" srcOrd="1" destOrd="0" parTransId="{57A947B2-F630-4A47-A1D1-298CEBA88F30}" sibTransId="{F4C4C164-651D-4FE6-9E9B-C0F90CAE3803}"/>
    <dgm:cxn modelId="{421298EE-1303-473A-81BB-99B70FB4E65A}" type="presOf" srcId="{41410C10-D836-4A60-A41E-2C7DA532827F}" destId="{4E7DD41B-24C7-464D-B57B-2F2FF1C57B8F}" srcOrd="0" destOrd="0" presId="urn:microsoft.com/office/officeart/2005/8/layout/chevron2"/>
    <dgm:cxn modelId="{CE2D1A6A-9785-4091-B011-C26ABAFB5A1C}" srcId="{24EC1454-3206-4AD5-A754-C6FD2A760233}" destId="{69DAD1EE-0FFB-40CF-A10A-0788ACD5203C}" srcOrd="1" destOrd="0" parTransId="{B75FC974-6105-4374-A216-C070B7A2D98D}" sibTransId="{FA453677-30D9-4A39-8206-40386812F9DB}"/>
    <dgm:cxn modelId="{DA13BE25-C427-4C70-8B60-200D1C696E4F}" srcId="{B15BF026-7402-45DD-B369-53F9D8487DBA}" destId="{C23C8562-B71B-4F09-8545-C189C38B7D66}" srcOrd="2" destOrd="0" parTransId="{6EB4F48C-CC77-4CB1-A2DC-B89838F53F0B}" sibTransId="{4E2BF062-57FB-4872-AC43-582ADF8D3867}"/>
    <dgm:cxn modelId="{1ED13A0E-ED05-47C8-8D75-191C3C8CF410}" type="presOf" srcId="{039512D9-42BF-4B90-9287-DE6226936677}" destId="{27487F13-7B40-4BF2-B805-7688ED8B0C62}" srcOrd="0" destOrd="0" presId="urn:microsoft.com/office/officeart/2005/8/layout/chevron2"/>
    <dgm:cxn modelId="{1B7EC4A9-368B-41E3-A952-C8AF47CEBDFF}" srcId="{5308926B-DB0C-449F-ADDF-803CCDF772C9}" destId="{CAA1D1FC-B98F-4D29-A481-51A343FA4075}" srcOrd="2" destOrd="0" parTransId="{309E496B-CBB4-4915-8C6D-66BDBAB27BD2}" sibTransId="{CA61F0C2-34A4-4622-B0A8-B007BE431F17}"/>
    <dgm:cxn modelId="{3F959C8D-6E4B-41D0-B746-A112E2C585D6}" srcId="{5308926B-DB0C-449F-ADDF-803CCDF772C9}" destId="{41410C10-D836-4A60-A41E-2C7DA532827F}" srcOrd="0" destOrd="0" parTransId="{82506BEA-E10E-4F6A-9A36-B6E7B5189BC7}" sibTransId="{25C57521-7FF0-4A28-831A-0E7D4D2F2C2E}"/>
    <dgm:cxn modelId="{AE8AE0FB-A1A3-4C4F-8840-883B59A432FE}" srcId="{C23C8562-B71B-4F09-8545-C189C38B7D66}" destId="{C58FD053-E46E-44E4-A035-63A314CBF0FA}" srcOrd="0" destOrd="0" parTransId="{96E86D60-8AD4-4D2A-AC55-20678D148C80}" sibTransId="{4766EE25-D0B0-45E1-9574-9F7EB788AB2A}"/>
    <dgm:cxn modelId="{123B5B0A-2BC2-41AE-BD41-547E7804F8A4}" type="presOf" srcId="{69DAD1EE-0FFB-40CF-A10A-0788ACD5203C}" destId="{27F0C38B-A142-493F-80EA-7B6909299FEF}" srcOrd="0" destOrd="1" presId="urn:microsoft.com/office/officeart/2005/8/layout/chevron2"/>
    <dgm:cxn modelId="{D2770123-2A83-4D0B-B1B3-286202CBDE4C}" type="presOf" srcId="{3C3B8E85-33D3-40C1-BF20-BC8947CDB9D4}" destId="{243CBB89-A5C4-450C-91ED-EBD8F0D1EFAC}" srcOrd="0" destOrd="0" presId="urn:microsoft.com/office/officeart/2005/8/layout/chevron2"/>
    <dgm:cxn modelId="{DE100E94-D0F4-4113-A6B1-04A7286307DE}" type="presOf" srcId="{644E802A-B2E4-4527-B6DE-D61C1D0F190D}" destId="{243CBB89-A5C4-450C-91ED-EBD8F0D1EFAC}" srcOrd="0" destOrd="1" presId="urn:microsoft.com/office/officeart/2005/8/layout/chevron2"/>
    <dgm:cxn modelId="{4C28CD55-C7EC-4517-A2EE-6992E55F7113}" srcId="{C23C8562-B71B-4F09-8545-C189C38B7D66}" destId="{94AC7651-E310-4658-9A34-D922DCFC9C3B}" srcOrd="2" destOrd="0" parTransId="{0048119F-D717-44B1-85E9-F07239AB22A9}" sibTransId="{92B78579-4F5D-4197-AB0F-095F2D046948}"/>
    <dgm:cxn modelId="{76883036-08CF-4EDA-883D-83CFF7405171}" type="presParOf" srcId="{AAF4439E-9CF0-4DCB-A52F-DDB7B71BA900}" destId="{0A996C23-EA40-4649-B5E9-45E2655C7399}" srcOrd="0" destOrd="0" presId="urn:microsoft.com/office/officeart/2005/8/layout/chevron2"/>
    <dgm:cxn modelId="{F4A39D71-8BD8-47FC-B284-40CFB6E075EC}" type="presParOf" srcId="{0A996C23-EA40-4649-B5E9-45E2655C7399}" destId="{27487F13-7B40-4BF2-B805-7688ED8B0C62}" srcOrd="0" destOrd="0" presId="urn:microsoft.com/office/officeart/2005/8/layout/chevron2"/>
    <dgm:cxn modelId="{87F07572-69DE-4743-A225-F48D7BED028A}" type="presParOf" srcId="{0A996C23-EA40-4649-B5E9-45E2655C7399}" destId="{BFBE3182-06F8-4AFA-BAEA-B529075AA49E}" srcOrd="1" destOrd="0" presId="urn:microsoft.com/office/officeart/2005/8/layout/chevron2"/>
    <dgm:cxn modelId="{AD52D9C1-3046-409D-A1BC-8DE5F9205191}" type="presParOf" srcId="{AAF4439E-9CF0-4DCB-A52F-DDB7B71BA900}" destId="{3BF8FFF3-9D79-42CA-918E-412A643374B9}" srcOrd="1" destOrd="0" presId="urn:microsoft.com/office/officeart/2005/8/layout/chevron2"/>
    <dgm:cxn modelId="{766475D4-104A-4886-BB96-A03371650440}" type="presParOf" srcId="{AAF4439E-9CF0-4DCB-A52F-DDB7B71BA900}" destId="{1FEC5886-8F3D-496B-8A66-CE6C4496B10F}" srcOrd="2" destOrd="0" presId="urn:microsoft.com/office/officeart/2005/8/layout/chevron2"/>
    <dgm:cxn modelId="{5551BB5D-6583-42E0-8FF4-438605837C90}" type="presParOf" srcId="{1FEC5886-8F3D-496B-8A66-CE6C4496B10F}" destId="{22F0A315-27A6-4757-ADB4-A72C212EA12B}" srcOrd="0" destOrd="0" presId="urn:microsoft.com/office/officeart/2005/8/layout/chevron2"/>
    <dgm:cxn modelId="{2A9396D5-617C-4B76-843D-C9F63B625AB3}" type="presParOf" srcId="{1FEC5886-8F3D-496B-8A66-CE6C4496B10F}" destId="{A6B0F21D-1CAF-457A-A3D4-05D153CEF5A2}" srcOrd="1" destOrd="0" presId="urn:microsoft.com/office/officeart/2005/8/layout/chevron2"/>
    <dgm:cxn modelId="{09A8107C-6F4C-45B3-AF83-42ADAE08125D}" type="presParOf" srcId="{AAF4439E-9CF0-4DCB-A52F-DDB7B71BA900}" destId="{748F8F11-D95E-4248-92E2-F5CD94680855}" srcOrd="3" destOrd="0" presId="urn:microsoft.com/office/officeart/2005/8/layout/chevron2"/>
    <dgm:cxn modelId="{99AEDFF8-B810-4D25-BD0F-367D17E14AA5}" type="presParOf" srcId="{AAF4439E-9CF0-4DCB-A52F-DDB7B71BA900}" destId="{81914C37-53E5-4253-88AC-1F96B5D19C54}" srcOrd="4" destOrd="0" presId="urn:microsoft.com/office/officeart/2005/8/layout/chevron2"/>
    <dgm:cxn modelId="{DCD684C6-0CCD-4D1F-847A-407BFCBDFE51}" type="presParOf" srcId="{81914C37-53E5-4253-88AC-1F96B5D19C54}" destId="{A774683A-AB8D-4B21-86ED-20BD0E5406A5}" srcOrd="0" destOrd="0" presId="urn:microsoft.com/office/officeart/2005/8/layout/chevron2"/>
    <dgm:cxn modelId="{DDBE50A4-DBC3-4FF8-8197-3836B97EA9F7}" type="presParOf" srcId="{81914C37-53E5-4253-88AC-1F96B5D19C54}" destId="{FD6D7A65-2E56-4C80-A9E0-F81953BFD383}" srcOrd="1" destOrd="0" presId="urn:microsoft.com/office/officeart/2005/8/layout/chevron2"/>
    <dgm:cxn modelId="{F774FCB0-08E5-4344-818A-4491E1CF23C4}" type="presParOf" srcId="{AAF4439E-9CF0-4DCB-A52F-DDB7B71BA900}" destId="{95B1164D-40D5-450B-BAC1-8A2EF418B17B}" srcOrd="5" destOrd="0" presId="urn:microsoft.com/office/officeart/2005/8/layout/chevron2"/>
    <dgm:cxn modelId="{DA8994ED-03BF-4FF2-832F-C937C5C44D5C}" type="presParOf" srcId="{AAF4439E-9CF0-4DCB-A52F-DDB7B71BA900}" destId="{A70D67CC-682F-4376-98A1-FECE5E1AADD7}" srcOrd="6" destOrd="0" presId="urn:microsoft.com/office/officeart/2005/8/layout/chevron2"/>
    <dgm:cxn modelId="{31F7D083-EB84-49F6-8822-FC3A7FFE22C3}" type="presParOf" srcId="{A70D67CC-682F-4376-98A1-FECE5E1AADD7}" destId="{A9AAC3D6-EDA0-4135-85D6-F7786D3E6EFD}" srcOrd="0" destOrd="0" presId="urn:microsoft.com/office/officeart/2005/8/layout/chevron2"/>
    <dgm:cxn modelId="{CDC06C51-DC88-4CC9-85D8-A457B55E94D1}" type="presParOf" srcId="{A70D67CC-682F-4376-98A1-FECE5E1AADD7}" destId="{243CBB89-A5C4-450C-91ED-EBD8F0D1EFAC}" srcOrd="1" destOrd="0" presId="urn:microsoft.com/office/officeart/2005/8/layout/chevron2"/>
    <dgm:cxn modelId="{58C91D10-1597-4DBB-8768-AC6112657C3C}" type="presParOf" srcId="{AAF4439E-9CF0-4DCB-A52F-DDB7B71BA900}" destId="{FBD65CE7-9E46-4DEB-B802-C0F7B30E7840}" srcOrd="7" destOrd="0" presId="urn:microsoft.com/office/officeart/2005/8/layout/chevron2"/>
    <dgm:cxn modelId="{FBF087DD-3675-4675-8AD7-857E69299194}" type="presParOf" srcId="{AAF4439E-9CF0-4DCB-A52F-DDB7B71BA900}" destId="{36015219-C965-472E-A783-999194EC9B5B}" srcOrd="8" destOrd="0" presId="urn:microsoft.com/office/officeart/2005/8/layout/chevron2"/>
    <dgm:cxn modelId="{74473003-8E02-42A7-B645-91AB4342B540}" type="presParOf" srcId="{36015219-C965-472E-A783-999194EC9B5B}" destId="{1AC3A16C-7AB7-4726-96E8-B3FA586D9C77}" srcOrd="0" destOrd="0" presId="urn:microsoft.com/office/officeart/2005/8/layout/chevron2"/>
    <dgm:cxn modelId="{421F6731-25BC-448C-8F25-77CC4D462A5D}" type="presParOf" srcId="{36015219-C965-472E-A783-999194EC9B5B}" destId="{4E7DD41B-24C7-464D-B57B-2F2FF1C57B8F}" srcOrd="1" destOrd="0" presId="urn:microsoft.com/office/officeart/2005/8/layout/chevron2"/>
    <dgm:cxn modelId="{0E5EDCEB-257F-4BD5-A9EB-04CCCC084005}" type="presParOf" srcId="{AAF4439E-9CF0-4DCB-A52F-DDB7B71BA900}" destId="{A7BEB101-9A79-4D3B-903A-BFFABC456CFC}" srcOrd="9" destOrd="0" presId="urn:microsoft.com/office/officeart/2005/8/layout/chevron2"/>
    <dgm:cxn modelId="{5FCBA046-6DCD-4EDE-80E7-DC1AB99EC06D}" type="presParOf" srcId="{AAF4439E-9CF0-4DCB-A52F-DDB7B71BA900}" destId="{DE40264F-5AC9-42D7-84AA-D7BF0974235B}" srcOrd="10" destOrd="0" presId="urn:microsoft.com/office/officeart/2005/8/layout/chevron2"/>
    <dgm:cxn modelId="{E59DFF10-84BB-4561-916E-8E2064370F48}" type="presParOf" srcId="{DE40264F-5AC9-42D7-84AA-D7BF0974235B}" destId="{9873A37B-A859-4F3D-B005-695EACD18AC7}" srcOrd="0" destOrd="0" presId="urn:microsoft.com/office/officeart/2005/8/layout/chevron2"/>
    <dgm:cxn modelId="{637D978C-7134-4B4E-BF00-AB3A663ECBF8}" type="presParOf" srcId="{DE40264F-5AC9-42D7-84AA-D7BF0974235B}" destId="{27F0C38B-A142-493F-80EA-7B6909299FE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5BF026-7402-45DD-B369-53F9D8487DBA}" type="doc">
      <dgm:prSet loTypeId="urn:microsoft.com/office/officeart/2005/8/layout/chevron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x-none"/>
        </a:p>
      </dgm:t>
    </dgm:pt>
    <dgm:pt modelId="{039512D9-42BF-4B90-9287-DE6226936677}">
      <dgm:prSet phldrT="[Texte]"/>
      <dgm:spPr>
        <a:solidFill>
          <a:srgbClr val="C0DFAA"/>
        </a:solidFill>
        <a:ln>
          <a:noFill/>
        </a:ln>
      </dgm:spPr>
      <dgm:t>
        <a:bodyPr/>
        <a:lstStyle/>
        <a:p>
          <a:r>
            <a:rPr lang="fr-BE" noProof="0" dirty="0" smtClean="0">
              <a:solidFill>
                <a:schemeClr val="tx1">
                  <a:lumMod val="75000"/>
                </a:schemeClr>
              </a:solidFill>
            </a:rPr>
            <a:t>Juillet</a:t>
          </a:r>
          <a:endParaRPr lang="fr-BE" noProof="0" dirty="0">
            <a:solidFill>
              <a:schemeClr val="tx1">
                <a:lumMod val="75000"/>
              </a:schemeClr>
            </a:solidFill>
          </a:endParaRPr>
        </a:p>
      </dgm:t>
    </dgm:pt>
    <dgm:pt modelId="{8E703768-278B-4A19-9151-F5B9465B254A}" type="parTrans" cxnId="{1DF01530-FD44-46CD-94D3-6B63D5EBD918}">
      <dgm:prSet/>
      <dgm:spPr/>
      <dgm:t>
        <a:bodyPr/>
        <a:lstStyle/>
        <a:p>
          <a:endParaRPr lang="fr-BE" noProof="0" dirty="0"/>
        </a:p>
      </dgm:t>
    </dgm:pt>
    <dgm:pt modelId="{41162AE0-4F86-4672-9F7B-913E2439ABCB}" type="sibTrans" cxnId="{1DF01530-FD44-46CD-94D3-6B63D5EBD918}">
      <dgm:prSet/>
      <dgm:spPr/>
      <dgm:t>
        <a:bodyPr/>
        <a:lstStyle/>
        <a:p>
          <a:endParaRPr lang="fr-BE" noProof="0" dirty="0"/>
        </a:p>
      </dgm:t>
    </dgm:pt>
    <dgm:pt modelId="{BEC3FD45-EFF8-40BC-AF17-846D4E783D93}">
      <dgm:prSet phldrT="[Texte]"/>
      <dgm:spPr>
        <a:solidFill>
          <a:srgbClr val="C6E296"/>
        </a:solidFill>
        <a:ln>
          <a:noFill/>
        </a:ln>
      </dgm:spPr>
      <dgm:t>
        <a:bodyPr/>
        <a:lstStyle/>
        <a:p>
          <a:r>
            <a:rPr lang="fr-FR" noProof="0" dirty="0" smtClean="0">
              <a:solidFill>
                <a:schemeClr val="tx1">
                  <a:lumMod val="75000"/>
                </a:schemeClr>
              </a:solidFill>
            </a:rPr>
            <a:t>Août</a:t>
          </a:r>
          <a:endParaRPr lang="fr-BE" noProof="0" dirty="0">
            <a:solidFill>
              <a:schemeClr val="tx1">
                <a:lumMod val="75000"/>
              </a:schemeClr>
            </a:solidFill>
          </a:endParaRPr>
        </a:p>
      </dgm:t>
    </dgm:pt>
    <dgm:pt modelId="{A637CEE8-07E1-4A8F-89DB-D71FF593766E}" type="parTrans" cxnId="{28523386-E91F-4E78-8904-B0546546B285}">
      <dgm:prSet/>
      <dgm:spPr/>
      <dgm:t>
        <a:bodyPr/>
        <a:lstStyle/>
        <a:p>
          <a:endParaRPr lang="fr-BE" noProof="0" dirty="0"/>
        </a:p>
      </dgm:t>
    </dgm:pt>
    <dgm:pt modelId="{76B802DE-90A3-4B96-9F10-58F2FAFDAD97}" type="sibTrans" cxnId="{28523386-E91F-4E78-8904-B0546546B285}">
      <dgm:prSet/>
      <dgm:spPr/>
      <dgm:t>
        <a:bodyPr/>
        <a:lstStyle/>
        <a:p>
          <a:endParaRPr lang="fr-BE" noProof="0" dirty="0"/>
        </a:p>
      </dgm:t>
    </dgm:pt>
    <dgm:pt modelId="{2B40465E-98A0-4A24-978B-ED0E75024A44}">
      <dgm:prSet phldrT="[Texte]" custT="1"/>
      <dgm:spPr>
        <a:ln>
          <a:solidFill>
            <a:srgbClr val="C6E296"/>
          </a:solidFill>
        </a:ln>
      </dgm:spPr>
      <dgm:t>
        <a:bodyPr/>
        <a:lstStyle/>
        <a:p>
          <a:r>
            <a:rPr lang="fr-FR" sz="1600" dirty="0" smtClean="0"/>
            <a:t>Cartographie + synthèse différences/ressemblances.  </a:t>
          </a:r>
          <a:endParaRPr lang="fr-BE" sz="1600" noProof="0" dirty="0"/>
        </a:p>
      </dgm:t>
    </dgm:pt>
    <dgm:pt modelId="{99B2CD73-684A-404F-B010-3E1C9FA38363}" type="parTrans" cxnId="{045B5A8F-506F-4D8E-8ACC-64AB324E9DDE}">
      <dgm:prSet/>
      <dgm:spPr/>
      <dgm:t>
        <a:bodyPr/>
        <a:lstStyle/>
        <a:p>
          <a:endParaRPr lang="fr-BE" noProof="0" dirty="0"/>
        </a:p>
      </dgm:t>
    </dgm:pt>
    <dgm:pt modelId="{615A0AC5-6F1D-4CE5-B125-B2EA5F3A8923}" type="sibTrans" cxnId="{045B5A8F-506F-4D8E-8ACC-64AB324E9DDE}">
      <dgm:prSet/>
      <dgm:spPr/>
      <dgm:t>
        <a:bodyPr/>
        <a:lstStyle/>
        <a:p>
          <a:endParaRPr lang="fr-BE" noProof="0" dirty="0"/>
        </a:p>
      </dgm:t>
    </dgm:pt>
    <dgm:pt modelId="{C23C8562-B71B-4F09-8545-C189C38B7D66}">
      <dgm:prSet phldrT="[Texte]"/>
      <dgm:spPr>
        <a:solidFill>
          <a:srgbClr val="D7E680"/>
        </a:solidFill>
        <a:ln>
          <a:noFill/>
        </a:ln>
      </dgm:spPr>
      <dgm:t>
        <a:bodyPr/>
        <a:lstStyle/>
        <a:p>
          <a:r>
            <a:rPr lang="fr-BE" noProof="0" dirty="0" smtClean="0">
              <a:solidFill>
                <a:schemeClr val="tx1">
                  <a:lumMod val="60000"/>
                  <a:lumOff val="40000"/>
                </a:schemeClr>
              </a:solidFill>
            </a:rPr>
            <a:t>Sept. </a:t>
          </a:r>
          <a:endParaRPr lang="fr-BE" noProof="0" dirty="0">
            <a:solidFill>
              <a:schemeClr val="tx1">
                <a:lumMod val="60000"/>
                <a:lumOff val="40000"/>
              </a:schemeClr>
            </a:solidFill>
          </a:endParaRPr>
        </a:p>
      </dgm:t>
    </dgm:pt>
    <dgm:pt modelId="{6EB4F48C-CC77-4CB1-A2DC-B89838F53F0B}" type="parTrans" cxnId="{DA13BE25-C427-4C70-8B60-200D1C696E4F}">
      <dgm:prSet/>
      <dgm:spPr/>
      <dgm:t>
        <a:bodyPr/>
        <a:lstStyle/>
        <a:p>
          <a:endParaRPr lang="fr-BE" noProof="0" dirty="0"/>
        </a:p>
      </dgm:t>
    </dgm:pt>
    <dgm:pt modelId="{4E2BF062-57FB-4872-AC43-582ADF8D3867}" type="sibTrans" cxnId="{DA13BE25-C427-4C70-8B60-200D1C696E4F}">
      <dgm:prSet/>
      <dgm:spPr/>
      <dgm:t>
        <a:bodyPr/>
        <a:lstStyle/>
        <a:p>
          <a:endParaRPr lang="fr-BE" noProof="0" dirty="0"/>
        </a:p>
      </dgm:t>
    </dgm:pt>
    <dgm:pt modelId="{C58FD053-E46E-44E4-A035-63A314CBF0FA}">
      <dgm:prSet phldrT="[Texte]" custT="1"/>
      <dgm:spPr/>
      <dgm:t>
        <a:bodyPr/>
        <a:lstStyle/>
        <a:p>
          <a:r>
            <a:rPr lang="fr-FR" sz="1800" noProof="0" dirty="0" smtClean="0"/>
            <a:t>Réunion thématique à Bruxelles (digitalisation) + synergies.</a:t>
          </a:r>
          <a:endParaRPr lang="fr-BE" sz="1800" noProof="0" dirty="0"/>
        </a:p>
      </dgm:t>
    </dgm:pt>
    <dgm:pt modelId="{96E86D60-8AD4-4D2A-AC55-20678D148C80}" type="parTrans" cxnId="{AE8AE0FB-A1A3-4C4F-8840-883B59A432FE}">
      <dgm:prSet/>
      <dgm:spPr/>
      <dgm:t>
        <a:bodyPr/>
        <a:lstStyle/>
        <a:p>
          <a:endParaRPr lang="fr-BE" noProof="0" dirty="0"/>
        </a:p>
      </dgm:t>
    </dgm:pt>
    <dgm:pt modelId="{4766EE25-D0B0-45E1-9574-9F7EB788AB2A}" type="sibTrans" cxnId="{AE8AE0FB-A1A3-4C4F-8840-883B59A432FE}">
      <dgm:prSet/>
      <dgm:spPr/>
      <dgm:t>
        <a:bodyPr/>
        <a:lstStyle/>
        <a:p>
          <a:endParaRPr lang="fr-BE" noProof="0" dirty="0"/>
        </a:p>
      </dgm:t>
    </dgm:pt>
    <dgm:pt modelId="{E731E526-580D-42FE-8BBD-AAB715C7FE78}">
      <dgm:prSet/>
      <dgm:spPr>
        <a:solidFill>
          <a:srgbClr val="C2E3E4"/>
        </a:solidFill>
        <a:ln>
          <a:noFill/>
        </a:ln>
      </dgm:spPr>
      <dgm:t>
        <a:bodyPr/>
        <a:lstStyle/>
        <a:p>
          <a:r>
            <a:rPr lang="fr-BE" noProof="0" dirty="0" smtClean="0">
              <a:solidFill>
                <a:schemeClr val="tx1">
                  <a:lumMod val="60000"/>
                  <a:lumOff val="40000"/>
                </a:schemeClr>
              </a:solidFill>
            </a:rPr>
            <a:t>Oct. </a:t>
          </a:r>
          <a:endParaRPr lang="fr-BE" noProof="0" dirty="0">
            <a:solidFill>
              <a:schemeClr val="tx1">
                <a:lumMod val="60000"/>
                <a:lumOff val="40000"/>
              </a:schemeClr>
            </a:solidFill>
          </a:endParaRPr>
        </a:p>
      </dgm:t>
    </dgm:pt>
    <dgm:pt modelId="{E98332EE-B008-4970-93D8-2226696CD96E}" type="parTrans" cxnId="{DC7DF067-4B9E-48AA-8F0A-EE0C4ACCFECC}">
      <dgm:prSet/>
      <dgm:spPr/>
      <dgm:t>
        <a:bodyPr/>
        <a:lstStyle/>
        <a:p>
          <a:endParaRPr lang="fr-BE" noProof="0" dirty="0"/>
        </a:p>
      </dgm:t>
    </dgm:pt>
    <dgm:pt modelId="{9E97A01C-402E-4B8A-92B6-FE90BF697780}" type="sibTrans" cxnId="{DC7DF067-4B9E-48AA-8F0A-EE0C4ACCFECC}">
      <dgm:prSet/>
      <dgm:spPr/>
      <dgm:t>
        <a:bodyPr/>
        <a:lstStyle/>
        <a:p>
          <a:endParaRPr lang="fr-BE" noProof="0" dirty="0"/>
        </a:p>
      </dgm:t>
    </dgm:pt>
    <dgm:pt modelId="{5308926B-DB0C-449F-ADDF-803CCDF772C9}">
      <dgm:prSet/>
      <dgm:spPr>
        <a:solidFill>
          <a:srgbClr val="97D0D1"/>
        </a:solidFill>
        <a:ln>
          <a:noFill/>
        </a:ln>
      </dgm:spPr>
      <dgm:t>
        <a:bodyPr/>
        <a:lstStyle/>
        <a:p>
          <a:r>
            <a:rPr lang="fr-BE" noProof="0" dirty="0" smtClean="0">
              <a:solidFill>
                <a:schemeClr val="bg1"/>
              </a:solidFill>
            </a:rPr>
            <a:t>Nov. </a:t>
          </a:r>
          <a:endParaRPr lang="fr-BE" noProof="0" dirty="0">
            <a:solidFill>
              <a:schemeClr val="bg1"/>
            </a:solidFill>
          </a:endParaRPr>
        </a:p>
      </dgm:t>
    </dgm:pt>
    <dgm:pt modelId="{18E21727-8261-439B-A025-4BA38B447FE4}" type="parTrans" cxnId="{E1444F62-618F-4BC7-A426-7941F22B1BE7}">
      <dgm:prSet/>
      <dgm:spPr/>
      <dgm:t>
        <a:bodyPr/>
        <a:lstStyle/>
        <a:p>
          <a:endParaRPr lang="fr-BE" noProof="0" dirty="0"/>
        </a:p>
      </dgm:t>
    </dgm:pt>
    <dgm:pt modelId="{F61E02F9-86E2-486F-9ADA-55C15373D689}" type="sibTrans" cxnId="{E1444F62-618F-4BC7-A426-7941F22B1BE7}">
      <dgm:prSet/>
      <dgm:spPr/>
      <dgm:t>
        <a:bodyPr/>
        <a:lstStyle/>
        <a:p>
          <a:endParaRPr lang="fr-BE" noProof="0" dirty="0"/>
        </a:p>
      </dgm:t>
    </dgm:pt>
    <dgm:pt modelId="{24EC1454-3206-4AD5-A754-C6FD2A760233}">
      <dgm:prSet/>
      <dgm:spPr>
        <a:solidFill>
          <a:srgbClr val="74C0C2"/>
        </a:solidFill>
        <a:ln>
          <a:noFill/>
        </a:ln>
      </dgm:spPr>
      <dgm:t>
        <a:bodyPr/>
        <a:lstStyle/>
        <a:p>
          <a:r>
            <a:rPr lang="fr-BE" noProof="0" dirty="0" smtClean="0">
              <a:solidFill>
                <a:schemeClr val="bg1"/>
              </a:solidFill>
            </a:rPr>
            <a:t>Déc. </a:t>
          </a:r>
          <a:endParaRPr lang="fr-BE" noProof="0" dirty="0">
            <a:solidFill>
              <a:schemeClr val="bg1"/>
            </a:solidFill>
          </a:endParaRPr>
        </a:p>
      </dgm:t>
    </dgm:pt>
    <dgm:pt modelId="{7B52946D-7476-463F-88B5-5BB53FBFA609}" type="parTrans" cxnId="{B73F1664-F11F-4E87-AEF9-1CCCDBBFC5C6}">
      <dgm:prSet/>
      <dgm:spPr/>
      <dgm:t>
        <a:bodyPr/>
        <a:lstStyle/>
        <a:p>
          <a:endParaRPr lang="fr-BE" noProof="0" dirty="0"/>
        </a:p>
      </dgm:t>
    </dgm:pt>
    <dgm:pt modelId="{7EC123F1-AFA4-42B3-8A2D-1D29F500B5C7}" type="sibTrans" cxnId="{B73F1664-F11F-4E87-AEF9-1CCCDBBFC5C6}">
      <dgm:prSet/>
      <dgm:spPr/>
      <dgm:t>
        <a:bodyPr/>
        <a:lstStyle/>
        <a:p>
          <a:endParaRPr lang="fr-BE" noProof="0" dirty="0"/>
        </a:p>
      </dgm:t>
    </dgm:pt>
    <dgm:pt modelId="{644E802A-B2E4-4527-B6DE-D61C1D0F190D}">
      <dgm:prSet custT="1"/>
      <dgm:spPr>
        <a:ln>
          <a:solidFill>
            <a:srgbClr val="C2E3E4"/>
          </a:solidFill>
        </a:ln>
      </dgm:spPr>
      <dgm:t>
        <a:bodyPr/>
        <a:lstStyle/>
        <a:p>
          <a:r>
            <a:rPr lang="fr-FR" sz="1600" dirty="0" smtClean="0"/>
            <a:t>Dialogue stratégique à Cotonou. </a:t>
          </a:r>
          <a:endParaRPr lang="fr-BE" sz="1400" dirty="0"/>
        </a:p>
      </dgm:t>
    </dgm:pt>
    <dgm:pt modelId="{C01EF8F6-C3F9-4B0F-8483-81D3851537AF}" type="parTrans" cxnId="{57A6A5ED-C1DB-4276-97F4-9D3DAB358500}">
      <dgm:prSet/>
      <dgm:spPr/>
      <dgm:t>
        <a:bodyPr/>
        <a:lstStyle/>
        <a:p>
          <a:endParaRPr lang="fr-BE"/>
        </a:p>
      </dgm:t>
    </dgm:pt>
    <dgm:pt modelId="{07771E59-CD58-422A-8F16-8AB720C7331E}" type="sibTrans" cxnId="{57A6A5ED-C1DB-4276-97F4-9D3DAB358500}">
      <dgm:prSet/>
      <dgm:spPr/>
      <dgm:t>
        <a:bodyPr/>
        <a:lstStyle/>
        <a:p>
          <a:endParaRPr lang="fr-BE"/>
        </a:p>
      </dgm:t>
    </dgm:pt>
    <dgm:pt modelId="{705B9056-74EC-4E77-8480-10F0334E8C41}">
      <dgm:prSet/>
      <dgm:spPr>
        <a:ln>
          <a:solidFill>
            <a:srgbClr val="7FC5C7"/>
          </a:solidFill>
        </a:ln>
      </dgm:spPr>
      <dgm:t>
        <a:bodyPr/>
        <a:lstStyle/>
        <a:p>
          <a:endParaRPr lang="fr-BE" dirty="0"/>
        </a:p>
      </dgm:t>
    </dgm:pt>
    <dgm:pt modelId="{061CFCB7-DE25-4023-93CA-9CDDEFB16441}" type="parTrans" cxnId="{C469AA08-EDD9-450A-A8A9-8BA63B94D7FD}">
      <dgm:prSet/>
      <dgm:spPr/>
      <dgm:t>
        <a:bodyPr/>
        <a:lstStyle/>
        <a:p>
          <a:endParaRPr lang="fr-BE"/>
        </a:p>
      </dgm:t>
    </dgm:pt>
    <dgm:pt modelId="{E48A98B0-6345-40DA-9430-D4A0177F6C83}" type="sibTrans" cxnId="{C469AA08-EDD9-450A-A8A9-8BA63B94D7FD}">
      <dgm:prSet/>
      <dgm:spPr/>
      <dgm:t>
        <a:bodyPr/>
        <a:lstStyle/>
        <a:p>
          <a:endParaRPr lang="fr-BE"/>
        </a:p>
      </dgm:t>
    </dgm:pt>
    <dgm:pt modelId="{A76E4BEF-991B-4360-9AC9-F0FB29F83EA8}">
      <dgm:prSet custT="1"/>
      <dgm:spPr>
        <a:ln>
          <a:solidFill>
            <a:srgbClr val="C0DFAA"/>
          </a:solidFill>
        </a:ln>
      </dgm:spPr>
      <dgm:t>
        <a:bodyPr/>
        <a:lstStyle/>
        <a:p>
          <a:r>
            <a:rPr lang="fr-FR" sz="1600" dirty="0" smtClean="0"/>
            <a:t>Actualisation du CSC. </a:t>
          </a:r>
          <a:endParaRPr lang="fr-BE" sz="1600" dirty="0"/>
        </a:p>
      </dgm:t>
    </dgm:pt>
    <dgm:pt modelId="{73859449-D8CA-4FB3-9AE8-309312191D47}" type="parTrans" cxnId="{74B257AB-E7F9-4FEE-841F-2B630A7703A4}">
      <dgm:prSet/>
      <dgm:spPr/>
      <dgm:t>
        <a:bodyPr/>
        <a:lstStyle/>
        <a:p>
          <a:endParaRPr lang="fr-BE"/>
        </a:p>
      </dgm:t>
    </dgm:pt>
    <dgm:pt modelId="{BDC90C90-3BF1-48BA-8B9B-3541DC7438F2}" type="sibTrans" cxnId="{74B257AB-E7F9-4FEE-841F-2B630A7703A4}">
      <dgm:prSet/>
      <dgm:spPr/>
      <dgm:t>
        <a:bodyPr/>
        <a:lstStyle/>
        <a:p>
          <a:endParaRPr lang="fr-BE"/>
        </a:p>
      </dgm:t>
    </dgm:pt>
    <dgm:pt modelId="{8451B23C-E05C-4C53-AFF3-1518B5267323}">
      <dgm:prSet custT="1"/>
      <dgm:spPr>
        <a:ln>
          <a:solidFill>
            <a:srgbClr val="C0DFAA"/>
          </a:solidFill>
        </a:ln>
      </dgm:spPr>
      <dgm:t>
        <a:bodyPr/>
        <a:lstStyle/>
        <a:p>
          <a:r>
            <a:rPr lang="fr-FR" sz="1600" dirty="0" smtClean="0"/>
            <a:t>Cartographie + synthèse différences/ressemblances.  </a:t>
          </a:r>
          <a:endParaRPr lang="fr-BE" sz="1600" dirty="0">
            <a:solidFill>
              <a:schemeClr val="bg2">
                <a:lumMod val="75000"/>
              </a:schemeClr>
            </a:solidFill>
          </a:endParaRPr>
        </a:p>
      </dgm:t>
    </dgm:pt>
    <dgm:pt modelId="{3E5ACF4F-6D7A-408E-90FC-B0886F6089A3}" type="parTrans" cxnId="{CFB55D52-95BD-4876-BF66-1BE9968AD6D8}">
      <dgm:prSet/>
      <dgm:spPr/>
      <dgm:t>
        <a:bodyPr/>
        <a:lstStyle/>
        <a:p>
          <a:endParaRPr lang="x-none"/>
        </a:p>
      </dgm:t>
    </dgm:pt>
    <dgm:pt modelId="{FA8E23E1-56B0-4E74-9C3F-ADBCA3A564BC}" type="sibTrans" cxnId="{CFB55D52-95BD-4876-BF66-1BE9968AD6D8}">
      <dgm:prSet/>
      <dgm:spPr/>
      <dgm:t>
        <a:bodyPr/>
        <a:lstStyle/>
        <a:p>
          <a:endParaRPr lang="x-none"/>
        </a:p>
      </dgm:t>
    </dgm:pt>
    <dgm:pt modelId="{11F34BE9-BEC7-47E0-8863-B54B3DEA8275}">
      <dgm:prSet custT="1"/>
      <dgm:spPr>
        <a:ln>
          <a:solidFill>
            <a:srgbClr val="C2E3E4"/>
          </a:solidFill>
        </a:ln>
      </dgm:spPr>
      <dgm:t>
        <a:bodyPr/>
        <a:lstStyle/>
        <a:p>
          <a:r>
            <a:rPr lang="fr-BE" sz="1600" dirty="0" smtClean="0"/>
            <a:t>Réunion de réflexion et de préparation du DS à Cotonou. </a:t>
          </a:r>
          <a:endParaRPr lang="fr-BE" sz="1600" dirty="0"/>
        </a:p>
      </dgm:t>
    </dgm:pt>
    <dgm:pt modelId="{DC22BE1C-D29C-4A4F-B711-957CEEFBDB97}" type="parTrans" cxnId="{534D1033-1FD3-4994-87A5-AF9C8B091C61}">
      <dgm:prSet/>
      <dgm:spPr/>
      <dgm:t>
        <a:bodyPr/>
        <a:lstStyle/>
        <a:p>
          <a:endParaRPr lang="x-none"/>
        </a:p>
      </dgm:t>
    </dgm:pt>
    <dgm:pt modelId="{58254BF2-D521-4229-9F7F-DFFA4FD0795A}" type="sibTrans" cxnId="{534D1033-1FD3-4994-87A5-AF9C8B091C61}">
      <dgm:prSet/>
      <dgm:spPr/>
      <dgm:t>
        <a:bodyPr/>
        <a:lstStyle/>
        <a:p>
          <a:endParaRPr lang="x-none"/>
        </a:p>
      </dgm:t>
    </dgm:pt>
    <dgm:pt modelId="{70DB6147-FD75-4C82-8457-50A58749D970}">
      <dgm:prSet custT="1"/>
      <dgm:spPr>
        <a:ln>
          <a:solidFill>
            <a:srgbClr val="97D0D1"/>
          </a:solidFill>
        </a:ln>
      </dgm:spPr>
      <dgm:t>
        <a:bodyPr/>
        <a:lstStyle/>
        <a:p>
          <a:r>
            <a:rPr lang="x-none" sz="1600" dirty="0" err="1" smtClean="0"/>
            <a:t>Réunion</a:t>
          </a:r>
          <a:r>
            <a:rPr lang="x-none" sz="1600" dirty="0" smtClean="0"/>
            <a:t> de </a:t>
          </a:r>
          <a:r>
            <a:rPr lang="x-none" sz="1600" dirty="0" err="1" smtClean="0"/>
            <a:t>feedback</a:t>
          </a:r>
          <a:r>
            <a:rPr lang="x-none" sz="1600" dirty="0" smtClean="0"/>
            <a:t> du DS à </a:t>
          </a:r>
          <a:r>
            <a:rPr lang="x-none" sz="1600" dirty="0" err="1" smtClean="0"/>
            <a:t>Bruxelles</a:t>
          </a:r>
          <a:r>
            <a:rPr lang="x-none" sz="1600" dirty="0" smtClean="0"/>
            <a:t> et </a:t>
          </a:r>
          <a:r>
            <a:rPr lang="x-none" sz="1600" dirty="0" err="1" smtClean="0"/>
            <a:t>orientations</a:t>
          </a:r>
          <a:r>
            <a:rPr lang="x-none" sz="1600" dirty="0" smtClean="0"/>
            <a:t> 2019. </a:t>
          </a:r>
          <a:endParaRPr lang="x-none" sz="1600" dirty="0"/>
        </a:p>
      </dgm:t>
    </dgm:pt>
    <dgm:pt modelId="{44A5DA57-16DE-4496-B46D-6882CAACA189}" type="parTrans" cxnId="{8940FD85-5300-48D3-A871-45B0AC1EDB07}">
      <dgm:prSet/>
      <dgm:spPr/>
      <dgm:t>
        <a:bodyPr/>
        <a:lstStyle/>
        <a:p>
          <a:endParaRPr lang="x-none"/>
        </a:p>
      </dgm:t>
    </dgm:pt>
    <dgm:pt modelId="{FC9E0A24-D39F-461C-83AB-5A13D2BEFB1A}" type="sibTrans" cxnId="{8940FD85-5300-48D3-A871-45B0AC1EDB07}">
      <dgm:prSet/>
      <dgm:spPr/>
      <dgm:t>
        <a:bodyPr/>
        <a:lstStyle/>
        <a:p>
          <a:endParaRPr lang="x-none"/>
        </a:p>
      </dgm:t>
    </dgm:pt>
    <dgm:pt modelId="{D83BCF23-28B5-4DEE-9AB5-547BF96241E4}">
      <dgm:prSet custT="1"/>
      <dgm:spPr>
        <a:ln>
          <a:solidFill>
            <a:srgbClr val="97D0D1"/>
          </a:solidFill>
        </a:ln>
      </dgm:spPr>
      <dgm:t>
        <a:bodyPr/>
        <a:lstStyle/>
        <a:p>
          <a:r>
            <a:rPr lang="x-none" sz="1600" dirty="0" err="1" smtClean="0"/>
            <a:t>Validation</a:t>
          </a:r>
          <a:r>
            <a:rPr lang="x-none" sz="1600" dirty="0" smtClean="0"/>
            <a:t> du PV du DS. </a:t>
          </a:r>
          <a:endParaRPr lang="x-none" sz="1600" dirty="0"/>
        </a:p>
      </dgm:t>
    </dgm:pt>
    <dgm:pt modelId="{B420667B-9065-4CD3-A0C3-C93DCB931DD1}" type="parTrans" cxnId="{F1FC588A-1BFE-4B95-A108-894015723D56}">
      <dgm:prSet/>
      <dgm:spPr/>
      <dgm:t>
        <a:bodyPr/>
        <a:lstStyle/>
        <a:p>
          <a:endParaRPr lang="x-none"/>
        </a:p>
      </dgm:t>
    </dgm:pt>
    <dgm:pt modelId="{8154AF17-61D5-419E-B8F2-7CC7F7334872}" type="sibTrans" cxnId="{F1FC588A-1BFE-4B95-A108-894015723D56}">
      <dgm:prSet/>
      <dgm:spPr/>
      <dgm:t>
        <a:bodyPr/>
        <a:lstStyle/>
        <a:p>
          <a:endParaRPr lang="x-none"/>
        </a:p>
      </dgm:t>
    </dgm:pt>
    <dgm:pt modelId="{E535ACDF-85CB-4CCB-96E0-68FAA4164DCA}">
      <dgm:prSet custT="1"/>
      <dgm:spPr/>
      <dgm:t>
        <a:bodyPr/>
        <a:lstStyle/>
        <a:p>
          <a:r>
            <a:rPr lang="fr-FR" sz="1600" dirty="0" smtClean="0"/>
            <a:t>Actualisation du CSC. </a:t>
          </a:r>
          <a:endParaRPr lang="fr-BE" sz="1600" dirty="0"/>
        </a:p>
      </dgm:t>
    </dgm:pt>
    <dgm:pt modelId="{08394C14-CD40-434A-A66B-3509FF330B24}" type="parTrans" cxnId="{B09A214E-07D8-4B9B-AFA9-5AFD17522584}">
      <dgm:prSet/>
      <dgm:spPr/>
      <dgm:t>
        <a:bodyPr/>
        <a:lstStyle/>
        <a:p>
          <a:endParaRPr lang="x-none"/>
        </a:p>
      </dgm:t>
    </dgm:pt>
    <dgm:pt modelId="{F282B98A-A635-4ABB-B614-1A2C895E8FFB}" type="sibTrans" cxnId="{B09A214E-07D8-4B9B-AFA9-5AFD17522584}">
      <dgm:prSet/>
      <dgm:spPr/>
      <dgm:t>
        <a:bodyPr/>
        <a:lstStyle/>
        <a:p>
          <a:endParaRPr lang="x-none"/>
        </a:p>
      </dgm:t>
    </dgm:pt>
    <dgm:pt modelId="{72ADDA8F-B919-4189-A079-DEB7275D7ED2}">
      <dgm:prSet phldrT="[Texte]" custT="1"/>
      <dgm:spPr/>
      <dgm:t>
        <a:bodyPr/>
        <a:lstStyle/>
        <a:p>
          <a:r>
            <a:rPr lang="fr-FR" sz="1800" noProof="0" dirty="0" smtClean="0"/>
            <a:t>Préparation du DS.   </a:t>
          </a:r>
          <a:endParaRPr lang="fr-BE" sz="1800" noProof="0" dirty="0"/>
        </a:p>
      </dgm:t>
    </dgm:pt>
    <dgm:pt modelId="{ACA737CD-E53E-443F-858C-6B489928F90F}" type="parTrans" cxnId="{9670329C-3D49-42B4-9DB7-41CF95983DBB}">
      <dgm:prSet/>
      <dgm:spPr/>
      <dgm:t>
        <a:bodyPr/>
        <a:lstStyle/>
        <a:p>
          <a:endParaRPr lang="fr-BE"/>
        </a:p>
      </dgm:t>
    </dgm:pt>
    <dgm:pt modelId="{2AC50ED5-608A-497B-AFCE-7421AA1615A4}" type="sibTrans" cxnId="{9670329C-3D49-42B4-9DB7-41CF95983DBB}">
      <dgm:prSet/>
      <dgm:spPr/>
      <dgm:t>
        <a:bodyPr/>
        <a:lstStyle/>
        <a:p>
          <a:endParaRPr lang="fr-BE"/>
        </a:p>
      </dgm:t>
    </dgm:pt>
    <dgm:pt modelId="{AAF4439E-9CF0-4DCB-A52F-DDB7B71BA900}" type="pres">
      <dgm:prSet presAssocID="{B15BF026-7402-45DD-B369-53F9D8487DB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0A996C23-EA40-4649-B5E9-45E2655C7399}" type="pres">
      <dgm:prSet presAssocID="{039512D9-42BF-4B90-9287-DE6226936677}" presName="composite" presStyleCnt="0"/>
      <dgm:spPr/>
      <dgm:t>
        <a:bodyPr/>
        <a:lstStyle/>
        <a:p>
          <a:endParaRPr lang="fr-BE"/>
        </a:p>
      </dgm:t>
    </dgm:pt>
    <dgm:pt modelId="{27487F13-7B40-4BF2-B805-7688ED8B0C62}" type="pres">
      <dgm:prSet presAssocID="{039512D9-42BF-4B90-9287-DE6226936677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BFBE3182-06F8-4AFA-BAEA-B529075AA49E}" type="pres">
      <dgm:prSet presAssocID="{039512D9-42BF-4B90-9287-DE6226936677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3BF8FFF3-9D79-42CA-918E-412A643374B9}" type="pres">
      <dgm:prSet presAssocID="{41162AE0-4F86-4672-9F7B-913E2439ABCB}" presName="sp" presStyleCnt="0"/>
      <dgm:spPr/>
      <dgm:t>
        <a:bodyPr/>
        <a:lstStyle/>
        <a:p>
          <a:endParaRPr lang="fr-BE"/>
        </a:p>
      </dgm:t>
    </dgm:pt>
    <dgm:pt modelId="{1FEC5886-8F3D-496B-8A66-CE6C4496B10F}" type="pres">
      <dgm:prSet presAssocID="{BEC3FD45-EFF8-40BC-AF17-846D4E783D93}" presName="composite" presStyleCnt="0"/>
      <dgm:spPr/>
      <dgm:t>
        <a:bodyPr/>
        <a:lstStyle/>
        <a:p>
          <a:endParaRPr lang="fr-BE"/>
        </a:p>
      </dgm:t>
    </dgm:pt>
    <dgm:pt modelId="{22F0A315-27A6-4757-ADB4-A72C212EA12B}" type="pres">
      <dgm:prSet presAssocID="{BEC3FD45-EFF8-40BC-AF17-846D4E783D93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6B0F21D-1CAF-457A-A3D4-05D153CEF5A2}" type="pres">
      <dgm:prSet presAssocID="{BEC3FD45-EFF8-40BC-AF17-846D4E783D93}" presName="descendantText" presStyleLbl="alignAcc1" presStyleIdx="1" presStyleCnt="6" custLinFactNeighborX="-145" custLinFactNeighborY="-2680">
        <dgm:presLayoutVars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748F8F11-D95E-4248-92E2-F5CD94680855}" type="pres">
      <dgm:prSet presAssocID="{76B802DE-90A3-4B96-9F10-58F2FAFDAD97}" presName="sp" presStyleCnt="0"/>
      <dgm:spPr/>
      <dgm:t>
        <a:bodyPr/>
        <a:lstStyle/>
        <a:p>
          <a:endParaRPr lang="fr-BE"/>
        </a:p>
      </dgm:t>
    </dgm:pt>
    <dgm:pt modelId="{81914C37-53E5-4253-88AC-1F96B5D19C54}" type="pres">
      <dgm:prSet presAssocID="{C23C8562-B71B-4F09-8545-C189C38B7D66}" presName="composite" presStyleCnt="0"/>
      <dgm:spPr/>
      <dgm:t>
        <a:bodyPr/>
        <a:lstStyle/>
        <a:p>
          <a:endParaRPr lang="fr-BE"/>
        </a:p>
      </dgm:t>
    </dgm:pt>
    <dgm:pt modelId="{A774683A-AB8D-4B21-86ED-20BD0E5406A5}" type="pres">
      <dgm:prSet presAssocID="{C23C8562-B71B-4F09-8545-C189C38B7D66}" presName="parentText" presStyleLbl="alignNode1" presStyleIdx="2" presStyleCnt="6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FD6D7A65-2E56-4C80-A9E0-F81953BFD383}" type="pres">
      <dgm:prSet presAssocID="{C23C8562-B71B-4F09-8545-C189C38B7D66}" presName="descendantText" presStyleLbl="alignAcc1" presStyleIdx="2" presStyleCnt="6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95B1164D-40D5-450B-BAC1-8A2EF418B17B}" type="pres">
      <dgm:prSet presAssocID="{4E2BF062-57FB-4872-AC43-582ADF8D3867}" presName="sp" presStyleCnt="0"/>
      <dgm:spPr/>
      <dgm:t>
        <a:bodyPr/>
        <a:lstStyle/>
        <a:p>
          <a:endParaRPr lang="fr-BE"/>
        </a:p>
      </dgm:t>
    </dgm:pt>
    <dgm:pt modelId="{A70D67CC-682F-4376-98A1-FECE5E1AADD7}" type="pres">
      <dgm:prSet presAssocID="{E731E526-580D-42FE-8BBD-AAB715C7FE78}" presName="composite" presStyleCnt="0"/>
      <dgm:spPr/>
      <dgm:t>
        <a:bodyPr/>
        <a:lstStyle/>
        <a:p>
          <a:endParaRPr lang="fr-BE"/>
        </a:p>
      </dgm:t>
    </dgm:pt>
    <dgm:pt modelId="{A9AAC3D6-EDA0-4135-85D6-F7786D3E6EFD}" type="pres">
      <dgm:prSet presAssocID="{E731E526-580D-42FE-8BBD-AAB715C7FE78}" presName="parentText" presStyleLbl="alignNode1" presStyleIdx="3" presStyleCnt="6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x-none"/>
        </a:p>
      </dgm:t>
    </dgm:pt>
    <dgm:pt modelId="{243CBB89-A5C4-450C-91ED-EBD8F0D1EFAC}" type="pres">
      <dgm:prSet presAssocID="{E731E526-580D-42FE-8BBD-AAB715C7FE78}" presName="descendantText" presStyleLbl="alignAcc1" presStyleIdx="3" presStyleCnt="6" custScaleY="110558" custLinFactNeighborY="0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FBD65CE7-9E46-4DEB-B802-C0F7B30E7840}" type="pres">
      <dgm:prSet presAssocID="{9E97A01C-402E-4B8A-92B6-FE90BF697780}" presName="sp" presStyleCnt="0"/>
      <dgm:spPr/>
      <dgm:t>
        <a:bodyPr/>
        <a:lstStyle/>
        <a:p>
          <a:endParaRPr lang="fr-BE"/>
        </a:p>
      </dgm:t>
    </dgm:pt>
    <dgm:pt modelId="{36015219-C965-472E-A783-999194EC9B5B}" type="pres">
      <dgm:prSet presAssocID="{5308926B-DB0C-449F-ADDF-803CCDF772C9}" presName="composite" presStyleCnt="0"/>
      <dgm:spPr/>
      <dgm:t>
        <a:bodyPr/>
        <a:lstStyle/>
        <a:p>
          <a:endParaRPr lang="fr-BE"/>
        </a:p>
      </dgm:t>
    </dgm:pt>
    <dgm:pt modelId="{1AC3A16C-7AB7-4726-96E8-B3FA586D9C77}" type="pres">
      <dgm:prSet presAssocID="{5308926B-DB0C-449F-ADDF-803CCDF772C9}" presName="parentText" presStyleLbl="alignNode1" presStyleIdx="4" presStyleCnt="6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4E7DD41B-24C7-464D-B57B-2F2FF1C57B8F}" type="pres">
      <dgm:prSet presAssocID="{5308926B-DB0C-449F-ADDF-803CCDF772C9}" presName="descendantText" presStyleLbl="alignAcc1" presStyleIdx="4" presStyleCnt="6" custScaleY="99514" custLinFactNeighborY="0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A7BEB101-9A79-4D3B-903A-BFFABC456CFC}" type="pres">
      <dgm:prSet presAssocID="{F61E02F9-86E2-486F-9ADA-55C15373D689}" presName="sp" presStyleCnt="0"/>
      <dgm:spPr/>
      <dgm:t>
        <a:bodyPr/>
        <a:lstStyle/>
        <a:p>
          <a:endParaRPr lang="fr-BE"/>
        </a:p>
      </dgm:t>
    </dgm:pt>
    <dgm:pt modelId="{DE40264F-5AC9-42D7-84AA-D7BF0974235B}" type="pres">
      <dgm:prSet presAssocID="{24EC1454-3206-4AD5-A754-C6FD2A760233}" presName="composite" presStyleCnt="0"/>
      <dgm:spPr/>
      <dgm:t>
        <a:bodyPr/>
        <a:lstStyle/>
        <a:p>
          <a:endParaRPr lang="fr-BE"/>
        </a:p>
      </dgm:t>
    </dgm:pt>
    <dgm:pt modelId="{9873A37B-A859-4F3D-B005-695EACD18AC7}" type="pres">
      <dgm:prSet presAssocID="{24EC1454-3206-4AD5-A754-C6FD2A760233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7F0C38B-A142-493F-80EA-7B6909299FEF}" type="pres">
      <dgm:prSet presAssocID="{24EC1454-3206-4AD5-A754-C6FD2A760233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AE8AE0FB-A1A3-4C4F-8840-883B59A432FE}" srcId="{C23C8562-B71B-4F09-8545-C189C38B7D66}" destId="{C58FD053-E46E-44E4-A035-63A314CBF0FA}" srcOrd="0" destOrd="0" parTransId="{96E86D60-8AD4-4D2A-AC55-20678D148C80}" sibTransId="{4766EE25-D0B0-45E1-9574-9F7EB788AB2A}"/>
    <dgm:cxn modelId="{9A3300A0-EE70-4602-B843-70E18D0F230D}" type="presOf" srcId="{039512D9-42BF-4B90-9287-DE6226936677}" destId="{27487F13-7B40-4BF2-B805-7688ED8B0C62}" srcOrd="0" destOrd="0" presId="urn:microsoft.com/office/officeart/2005/8/layout/chevron2"/>
    <dgm:cxn modelId="{1DF01530-FD44-46CD-94D3-6B63D5EBD918}" srcId="{B15BF026-7402-45DD-B369-53F9D8487DBA}" destId="{039512D9-42BF-4B90-9287-DE6226936677}" srcOrd="0" destOrd="0" parTransId="{8E703768-278B-4A19-9151-F5B9465B254A}" sibTransId="{41162AE0-4F86-4672-9F7B-913E2439ABCB}"/>
    <dgm:cxn modelId="{CFB55D52-95BD-4876-BF66-1BE9968AD6D8}" srcId="{039512D9-42BF-4B90-9287-DE6226936677}" destId="{8451B23C-E05C-4C53-AFF3-1518B5267323}" srcOrd="0" destOrd="0" parTransId="{3E5ACF4F-6D7A-408E-90FC-B0886F6089A3}" sibTransId="{FA8E23E1-56B0-4E74-9C3F-ADBCA3A564BC}"/>
    <dgm:cxn modelId="{BD3BEB91-C9F4-4B06-9923-2CBEFE6615A7}" type="presOf" srcId="{11F34BE9-BEC7-47E0-8863-B54B3DEA8275}" destId="{243CBB89-A5C4-450C-91ED-EBD8F0D1EFAC}" srcOrd="0" destOrd="0" presId="urn:microsoft.com/office/officeart/2005/8/layout/chevron2"/>
    <dgm:cxn modelId="{9CEAA7C7-B55D-45B8-AF0F-4EB8AD9B1817}" type="presOf" srcId="{E535ACDF-85CB-4CCB-96E0-68FAA4164DCA}" destId="{A6B0F21D-1CAF-457A-A3D4-05D153CEF5A2}" srcOrd="0" destOrd="1" presId="urn:microsoft.com/office/officeart/2005/8/layout/chevron2"/>
    <dgm:cxn modelId="{57A6A5ED-C1DB-4276-97F4-9D3DAB358500}" srcId="{E731E526-580D-42FE-8BBD-AAB715C7FE78}" destId="{644E802A-B2E4-4527-B6DE-D61C1D0F190D}" srcOrd="1" destOrd="0" parTransId="{C01EF8F6-C3F9-4B0F-8483-81D3851537AF}" sibTransId="{07771E59-CD58-422A-8F16-8AB720C7331E}"/>
    <dgm:cxn modelId="{EDF71AB6-1431-4453-97CE-B86E9DCE68AF}" type="presOf" srcId="{BEC3FD45-EFF8-40BC-AF17-846D4E783D93}" destId="{22F0A315-27A6-4757-ADB4-A72C212EA12B}" srcOrd="0" destOrd="0" presId="urn:microsoft.com/office/officeart/2005/8/layout/chevron2"/>
    <dgm:cxn modelId="{B09A214E-07D8-4B9B-AFA9-5AFD17522584}" srcId="{BEC3FD45-EFF8-40BC-AF17-846D4E783D93}" destId="{E535ACDF-85CB-4CCB-96E0-68FAA4164DCA}" srcOrd="1" destOrd="0" parTransId="{08394C14-CD40-434A-A66B-3509FF330B24}" sibTransId="{F282B98A-A635-4ABB-B614-1A2C895E8FFB}"/>
    <dgm:cxn modelId="{92AAEE7F-03A8-497B-AB36-8C1C2B70AAFA}" type="presOf" srcId="{8451B23C-E05C-4C53-AFF3-1518B5267323}" destId="{BFBE3182-06F8-4AFA-BAEA-B529075AA49E}" srcOrd="0" destOrd="0" presId="urn:microsoft.com/office/officeart/2005/8/layout/chevron2"/>
    <dgm:cxn modelId="{96855B96-AB92-4163-9E19-2536345B7D58}" type="presOf" srcId="{E731E526-580D-42FE-8BBD-AAB715C7FE78}" destId="{A9AAC3D6-EDA0-4135-85D6-F7786D3E6EFD}" srcOrd="0" destOrd="0" presId="urn:microsoft.com/office/officeart/2005/8/layout/chevron2"/>
    <dgm:cxn modelId="{74B257AB-E7F9-4FEE-841F-2B630A7703A4}" srcId="{039512D9-42BF-4B90-9287-DE6226936677}" destId="{A76E4BEF-991B-4360-9AC9-F0FB29F83EA8}" srcOrd="1" destOrd="0" parTransId="{73859449-D8CA-4FB3-9AE8-309312191D47}" sibTransId="{BDC90C90-3BF1-48BA-8B9B-3541DC7438F2}"/>
    <dgm:cxn modelId="{9C36531E-4BC3-4E7B-9D49-1ED3FBA54FA9}" type="presOf" srcId="{5308926B-DB0C-449F-ADDF-803CCDF772C9}" destId="{1AC3A16C-7AB7-4726-96E8-B3FA586D9C77}" srcOrd="0" destOrd="0" presId="urn:microsoft.com/office/officeart/2005/8/layout/chevron2"/>
    <dgm:cxn modelId="{CF7EFB8F-82FD-4701-B9C6-48D61FA75AC0}" type="presOf" srcId="{D83BCF23-28B5-4DEE-9AB5-547BF96241E4}" destId="{4E7DD41B-24C7-464D-B57B-2F2FF1C57B8F}" srcOrd="0" destOrd="0" presId="urn:microsoft.com/office/officeart/2005/8/layout/chevron2"/>
    <dgm:cxn modelId="{534D1033-1FD3-4994-87A5-AF9C8B091C61}" srcId="{E731E526-580D-42FE-8BBD-AAB715C7FE78}" destId="{11F34BE9-BEC7-47E0-8863-B54B3DEA8275}" srcOrd="0" destOrd="0" parTransId="{DC22BE1C-D29C-4A4F-B711-957CEEFBDB97}" sibTransId="{58254BF2-D521-4229-9F7F-DFFA4FD0795A}"/>
    <dgm:cxn modelId="{DA13BE25-C427-4C70-8B60-200D1C696E4F}" srcId="{B15BF026-7402-45DD-B369-53F9D8487DBA}" destId="{C23C8562-B71B-4F09-8545-C189C38B7D66}" srcOrd="2" destOrd="0" parTransId="{6EB4F48C-CC77-4CB1-A2DC-B89838F53F0B}" sibTransId="{4E2BF062-57FB-4872-AC43-582ADF8D3867}"/>
    <dgm:cxn modelId="{C469AA08-EDD9-450A-A8A9-8BA63B94D7FD}" srcId="{24EC1454-3206-4AD5-A754-C6FD2A760233}" destId="{705B9056-74EC-4E77-8480-10F0334E8C41}" srcOrd="0" destOrd="0" parTransId="{061CFCB7-DE25-4023-93CA-9CDDEFB16441}" sibTransId="{E48A98B0-6345-40DA-9430-D4A0177F6C83}"/>
    <dgm:cxn modelId="{045B5A8F-506F-4D8E-8ACC-64AB324E9DDE}" srcId="{BEC3FD45-EFF8-40BC-AF17-846D4E783D93}" destId="{2B40465E-98A0-4A24-978B-ED0E75024A44}" srcOrd="0" destOrd="0" parTransId="{99B2CD73-684A-404F-B010-3E1C9FA38363}" sibTransId="{615A0AC5-6F1D-4CE5-B125-B2EA5F3A8923}"/>
    <dgm:cxn modelId="{F02F4965-F8D2-4B66-A97F-E19800183446}" type="presOf" srcId="{70DB6147-FD75-4C82-8457-50A58749D970}" destId="{4E7DD41B-24C7-464D-B57B-2F2FF1C57B8F}" srcOrd="0" destOrd="1" presId="urn:microsoft.com/office/officeart/2005/8/layout/chevron2"/>
    <dgm:cxn modelId="{7309C9BD-DCFF-4D91-AFB6-CF084CB4B89C}" type="presOf" srcId="{A76E4BEF-991B-4360-9AC9-F0FB29F83EA8}" destId="{BFBE3182-06F8-4AFA-BAEA-B529075AA49E}" srcOrd="0" destOrd="1" presId="urn:microsoft.com/office/officeart/2005/8/layout/chevron2"/>
    <dgm:cxn modelId="{8940FD85-5300-48D3-A871-45B0AC1EDB07}" srcId="{5308926B-DB0C-449F-ADDF-803CCDF772C9}" destId="{70DB6147-FD75-4C82-8457-50A58749D970}" srcOrd="1" destOrd="0" parTransId="{44A5DA57-16DE-4496-B46D-6882CAACA189}" sibTransId="{FC9E0A24-D39F-461C-83AB-5A13D2BEFB1A}"/>
    <dgm:cxn modelId="{9670329C-3D49-42B4-9DB7-41CF95983DBB}" srcId="{C23C8562-B71B-4F09-8545-C189C38B7D66}" destId="{72ADDA8F-B919-4189-A079-DEB7275D7ED2}" srcOrd="1" destOrd="0" parTransId="{ACA737CD-E53E-443F-858C-6B489928F90F}" sibTransId="{2AC50ED5-608A-497B-AFCE-7421AA1615A4}"/>
    <dgm:cxn modelId="{5CE7789A-3201-4843-A188-9F5F3409E744}" type="presOf" srcId="{2B40465E-98A0-4A24-978B-ED0E75024A44}" destId="{A6B0F21D-1CAF-457A-A3D4-05D153CEF5A2}" srcOrd="0" destOrd="0" presId="urn:microsoft.com/office/officeart/2005/8/layout/chevron2"/>
    <dgm:cxn modelId="{F1FC588A-1BFE-4B95-A108-894015723D56}" srcId="{5308926B-DB0C-449F-ADDF-803CCDF772C9}" destId="{D83BCF23-28B5-4DEE-9AB5-547BF96241E4}" srcOrd="0" destOrd="0" parTransId="{B420667B-9065-4CD3-A0C3-C93DCB931DD1}" sibTransId="{8154AF17-61D5-419E-B8F2-7CC7F7334872}"/>
    <dgm:cxn modelId="{DC7DF067-4B9E-48AA-8F0A-EE0C4ACCFECC}" srcId="{B15BF026-7402-45DD-B369-53F9D8487DBA}" destId="{E731E526-580D-42FE-8BBD-AAB715C7FE78}" srcOrd="3" destOrd="0" parTransId="{E98332EE-B008-4970-93D8-2226696CD96E}" sibTransId="{9E97A01C-402E-4B8A-92B6-FE90BF697780}"/>
    <dgm:cxn modelId="{8779C66D-8BED-4444-828A-17BF147C7986}" type="presOf" srcId="{72ADDA8F-B919-4189-A079-DEB7275D7ED2}" destId="{FD6D7A65-2E56-4C80-A9E0-F81953BFD383}" srcOrd="0" destOrd="1" presId="urn:microsoft.com/office/officeart/2005/8/layout/chevron2"/>
    <dgm:cxn modelId="{6174A156-F62C-4BB8-BBE4-50505585C282}" type="presOf" srcId="{B15BF026-7402-45DD-B369-53F9D8487DBA}" destId="{AAF4439E-9CF0-4DCB-A52F-DDB7B71BA900}" srcOrd="0" destOrd="0" presId="urn:microsoft.com/office/officeart/2005/8/layout/chevron2"/>
    <dgm:cxn modelId="{16F96290-C9C3-49F5-A059-C8AE3D571612}" type="presOf" srcId="{C23C8562-B71B-4F09-8545-C189C38B7D66}" destId="{A774683A-AB8D-4B21-86ED-20BD0E5406A5}" srcOrd="0" destOrd="0" presId="urn:microsoft.com/office/officeart/2005/8/layout/chevron2"/>
    <dgm:cxn modelId="{B73F1664-F11F-4E87-AEF9-1CCCDBBFC5C6}" srcId="{B15BF026-7402-45DD-B369-53F9D8487DBA}" destId="{24EC1454-3206-4AD5-A754-C6FD2A760233}" srcOrd="5" destOrd="0" parTransId="{7B52946D-7476-463F-88B5-5BB53FBFA609}" sibTransId="{7EC123F1-AFA4-42B3-8A2D-1D29F500B5C7}"/>
    <dgm:cxn modelId="{E1444F62-618F-4BC7-A426-7941F22B1BE7}" srcId="{B15BF026-7402-45DD-B369-53F9D8487DBA}" destId="{5308926B-DB0C-449F-ADDF-803CCDF772C9}" srcOrd="4" destOrd="0" parTransId="{18E21727-8261-439B-A025-4BA38B447FE4}" sibTransId="{F61E02F9-86E2-486F-9ADA-55C15373D689}"/>
    <dgm:cxn modelId="{28523386-E91F-4E78-8904-B0546546B285}" srcId="{B15BF026-7402-45DD-B369-53F9D8487DBA}" destId="{BEC3FD45-EFF8-40BC-AF17-846D4E783D93}" srcOrd="1" destOrd="0" parTransId="{A637CEE8-07E1-4A8F-89DB-D71FF593766E}" sibTransId="{76B802DE-90A3-4B96-9F10-58F2FAFDAD97}"/>
    <dgm:cxn modelId="{967CB3C2-22C8-4E39-B7EE-4C5E64C20714}" type="presOf" srcId="{705B9056-74EC-4E77-8480-10F0334E8C41}" destId="{27F0C38B-A142-493F-80EA-7B6909299FEF}" srcOrd="0" destOrd="0" presId="urn:microsoft.com/office/officeart/2005/8/layout/chevron2"/>
    <dgm:cxn modelId="{9B6E4ACA-8E8C-4AA7-A00F-42BD9C175572}" type="presOf" srcId="{C58FD053-E46E-44E4-A035-63A314CBF0FA}" destId="{FD6D7A65-2E56-4C80-A9E0-F81953BFD383}" srcOrd="0" destOrd="0" presId="urn:microsoft.com/office/officeart/2005/8/layout/chevron2"/>
    <dgm:cxn modelId="{D4AD6C4C-0A15-4DA3-ABF6-217DEC56B9D8}" type="presOf" srcId="{644E802A-B2E4-4527-B6DE-D61C1D0F190D}" destId="{243CBB89-A5C4-450C-91ED-EBD8F0D1EFAC}" srcOrd="0" destOrd="1" presId="urn:microsoft.com/office/officeart/2005/8/layout/chevron2"/>
    <dgm:cxn modelId="{2B75EF99-931B-4631-9EC4-AEA80F3B26A6}" type="presOf" srcId="{24EC1454-3206-4AD5-A754-C6FD2A760233}" destId="{9873A37B-A859-4F3D-B005-695EACD18AC7}" srcOrd="0" destOrd="0" presId="urn:microsoft.com/office/officeart/2005/8/layout/chevron2"/>
    <dgm:cxn modelId="{717BC963-49EF-4E54-A627-B8B234476B0D}" type="presParOf" srcId="{AAF4439E-9CF0-4DCB-A52F-DDB7B71BA900}" destId="{0A996C23-EA40-4649-B5E9-45E2655C7399}" srcOrd="0" destOrd="0" presId="urn:microsoft.com/office/officeart/2005/8/layout/chevron2"/>
    <dgm:cxn modelId="{09D8C6C2-A082-479D-A670-779F5EEA7DD6}" type="presParOf" srcId="{0A996C23-EA40-4649-B5E9-45E2655C7399}" destId="{27487F13-7B40-4BF2-B805-7688ED8B0C62}" srcOrd="0" destOrd="0" presId="urn:microsoft.com/office/officeart/2005/8/layout/chevron2"/>
    <dgm:cxn modelId="{049D53A5-DED8-49E4-8E03-D51CDBEDF6AB}" type="presParOf" srcId="{0A996C23-EA40-4649-B5E9-45E2655C7399}" destId="{BFBE3182-06F8-4AFA-BAEA-B529075AA49E}" srcOrd="1" destOrd="0" presId="urn:microsoft.com/office/officeart/2005/8/layout/chevron2"/>
    <dgm:cxn modelId="{BBBD9768-A0BD-49AA-B73B-B26FD82E07FC}" type="presParOf" srcId="{AAF4439E-9CF0-4DCB-A52F-DDB7B71BA900}" destId="{3BF8FFF3-9D79-42CA-918E-412A643374B9}" srcOrd="1" destOrd="0" presId="urn:microsoft.com/office/officeart/2005/8/layout/chevron2"/>
    <dgm:cxn modelId="{067CE88B-D9E5-4AFC-8592-010C63F4B77E}" type="presParOf" srcId="{AAF4439E-9CF0-4DCB-A52F-DDB7B71BA900}" destId="{1FEC5886-8F3D-496B-8A66-CE6C4496B10F}" srcOrd="2" destOrd="0" presId="urn:microsoft.com/office/officeart/2005/8/layout/chevron2"/>
    <dgm:cxn modelId="{D802B38E-408B-493F-A606-A15E4BF0AE0A}" type="presParOf" srcId="{1FEC5886-8F3D-496B-8A66-CE6C4496B10F}" destId="{22F0A315-27A6-4757-ADB4-A72C212EA12B}" srcOrd="0" destOrd="0" presId="urn:microsoft.com/office/officeart/2005/8/layout/chevron2"/>
    <dgm:cxn modelId="{4B2A3F98-AFC6-4D1C-98EB-8592A197C848}" type="presParOf" srcId="{1FEC5886-8F3D-496B-8A66-CE6C4496B10F}" destId="{A6B0F21D-1CAF-457A-A3D4-05D153CEF5A2}" srcOrd="1" destOrd="0" presId="urn:microsoft.com/office/officeart/2005/8/layout/chevron2"/>
    <dgm:cxn modelId="{FC8BC785-BE23-4EC2-8A58-35FDAB642D37}" type="presParOf" srcId="{AAF4439E-9CF0-4DCB-A52F-DDB7B71BA900}" destId="{748F8F11-D95E-4248-92E2-F5CD94680855}" srcOrd="3" destOrd="0" presId="urn:microsoft.com/office/officeart/2005/8/layout/chevron2"/>
    <dgm:cxn modelId="{6B1B9230-B80E-47BE-B742-7C2F1476D8C9}" type="presParOf" srcId="{AAF4439E-9CF0-4DCB-A52F-DDB7B71BA900}" destId="{81914C37-53E5-4253-88AC-1F96B5D19C54}" srcOrd="4" destOrd="0" presId="urn:microsoft.com/office/officeart/2005/8/layout/chevron2"/>
    <dgm:cxn modelId="{9F1CC9AE-3C76-4507-8AF0-B76FF28A6D59}" type="presParOf" srcId="{81914C37-53E5-4253-88AC-1F96B5D19C54}" destId="{A774683A-AB8D-4B21-86ED-20BD0E5406A5}" srcOrd="0" destOrd="0" presId="urn:microsoft.com/office/officeart/2005/8/layout/chevron2"/>
    <dgm:cxn modelId="{CDBAABD0-1E76-41A9-9BBC-B612DBFACC07}" type="presParOf" srcId="{81914C37-53E5-4253-88AC-1F96B5D19C54}" destId="{FD6D7A65-2E56-4C80-A9E0-F81953BFD383}" srcOrd="1" destOrd="0" presId="urn:microsoft.com/office/officeart/2005/8/layout/chevron2"/>
    <dgm:cxn modelId="{838D28EC-3F23-441F-87DD-5511AF11AE0C}" type="presParOf" srcId="{AAF4439E-9CF0-4DCB-A52F-DDB7B71BA900}" destId="{95B1164D-40D5-450B-BAC1-8A2EF418B17B}" srcOrd="5" destOrd="0" presId="urn:microsoft.com/office/officeart/2005/8/layout/chevron2"/>
    <dgm:cxn modelId="{A6A6A3A1-A572-421D-A0AB-DA4254E2301F}" type="presParOf" srcId="{AAF4439E-9CF0-4DCB-A52F-DDB7B71BA900}" destId="{A70D67CC-682F-4376-98A1-FECE5E1AADD7}" srcOrd="6" destOrd="0" presId="urn:microsoft.com/office/officeart/2005/8/layout/chevron2"/>
    <dgm:cxn modelId="{DB39EF33-B009-4AEF-8BD9-5FDFDD4BA22C}" type="presParOf" srcId="{A70D67CC-682F-4376-98A1-FECE5E1AADD7}" destId="{A9AAC3D6-EDA0-4135-85D6-F7786D3E6EFD}" srcOrd="0" destOrd="0" presId="urn:microsoft.com/office/officeart/2005/8/layout/chevron2"/>
    <dgm:cxn modelId="{E9B48072-1268-4094-B411-74ECBB336D6B}" type="presParOf" srcId="{A70D67CC-682F-4376-98A1-FECE5E1AADD7}" destId="{243CBB89-A5C4-450C-91ED-EBD8F0D1EFAC}" srcOrd="1" destOrd="0" presId="urn:microsoft.com/office/officeart/2005/8/layout/chevron2"/>
    <dgm:cxn modelId="{9E21C722-E8BA-47FA-976D-2CC1D7C56C33}" type="presParOf" srcId="{AAF4439E-9CF0-4DCB-A52F-DDB7B71BA900}" destId="{FBD65CE7-9E46-4DEB-B802-C0F7B30E7840}" srcOrd="7" destOrd="0" presId="urn:microsoft.com/office/officeart/2005/8/layout/chevron2"/>
    <dgm:cxn modelId="{831EE759-3E6B-40EE-8873-ACCF1A6FABE7}" type="presParOf" srcId="{AAF4439E-9CF0-4DCB-A52F-DDB7B71BA900}" destId="{36015219-C965-472E-A783-999194EC9B5B}" srcOrd="8" destOrd="0" presId="urn:microsoft.com/office/officeart/2005/8/layout/chevron2"/>
    <dgm:cxn modelId="{88189AD8-78CC-4CC2-8E53-420D198E8445}" type="presParOf" srcId="{36015219-C965-472E-A783-999194EC9B5B}" destId="{1AC3A16C-7AB7-4726-96E8-B3FA586D9C77}" srcOrd="0" destOrd="0" presId="urn:microsoft.com/office/officeart/2005/8/layout/chevron2"/>
    <dgm:cxn modelId="{164DA3C6-15C4-48A2-8737-09A9283470C7}" type="presParOf" srcId="{36015219-C965-472E-A783-999194EC9B5B}" destId="{4E7DD41B-24C7-464D-B57B-2F2FF1C57B8F}" srcOrd="1" destOrd="0" presId="urn:microsoft.com/office/officeart/2005/8/layout/chevron2"/>
    <dgm:cxn modelId="{78B6D841-FD64-4B68-814A-FD3F1F975C4F}" type="presParOf" srcId="{AAF4439E-9CF0-4DCB-A52F-DDB7B71BA900}" destId="{A7BEB101-9A79-4D3B-903A-BFFABC456CFC}" srcOrd="9" destOrd="0" presId="urn:microsoft.com/office/officeart/2005/8/layout/chevron2"/>
    <dgm:cxn modelId="{978ADB6C-B11D-4502-9950-715B9659ED89}" type="presParOf" srcId="{AAF4439E-9CF0-4DCB-A52F-DDB7B71BA900}" destId="{DE40264F-5AC9-42D7-84AA-D7BF0974235B}" srcOrd="10" destOrd="0" presId="urn:microsoft.com/office/officeart/2005/8/layout/chevron2"/>
    <dgm:cxn modelId="{EBE48ED3-A901-4F9B-BC02-EBF55859F042}" type="presParOf" srcId="{DE40264F-5AC9-42D7-84AA-D7BF0974235B}" destId="{9873A37B-A859-4F3D-B005-695EACD18AC7}" srcOrd="0" destOrd="0" presId="urn:microsoft.com/office/officeart/2005/8/layout/chevron2"/>
    <dgm:cxn modelId="{93357502-453E-4145-A6D9-35F73AAD5DE2}" type="presParOf" srcId="{DE40264F-5AC9-42D7-84AA-D7BF0974235B}" destId="{27F0C38B-A142-493F-80EA-7B6909299FE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487F13-7B40-4BF2-B805-7688ED8B0C62}">
      <dsp:nvSpPr>
        <dsp:cNvPr id="0" name=""/>
        <dsp:cNvSpPr/>
      </dsp:nvSpPr>
      <dsp:spPr>
        <a:xfrm rot="5400000">
          <a:off x="-151484" y="169262"/>
          <a:ext cx="1009895" cy="70692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noProof="0" dirty="0" smtClean="0"/>
            <a:t>Janvier</a:t>
          </a:r>
          <a:endParaRPr lang="fr-BE" sz="1800" kern="1200" noProof="0" dirty="0"/>
        </a:p>
      </dsp:txBody>
      <dsp:txXfrm rot="-5400000">
        <a:off x="1" y="371240"/>
        <a:ext cx="706926" cy="302969"/>
      </dsp:txXfrm>
    </dsp:sp>
    <dsp:sp modelId="{BFBE3182-06F8-4AFA-BAEA-B529075AA49E}">
      <dsp:nvSpPr>
        <dsp:cNvPr id="0" name=""/>
        <dsp:cNvSpPr/>
      </dsp:nvSpPr>
      <dsp:spPr>
        <a:xfrm rot="5400000">
          <a:off x="4607728" y="-3883024"/>
          <a:ext cx="656431" cy="84580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F0A315-27A6-4757-ADB4-A72C212EA12B}">
      <dsp:nvSpPr>
        <dsp:cNvPr id="0" name=""/>
        <dsp:cNvSpPr/>
      </dsp:nvSpPr>
      <dsp:spPr>
        <a:xfrm rot="5400000">
          <a:off x="-151484" y="1089790"/>
          <a:ext cx="1009895" cy="706926"/>
        </a:xfrm>
        <a:prstGeom prst="chevron">
          <a:avLst/>
        </a:prstGeom>
        <a:solidFill>
          <a:schemeClr val="accent4">
            <a:hueOff val="781115"/>
            <a:satOff val="-10940"/>
            <a:lumOff val="3412"/>
            <a:alphaOff val="0"/>
          </a:schemeClr>
        </a:solidFill>
        <a:ln w="12700" cap="flat" cmpd="sng" algn="ctr">
          <a:solidFill>
            <a:schemeClr val="accent4">
              <a:hueOff val="781115"/>
              <a:satOff val="-10940"/>
              <a:lumOff val="3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noProof="0" dirty="0" smtClean="0"/>
            <a:t>Février</a:t>
          </a:r>
          <a:endParaRPr lang="fr-BE" sz="1800" kern="1200" noProof="0" dirty="0"/>
        </a:p>
      </dsp:txBody>
      <dsp:txXfrm rot="-5400000">
        <a:off x="1" y="1291768"/>
        <a:ext cx="706926" cy="302969"/>
      </dsp:txXfrm>
    </dsp:sp>
    <dsp:sp modelId="{A6B0F21D-1CAF-457A-A3D4-05D153CEF5A2}">
      <dsp:nvSpPr>
        <dsp:cNvPr id="0" name=""/>
        <dsp:cNvSpPr/>
      </dsp:nvSpPr>
      <dsp:spPr>
        <a:xfrm rot="5400000">
          <a:off x="4607728" y="-2962496"/>
          <a:ext cx="656431" cy="84580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81115"/>
              <a:satOff val="-10940"/>
              <a:lumOff val="3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600" kern="1200" noProof="0" dirty="0" smtClean="0"/>
            <a:t>Le 8 février: réunion CSC Bénin à Bruxelles</a:t>
          </a:r>
          <a:r>
            <a:rPr lang="fr-BE" sz="1800" kern="1200" noProof="0" dirty="0" smtClean="0"/>
            <a:t>. </a:t>
          </a:r>
          <a:endParaRPr lang="fr-BE" sz="1800" kern="1200" noProof="0" dirty="0"/>
        </a:p>
      </dsp:txBody>
      <dsp:txXfrm rot="-5400000">
        <a:off x="706926" y="970350"/>
        <a:ext cx="8425992" cy="592343"/>
      </dsp:txXfrm>
    </dsp:sp>
    <dsp:sp modelId="{A774683A-AB8D-4B21-86ED-20BD0E5406A5}">
      <dsp:nvSpPr>
        <dsp:cNvPr id="0" name=""/>
        <dsp:cNvSpPr/>
      </dsp:nvSpPr>
      <dsp:spPr>
        <a:xfrm rot="5400000">
          <a:off x="-151484" y="2102842"/>
          <a:ext cx="1009895" cy="706926"/>
        </a:xfrm>
        <a:prstGeom prst="chevron">
          <a:avLst/>
        </a:prstGeom>
        <a:solidFill>
          <a:schemeClr val="accent4">
            <a:hueOff val="1562230"/>
            <a:satOff val="-21880"/>
            <a:lumOff val="6824"/>
            <a:alphaOff val="0"/>
          </a:schemeClr>
        </a:solidFill>
        <a:ln w="12700" cap="flat" cmpd="sng" algn="ctr">
          <a:solidFill>
            <a:schemeClr val="accent4">
              <a:hueOff val="1562230"/>
              <a:satOff val="-21880"/>
              <a:lumOff val="6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noProof="0" dirty="0" smtClean="0">
              <a:solidFill>
                <a:schemeClr val="tx1">
                  <a:lumMod val="60000"/>
                  <a:lumOff val="40000"/>
                </a:schemeClr>
              </a:solidFill>
            </a:rPr>
            <a:t>Mars</a:t>
          </a:r>
          <a:endParaRPr lang="fr-BE" sz="1800" kern="1200" noProof="0" dirty="0">
            <a:solidFill>
              <a:schemeClr val="tx1">
                <a:lumMod val="60000"/>
                <a:lumOff val="40000"/>
              </a:schemeClr>
            </a:solidFill>
          </a:endParaRPr>
        </a:p>
      </dsp:txBody>
      <dsp:txXfrm rot="-5400000">
        <a:off x="1" y="2304820"/>
        <a:ext cx="706926" cy="302969"/>
      </dsp:txXfrm>
    </dsp:sp>
    <dsp:sp modelId="{FD6D7A65-2E56-4C80-A9E0-F81953BFD383}">
      <dsp:nvSpPr>
        <dsp:cNvPr id="0" name=""/>
        <dsp:cNvSpPr/>
      </dsp:nvSpPr>
      <dsp:spPr>
        <a:xfrm rot="5400000">
          <a:off x="4515204" y="-1949444"/>
          <a:ext cx="841479" cy="84580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562230"/>
              <a:satOff val="-21880"/>
              <a:lumOff val="6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noProof="0" dirty="0" smtClean="0"/>
            <a:t>Grille d’analyse CSC TD à compléter (Belgique et Bénin).</a:t>
          </a:r>
          <a:endParaRPr lang="fr-BE" sz="1400" kern="1200" noProof="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400" kern="1200" noProof="0" dirty="0" smtClean="0"/>
            <a:t>Organisation atelier CSC Bénin à Cotonou + suivi</a:t>
          </a:r>
          <a:endParaRPr lang="fr-BE" sz="1400" kern="1200" noProof="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400" kern="1200" noProof="0" dirty="0" smtClean="0"/>
            <a:t>Comité d’accompagnement Évaluation Bénin. </a:t>
          </a:r>
          <a:endParaRPr lang="fr-BE" sz="1400" kern="1200" noProof="0" dirty="0"/>
        </a:p>
      </dsp:txBody>
      <dsp:txXfrm rot="-5400000">
        <a:off x="706926" y="1899912"/>
        <a:ext cx="8416958" cy="759323"/>
      </dsp:txXfrm>
    </dsp:sp>
    <dsp:sp modelId="{A9AAC3D6-EDA0-4135-85D6-F7786D3E6EFD}">
      <dsp:nvSpPr>
        <dsp:cNvPr id="0" name=""/>
        <dsp:cNvSpPr/>
      </dsp:nvSpPr>
      <dsp:spPr>
        <a:xfrm rot="5400000">
          <a:off x="-151484" y="3027275"/>
          <a:ext cx="1009895" cy="706926"/>
        </a:xfrm>
        <a:prstGeom prst="chevron">
          <a:avLst/>
        </a:prstGeom>
        <a:solidFill>
          <a:schemeClr val="accent4">
            <a:hueOff val="2343345"/>
            <a:satOff val="-32821"/>
            <a:lumOff val="10236"/>
            <a:alphaOff val="0"/>
          </a:schemeClr>
        </a:solidFill>
        <a:ln w="12700" cap="flat" cmpd="sng" algn="ctr">
          <a:solidFill>
            <a:schemeClr val="accent4">
              <a:hueOff val="2343345"/>
              <a:satOff val="-32821"/>
              <a:lumOff val="102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noProof="0" dirty="0" smtClean="0">
              <a:solidFill>
                <a:schemeClr val="tx1">
                  <a:lumMod val="60000"/>
                  <a:lumOff val="40000"/>
                </a:schemeClr>
              </a:solidFill>
            </a:rPr>
            <a:t>Avril</a:t>
          </a:r>
          <a:endParaRPr lang="fr-BE" sz="1800" kern="1200" noProof="0" dirty="0">
            <a:solidFill>
              <a:schemeClr val="tx1">
                <a:lumMod val="60000"/>
                <a:lumOff val="40000"/>
              </a:schemeClr>
            </a:solidFill>
          </a:endParaRPr>
        </a:p>
      </dsp:txBody>
      <dsp:txXfrm rot="-5400000">
        <a:off x="1" y="3229253"/>
        <a:ext cx="706926" cy="302969"/>
      </dsp:txXfrm>
    </dsp:sp>
    <dsp:sp modelId="{243CBB89-A5C4-450C-91ED-EBD8F0D1EFAC}">
      <dsp:nvSpPr>
        <dsp:cNvPr id="0" name=""/>
        <dsp:cNvSpPr/>
      </dsp:nvSpPr>
      <dsp:spPr>
        <a:xfrm rot="5400000">
          <a:off x="4603823" y="-1025010"/>
          <a:ext cx="664243" cy="84580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343345"/>
              <a:satOff val="-32821"/>
              <a:lumOff val="102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400" kern="1200" dirty="0" smtClean="0"/>
            <a:t>Le 17 avril: atelier multi-acteurs sur le futur PC (</a:t>
          </a:r>
          <a:r>
            <a:rPr lang="fr-BE" sz="1400" kern="1200" dirty="0" err="1" smtClean="0"/>
            <a:t>Enabel</a:t>
          </a:r>
          <a:r>
            <a:rPr lang="fr-BE" sz="1400" kern="1200" dirty="0" smtClean="0"/>
            <a:t>)</a:t>
          </a:r>
          <a:endParaRPr lang="fr-B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Le 25 avril: réunion infos CSC + TD à Bruxelles. </a:t>
          </a:r>
          <a:endParaRPr lang="fr-BE" sz="1400" kern="1200" dirty="0"/>
        </a:p>
      </dsp:txBody>
      <dsp:txXfrm rot="-5400000">
        <a:off x="706927" y="2904312"/>
        <a:ext cx="8425610" cy="599391"/>
      </dsp:txXfrm>
    </dsp:sp>
    <dsp:sp modelId="{1AC3A16C-7AB7-4726-96E8-B3FA586D9C77}">
      <dsp:nvSpPr>
        <dsp:cNvPr id="0" name=""/>
        <dsp:cNvSpPr/>
      </dsp:nvSpPr>
      <dsp:spPr>
        <a:xfrm rot="5400000">
          <a:off x="-151484" y="4016543"/>
          <a:ext cx="1009895" cy="706926"/>
        </a:xfrm>
        <a:prstGeom prst="chevron">
          <a:avLst/>
        </a:prstGeom>
        <a:solidFill>
          <a:schemeClr val="accent4">
            <a:hueOff val="3124460"/>
            <a:satOff val="-43761"/>
            <a:lumOff val="13648"/>
            <a:alphaOff val="0"/>
          </a:schemeClr>
        </a:solidFill>
        <a:ln w="12700" cap="flat" cmpd="sng" algn="ctr">
          <a:solidFill>
            <a:schemeClr val="accent4">
              <a:hueOff val="3124460"/>
              <a:satOff val="-43761"/>
              <a:lumOff val="136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noProof="0" dirty="0" smtClean="0">
              <a:solidFill>
                <a:schemeClr val="tx1"/>
              </a:solidFill>
            </a:rPr>
            <a:t>Mai</a:t>
          </a:r>
          <a:endParaRPr lang="fr-BE" sz="1800" kern="1200" noProof="0" dirty="0">
            <a:solidFill>
              <a:schemeClr val="tx1"/>
            </a:solidFill>
          </a:endParaRPr>
        </a:p>
      </dsp:txBody>
      <dsp:txXfrm rot="-5400000">
        <a:off x="1" y="4218521"/>
        <a:ext cx="706926" cy="302969"/>
      </dsp:txXfrm>
    </dsp:sp>
    <dsp:sp modelId="{4E7DD41B-24C7-464D-B57B-2F2FF1C57B8F}">
      <dsp:nvSpPr>
        <dsp:cNvPr id="0" name=""/>
        <dsp:cNvSpPr/>
      </dsp:nvSpPr>
      <dsp:spPr>
        <a:xfrm rot="5400000">
          <a:off x="4484818" y="-35767"/>
          <a:ext cx="902252" cy="84580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124460"/>
              <a:satOff val="-43761"/>
              <a:lumOff val="136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400" kern="1200" dirty="0" smtClean="0"/>
            <a:t>Le 3 mai: journée CSC (fédérations)</a:t>
          </a:r>
          <a:endParaRPr lang="fr-B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Atelier CSC à Cotonou (+ forum des ACNG).</a:t>
          </a:r>
          <a:endParaRPr lang="fr-B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err="1" smtClean="0"/>
            <a:t>Bxl</a:t>
          </a:r>
          <a:r>
            <a:rPr lang="fr-FR" sz="1400" kern="1200" dirty="0" smtClean="0"/>
            <a:t>: travail </a:t>
          </a:r>
          <a:r>
            <a:rPr lang="fr-FR" sz="1400" kern="1200" dirty="0" smtClean="0"/>
            <a:t>par cible sur l’analyse des risques + reformulation/suppression cibles et approches?</a:t>
          </a:r>
          <a:endParaRPr lang="fr-BE" sz="1400" kern="1200" dirty="0"/>
        </a:p>
      </dsp:txBody>
      <dsp:txXfrm rot="-5400000">
        <a:off x="706926" y="3786169"/>
        <a:ext cx="8413992" cy="814164"/>
      </dsp:txXfrm>
    </dsp:sp>
    <dsp:sp modelId="{9873A37B-A859-4F3D-B005-695EACD18AC7}">
      <dsp:nvSpPr>
        <dsp:cNvPr id="0" name=""/>
        <dsp:cNvSpPr/>
      </dsp:nvSpPr>
      <dsp:spPr>
        <a:xfrm rot="5400000">
          <a:off x="-151484" y="5108426"/>
          <a:ext cx="1009895" cy="706926"/>
        </a:xfrm>
        <a:prstGeom prst="chevron">
          <a:avLst/>
        </a:prstGeom>
        <a:solidFill>
          <a:schemeClr val="accent4">
            <a:hueOff val="3905575"/>
            <a:satOff val="-54701"/>
            <a:lumOff val="17060"/>
            <a:alphaOff val="0"/>
          </a:schemeClr>
        </a:solidFill>
        <a:ln w="12700" cap="flat" cmpd="sng" algn="ctr">
          <a:solidFill>
            <a:schemeClr val="accent4">
              <a:hueOff val="3905575"/>
              <a:satOff val="-54701"/>
              <a:lumOff val="170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800" kern="1200" noProof="0" dirty="0" smtClean="0">
              <a:solidFill>
                <a:schemeClr val="tx1"/>
              </a:solidFill>
            </a:rPr>
            <a:t>Juin</a:t>
          </a:r>
          <a:endParaRPr lang="fr-BE" sz="1800" kern="1200" noProof="0" dirty="0">
            <a:solidFill>
              <a:schemeClr val="tx1"/>
            </a:solidFill>
          </a:endParaRPr>
        </a:p>
      </dsp:txBody>
      <dsp:txXfrm rot="-5400000">
        <a:off x="1" y="5310404"/>
        <a:ext cx="706926" cy="302969"/>
      </dsp:txXfrm>
    </dsp:sp>
    <dsp:sp modelId="{27F0C38B-A142-493F-80EA-7B6909299FEF}">
      <dsp:nvSpPr>
        <dsp:cNvPr id="0" name=""/>
        <dsp:cNvSpPr/>
      </dsp:nvSpPr>
      <dsp:spPr>
        <a:xfrm rot="5400000">
          <a:off x="4421689" y="1086606"/>
          <a:ext cx="1028510" cy="84580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905575"/>
              <a:satOff val="-54701"/>
              <a:lumOff val="170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400" kern="1200" dirty="0" smtClean="0"/>
            <a:t>Le 5 juin: journée Travail décent à Bruxelles + le 21 juin: atelier CSC (fédérations)</a:t>
          </a:r>
          <a:endParaRPr lang="fr-B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400" kern="1200" dirty="0" smtClean="0"/>
            <a:t>Réunion CSC Bénin à Bruxelles </a:t>
          </a:r>
          <a:endParaRPr lang="fr-B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smtClean="0"/>
            <a:t>Compléter le formulaire pour l’analyse des différences et ressemblances (pour brochure).   </a:t>
          </a:r>
          <a:endParaRPr lang="fr-B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400" kern="1200" dirty="0" err="1" smtClean="0"/>
            <a:t>Bxl</a:t>
          </a:r>
          <a:r>
            <a:rPr lang="fr-FR" sz="1400" kern="1200" dirty="0" smtClean="0"/>
            <a:t>: Travail </a:t>
          </a:r>
          <a:r>
            <a:rPr lang="fr-FR" sz="1400" kern="1200" dirty="0" smtClean="0"/>
            <a:t>par cible sur l’analyse des risques + reformulation/suppression cibles et approches? </a:t>
          </a:r>
          <a:endParaRPr lang="fr-BE" sz="1400" kern="1200" dirty="0"/>
        </a:p>
      </dsp:txBody>
      <dsp:txXfrm rot="-5400000">
        <a:off x="706926" y="4851577"/>
        <a:ext cx="8407828" cy="9280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487F13-7B40-4BF2-B805-7688ED8B0C62}">
      <dsp:nvSpPr>
        <dsp:cNvPr id="0" name=""/>
        <dsp:cNvSpPr/>
      </dsp:nvSpPr>
      <dsp:spPr>
        <a:xfrm rot="5400000">
          <a:off x="-161456" y="164691"/>
          <a:ext cx="1076374" cy="753461"/>
        </a:xfrm>
        <a:prstGeom prst="chevron">
          <a:avLst/>
        </a:prstGeom>
        <a:solidFill>
          <a:srgbClr val="C0DFA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900" kern="1200" noProof="0" dirty="0" smtClean="0">
              <a:solidFill>
                <a:schemeClr val="tx1">
                  <a:lumMod val="75000"/>
                </a:schemeClr>
              </a:solidFill>
            </a:rPr>
            <a:t>Juillet</a:t>
          </a:r>
          <a:endParaRPr lang="fr-BE" sz="1900" kern="1200" noProof="0" dirty="0">
            <a:solidFill>
              <a:schemeClr val="tx1">
                <a:lumMod val="75000"/>
              </a:schemeClr>
            </a:solidFill>
          </a:endParaRPr>
        </a:p>
      </dsp:txBody>
      <dsp:txXfrm rot="-5400000">
        <a:off x="1" y="379966"/>
        <a:ext cx="753461" cy="322913"/>
      </dsp:txXfrm>
    </dsp:sp>
    <dsp:sp modelId="{BFBE3182-06F8-4AFA-BAEA-B529075AA49E}">
      <dsp:nvSpPr>
        <dsp:cNvPr id="0" name=""/>
        <dsp:cNvSpPr/>
      </dsp:nvSpPr>
      <dsp:spPr>
        <a:xfrm rot="5400000">
          <a:off x="3653533" y="-2896836"/>
          <a:ext cx="699643" cy="64997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0DF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Cartographie + synthèse différences/ressemblances.  </a:t>
          </a:r>
          <a:endParaRPr lang="fr-BE" sz="1600" kern="1200" dirty="0">
            <a:solidFill>
              <a:schemeClr val="bg2">
                <a:lumMod val="75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Actualisation du CSC. </a:t>
          </a:r>
          <a:endParaRPr lang="fr-BE" sz="1600" kern="1200" dirty="0"/>
        </a:p>
      </dsp:txBody>
      <dsp:txXfrm rot="-5400000">
        <a:off x="753462" y="37389"/>
        <a:ext cx="6465632" cy="631335"/>
      </dsp:txXfrm>
    </dsp:sp>
    <dsp:sp modelId="{22F0A315-27A6-4757-ADB4-A72C212EA12B}">
      <dsp:nvSpPr>
        <dsp:cNvPr id="0" name=""/>
        <dsp:cNvSpPr/>
      </dsp:nvSpPr>
      <dsp:spPr>
        <a:xfrm rot="5400000">
          <a:off x="-161456" y="1145333"/>
          <a:ext cx="1076374" cy="753461"/>
        </a:xfrm>
        <a:prstGeom prst="chevron">
          <a:avLst/>
        </a:prstGeom>
        <a:solidFill>
          <a:srgbClr val="C6E29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noProof="0" dirty="0" smtClean="0">
              <a:solidFill>
                <a:schemeClr val="tx1">
                  <a:lumMod val="75000"/>
                </a:schemeClr>
              </a:solidFill>
            </a:rPr>
            <a:t>Août</a:t>
          </a:r>
          <a:endParaRPr lang="fr-BE" sz="1900" kern="1200" noProof="0" dirty="0">
            <a:solidFill>
              <a:schemeClr val="tx1">
                <a:lumMod val="75000"/>
              </a:schemeClr>
            </a:solidFill>
          </a:endParaRPr>
        </a:p>
      </dsp:txBody>
      <dsp:txXfrm rot="-5400000">
        <a:off x="1" y="1360608"/>
        <a:ext cx="753461" cy="322913"/>
      </dsp:txXfrm>
    </dsp:sp>
    <dsp:sp modelId="{A6B0F21D-1CAF-457A-A3D4-05D153CEF5A2}">
      <dsp:nvSpPr>
        <dsp:cNvPr id="0" name=""/>
        <dsp:cNvSpPr/>
      </dsp:nvSpPr>
      <dsp:spPr>
        <a:xfrm rot="5400000">
          <a:off x="3644108" y="-1934944"/>
          <a:ext cx="699643" cy="64997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6E29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Cartographie + synthèse différences/ressemblances.  </a:t>
          </a:r>
          <a:endParaRPr lang="fr-BE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Actualisation du CSC. </a:t>
          </a:r>
          <a:endParaRPr lang="fr-BE" sz="1600" kern="1200" dirty="0"/>
        </a:p>
      </dsp:txBody>
      <dsp:txXfrm rot="-5400000">
        <a:off x="744037" y="999281"/>
        <a:ext cx="6465632" cy="631335"/>
      </dsp:txXfrm>
    </dsp:sp>
    <dsp:sp modelId="{A774683A-AB8D-4B21-86ED-20BD0E5406A5}">
      <dsp:nvSpPr>
        <dsp:cNvPr id="0" name=""/>
        <dsp:cNvSpPr/>
      </dsp:nvSpPr>
      <dsp:spPr>
        <a:xfrm rot="5400000">
          <a:off x="-161456" y="2125975"/>
          <a:ext cx="1076374" cy="753461"/>
        </a:xfrm>
        <a:prstGeom prst="chevron">
          <a:avLst/>
        </a:prstGeom>
        <a:solidFill>
          <a:srgbClr val="D7E68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900" kern="1200" noProof="0" dirty="0" smtClean="0">
              <a:solidFill>
                <a:schemeClr val="tx1">
                  <a:lumMod val="60000"/>
                  <a:lumOff val="40000"/>
                </a:schemeClr>
              </a:solidFill>
            </a:rPr>
            <a:t>Sept. </a:t>
          </a:r>
          <a:endParaRPr lang="fr-BE" sz="1900" kern="1200" noProof="0" dirty="0">
            <a:solidFill>
              <a:schemeClr val="tx1">
                <a:lumMod val="60000"/>
                <a:lumOff val="40000"/>
              </a:schemeClr>
            </a:solidFill>
          </a:endParaRPr>
        </a:p>
      </dsp:txBody>
      <dsp:txXfrm rot="-5400000">
        <a:off x="1" y="2341250"/>
        <a:ext cx="753461" cy="322913"/>
      </dsp:txXfrm>
    </dsp:sp>
    <dsp:sp modelId="{FD6D7A65-2E56-4C80-A9E0-F81953BFD383}">
      <dsp:nvSpPr>
        <dsp:cNvPr id="0" name=""/>
        <dsp:cNvSpPr/>
      </dsp:nvSpPr>
      <dsp:spPr>
        <a:xfrm rot="5400000">
          <a:off x="3653533" y="-935552"/>
          <a:ext cx="699643" cy="64997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562230"/>
              <a:satOff val="-21880"/>
              <a:lumOff val="6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kern="1200" noProof="0" dirty="0" smtClean="0"/>
            <a:t>Réunion thématique à Bruxelles (digitalisation) + synergies.</a:t>
          </a:r>
          <a:endParaRPr lang="fr-BE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800" kern="1200" noProof="0" dirty="0" smtClean="0"/>
            <a:t>Préparation du DS.   </a:t>
          </a:r>
          <a:endParaRPr lang="fr-BE" sz="1800" kern="1200" noProof="0" dirty="0"/>
        </a:p>
      </dsp:txBody>
      <dsp:txXfrm rot="-5400000">
        <a:off x="753462" y="1998673"/>
        <a:ext cx="6465632" cy="631335"/>
      </dsp:txXfrm>
    </dsp:sp>
    <dsp:sp modelId="{A9AAC3D6-EDA0-4135-85D6-F7786D3E6EFD}">
      <dsp:nvSpPr>
        <dsp:cNvPr id="0" name=""/>
        <dsp:cNvSpPr/>
      </dsp:nvSpPr>
      <dsp:spPr>
        <a:xfrm rot="5400000">
          <a:off x="-161456" y="3143551"/>
          <a:ext cx="1076374" cy="753461"/>
        </a:xfrm>
        <a:prstGeom prst="chevron">
          <a:avLst/>
        </a:prstGeom>
        <a:solidFill>
          <a:srgbClr val="C2E3E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900" kern="1200" noProof="0" dirty="0" smtClean="0">
              <a:solidFill>
                <a:schemeClr val="tx1">
                  <a:lumMod val="60000"/>
                  <a:lumOff val="40000"/>
                </a:schemeClr>
              </a:solidFill>
            </a:rPr>
            <a:t>Oct. </a:t>
          </a:r>
          <a:endParaRPr lang="fr-BE" sz="1900" kern="1200" noProof="0" dirty="0">
            <a:solidFill>
              <a:schemeClr val="tx1">
                <a:lumMod val="60000"/>
                <a:lumOff val="40000"/>
              </a:schemeClr>
            </a:solidFill>
          </a:endParaRPr>
        </a:p>
      </dsp:txBody>
      <dsp:txXfrm rot="-5400000">
        <a:off x="1" y="3358826"/>
        <a:ext cx="753461" cy="322913"/>
      </dsp:txXfrm>
    </dsp:sp>
    <dsp:sp modelId="{243CBB89-A5C4-450C-91ED-EBD8F0D1EFAC}">
      <dsp:nvSpPr>
        <dsp:cNvPr id="0" name=""/>
        <dsp:cNvSpPr/>
      </dsp:nvSpPr>
      <dsp:spPr>
        <a:xfrm rot="5400000">
          <a:off x="3616599" y="82024"/>
          <a:ext cx="773511" cy="64997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2E3E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600" kern="1200" dirty="0" smtClean="0"/>
            <a:t>Réunion de réflexion et de préparation du DS à Cotonou. </a:t>
          </a:r>
          <a:endParaRPr lang="fr-B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600" kern="1200" dirty="0" smtClean="0"/>
            <a:t>Dialogue stratégique à Cotonou. </a:t>
          </a:r>
          <a:endParaRPr lang="fr-BE" sz="1400" kern="1200" dirty="0"/>
        </a:p>
      </dsp:txBody>
      <dsp:txXfrm rot="-5400000">
        <a:off x="753462" y="2982921"/>
        <a:ext cx="6462026" cy="697991"/>
      </dsp:txXfrm>
    </dsp:sp>
    <dsp:sp modelId="{1AC3A16C-7AB7-4726-96E8-B3FA586D9C77}">
      <dsp:nvSpPr>
        <dsp:cNvPr id="0" name=""/>
        <dsp:cNvSpPr/>
      </dsp:nvSpPr>
      <dsp:spPr>
        <a:xfrm rot="5400000">
          <a:off x="-161456" y="4124193"/>
          <a:ext cx="1076374" cy="753461"/>
        </a:xfrm>
        <a:prstGeom prst="chevron">
          <a:avLst/>
        </a:prstGeom>
        <a:solidFill>
          <a:srgbClr val="97D0D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900" kern="1200" noProof="0" dirty="0" smtClean="0">
              <a:solidFill>
                <a:schemeClr val="bg1"/>
              </a:solidFill>
            </a:rPr>
            <a:t>Nov. </a:t>
          </a:r>
          <a:endParaRPr lang="fr-BE" sz="1900" kern="1200" noProof="0" dirty="0">
            <a:solidFill>
              <a:schemeClr val="bg1"/>
            </a:solidFill>
          </a:endParaRPr>
        </a:p>
      </dsp:txBody>
      <dsp:txXfrm rot="-5400000">
        <a:off x="1" y="4339468"/>
        <a:ext cx="753461" cy="322913"/>
      </dsp:txXfrm>
    </dsp:sp>
    <dsp:sp modelId="{4E7DD41B-24C7-464D-B57B-2F2FF1C57B8F}">
      <dsp:nvSpPr>
        <dsp:cNvPr id="0" name=""/>
        <dsp:cNvSpPr/>
      </dsp:nvSpPr>
      <dsp:spPr>
        <a:xfrm rot="5400000">
          <a:off x="3655233" y="1062666"/>
          <a:ext cx="696242" cy="64997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7D0D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600" kern="1200" dirty="0" err="1" smtClean="0"/>
            <a:t>Validation</a:t>
          </a:r>
          <a:r>
            <a:rPr lang="x-none" sz="1600" kern="1200" dirty="0" smtClean="0"/>
            <a:t> du PV du DS. </a:t>
          </a:r>
          <a:endParaRPr lang="x-none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600" kern="1200" dirty="0" err="1" smtClean="0"/>
            <a:t>Réunion</a:t>
          </a:r>
          <a:r>
            <a:rPr lang="x-none" sz="1600" kern="1200" dirty="0" smtClean="0"/>
            <a:t> de </a:t>
          </a:r>
          <a:r>
            <a:rPr lang="x-none" sz="1600" kern="1200" dirty="0" err="1" smtClean="0"/>
            <a:t>feedback</a:t>
          </a:r>
          <a:r>
            <a:rPr lang="x-none" sz="1600" kern="1200" dirty="0" smtClean="0"/>
            <a:t> du DS à </a:t>
          </a:r>
          <a:r>
            <a:rPr lang="x-none" sz="1600" kern="1200" dirty="0" err="1" smtClean="0"/>
            <a:t>Bruxelles</a:t>
          </a:r>
          <a:r>
            <a:rPr lang="x-none" sz="1600" kern="1200" dirty="0" smtClean="0"/>
            <a:t> et </a:t>
          </a:r>
          <a:r>
            <a:rPr lang="x-none" sz="1600" kern="1200" dirty="0" err="1" smtClean="0"/>
            <a:t>orientations</a:t>
          </a:r>
          <a:r>
            <a:rPr lang="x-none" sz="1600" kern="1200" dirty="0" smtClean="0"/>
            <a:t> 2019. </a:t>
          </a:r>
          <a:endParaRPr lang="x-none" sz="1600" kern="1200" dirty="0"/>
        </a:p>
      </dsp:txBody>
      <dsp:txXfrm rot="-5400000">
        <a:off x="753461" y="3998426"/>
        <a:ext cx="6465798" cy="628266"/>
      </dsp:txXfrm>
    </dsp:sp>
    <dsp:sp modelId="{9873A37B-A859-4F3D-B005-695EACD18AC7}">
      <dsp:nvSpPr>
        <dsp:cNvPr id="0" name=""/>
        <dsp:cNvSpPr/>
      </dsp:nvSpPr>
      <dsp:spPr>
        <a:xfrm rot="5400000">
          <a:off x="-161456" y="5104836"/>
          <a:ext cx="1076374" cy="753461"/>
        </a:xfrm>
        <a:prstGeom prst="chevron">
          <a:avLst/>
        </a:prstGeom>
        <a:solidFill>
          <a:srgbClr val="74C0C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900" kern="1200" noProof="0" dirty="0" smtClean="0">
              <a:solidFill>
                <a:schemeClr val="bg1"/>
              </a:solidFill>
            </a:rPr>
            <a:t>Déc. </a:t>
          </a:r>
          <a:endParaRPr lang="fr-BE" sz="1900" kern="1200" noProof="0" dirty="0">
            <a:solidFill>
              <a:schemeClr val="bg1"/>
            </a:solidFill>
          </a:endParaRPr>
        </a:p>
      </dsp:txBody>
      <dsp:txXfrm rot="-5400000">
        <a:off x="1" y="5320111"/>
        <a:ext cx="753461" cy="322913"/>
      </dsp:txXfrm>
    </dsp:sp>
    <dsp:sp modelId="{27F0C38B-A142-493F-80EA-7B6909299FEF}">
      <dsp:nvSpPr>
        <dsp:cNvPr id="0" name=""/>
        <dsp:cNvSpPr/>
      </dsp:nvSpPr>
      <dsp:spPr>
        <a:xfrm rot="5400000">
          <a:off x="3653533" y="2043308"/>
          <a:ext cx="699643" cy="64997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FC5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4130" rIns="24130" bIns="24130" numCol="1" spcCol="1270" anchor="ctr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BE" sz="3800" kern="1200" dirty="0"/>
        </a:p>
      </dsp:txBody>
      <dsp:txXfrm rot="-5400000">
        <a:off x="753462" y="4977533"/>
        <a:ext cx="6465632" cy="6313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F3793-96C8-47FF-BF38-793ED5DF40C6}" type="datetimeFigureOut">
              <a:rPr lang="fr-BE" smtClean="0"/>
              <a:t>07-05-18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4DFDE-4A4D-4A7B-96F2-6552D429FA9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58074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4DFDE-4A4D-4A7B-96F2-6552D429FA9D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76433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4DFDE-4A4D-4A7B-96F2-6552D429FA9D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83205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1848B82-9032-4DBD-8092-5A826D3E0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88981C78-95D1-49C7-9F8D-799E2804E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A0DE974-056F-4EF5-BEC6-39666AE2E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9F892-3C99-48C3-A264-F1EB1E18DAAD}" type="datetimeFigureOut">
              <a:rPr lang="fr-BE" smtClean="0"/>
              <a:t>07-05-18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030BFD3-9F66-41D4-ACC7-13D127408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366DCFD-5A74-41BE-A64D-82467791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4E4-0883-419B-9274-A35FA487C42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760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85C5E6B-A495-493C-9D0A-DC7F728AE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2E721D92-D5BA-43E3-922F-B6EAC0C57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F153A66-ED09-432A-846F-DFD465B80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9F892-3C99-48C3-A264-F1EB1E18DAAD}" type="datetimeFigureOut">
              <a:rPr lang="fr-BE" smtClean="0"/>
              <a:t>07-05-18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66A76F9-29D9-4B61-AC1B-3C49D24F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539CA31-08A6-4294-A085-F457DBEDC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4E4-0883-419B-9274-A35FA487C42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6085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FC3D4F9A-5D2A-4F09-B8CD-5CE83388E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0CB194AE-5D85-4898-AA8B-C29F56595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FF856B1-1ADB-4CCE-B486-76CC62677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9F892-3C99-48C3-A264-F1EB1E18DAAD}" type="datetimeFigureOut">
              <a:rPr lang="fr-BE" smtClean="0"/>
              <a:t>07-05-18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29A2395-F1AF-4B1F-98AB-E1F5EAAEA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2199676-8BE8-4E92-9AA7-2E41BAA3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4E4-0883-419B-9274-A35FA487C42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7235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LOGO_Belgium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367" y="836613"/>
            <a:ext cx="7681384" cy="421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773239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/>
              <a:t>Modifiez le style du titre</a:t>
            </a:r>
            <a:endParaRPr lang="en-US" noProof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644901"/>
            <a:ext cx="8534400" cy="1655763"/>
          </a:xfrm>
        </p:spPr>
        <p:txBody>
          <a:bodyPr/>
          <a:lstStyle>
            <a:lvl1pPr marL="0" indent="0" algn="ctr">
              <a:buFontTx/>
              <a:buNone/>
              <a:defRPr>
                <a:latin typeface="GillSans-Light" pitchFamily="2" charset="0"/>
              </a:defRPr>
            </a:lvl1pPr>
          </a:lstStyle>
          <a:p>
            <a:pPr lvl="0"/>
            <a:r>
              <a:rPr lang="fr-FR" noProof="0"/>
              <a:t>Modifiez le style des sous-titres du masque</a:t>
            </a:r>
            <a:endParaRPr lang="en-US" noProof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58284" y="6381750"/>
            <a:ext cx="2844800" cy="287338"/>
          </a:xfrm>
        </p:spPr>
        <p:txBody>
          <a:bodyPr/>
          <a:lstStyle>
            <a:lvl1pPr>
              <a:defRPr/>
            </a:lvl1pPr>
          </a:lstStyle>
          <a:p>
            <a:r>
              <a:rPr lang="nl-BE">
                <a:solidFill>
                  <a:srgbClr val="585151"/>
                </a:solidFill>
              </a:rPr>
              <a:t>dd/mm/yyyy</a:t>
            </a:r>
            <a:endParaRPr lang="en-US">
              <a:solidFill>
                <a:srgbClr val="585151"/>
              </a:solidFill>
            </a:endParaRPr>
          </a:p>
        </p:txBody>
      </p:sp>
      <p:pic>
        <p:nvPicPr>
          <p:cNvPr id="4103" name="Picture 7" descr="LOGO_Belg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618" y="5270500"/>
            <a:ext cx="3617383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81751"/>
            <a:ext cx="38608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en-US">
                <a:solidFill>
                  <a:srgbClr val="585151"/>
                </a:solidFill>
              </a:rPr>
              <a:t>Name [View &gt; Header and Footer]</a:t>
            </a:r>
          </a:p>
        </p:txBody>
      </p:sp>
    </p:spTree>
    <p:extLst>
      <p:ext uri="{BB962C8B-B14F-4D97-AF65-F5344CB8AC3E}">
        <p14:creationId xmlns:p14="http://schemas.microsoft.com/office/powerpoint/2010/main" val="1776523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>
                <a:solidFill>
                  <a:srgbClr val="585151"/>
                </a:solidFill>
              </a:rPr>
              <a:t>dd/mm/yyyy</a:t>
            </a:r>
            <a:endParaRPr lang="en-US">
              <a:solidFill>
                <a:srgbClr val="585151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FEC6DF-EFC4-4F2B-B867-38D2DAD879A2}" type="slidenum">
              <a:rPr lang="en-US">
                <a:solidFill>
                  <a:srgbClr val="585151"/>
                </a:solidFill>
              </a:rPr>
              <a:pPr/>
              <a:t>‹N°›</a:t>
            </a:fld>
            <a:endParaRPr lang="en-US">
              <a:solidFill>
                <a:srgbClr val="5851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99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>
                <a:solidFill>
                  <a:srgbClr val="585151"/>
                </a:solidFill>
              </a:rPr>
              <a:t>dd/mm/yyyy</a:t>
            </a:r>
            <a:endParaRPr lang="en-US">
              <a:solidFill>
                <a:srgbClr val="585151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06AF3C4-99C9-4DB8-AA28-85DCAB6F99B7}" type="slidenum">
              <a:rPr lang="en-US">
                <a:solidFill>
                  <a:srgbClr val="585151"/>
                </a:solidFill>
              </a:rPr>
              <a:pPr/>
              <a:t>‹N°›</a:t>
            </a:fld>
            <a:endParaRPr lang="en-US">
              <a:solidFill>
                <a:srgbClr val="5851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43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>
                <a:solidFill>
                  <a:srgbClr val="585151"/>
                </a:solidFill>
              </a:rPr>
              <a:t>dd/mm/yyyy</a:t>
            </a:r>
            <a:endParaRPr lang="en-US">
              <a:solidFill>
                <a:srgbClr val="58515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214540-D61D-424F-909D-0AEE5AB51151}" type="slidenum">
              <a:rPr lang="en-US">
                <a:solidFill>
                  <a:srgbClr val="585151"/>
                </a:solidFill>
              </a:rPr>
              <a:pPr/>
              <a:t>‹N°›</a:t>
            </a:fld>
            <a:endParaRPr lang="en-US">
              <a:solidFill>
                <a:srgbClr val="5851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60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>
                <a:solidFill>
                  <a:srgbClr val="585151"/>
                </a:solidFill>
              </a:rPr>
              <a:t>dd/mm/yyyy</a:t>
            </a:r>
            <a:endParaRPr lang="en-US">
              <a:solidFill>
                <a:srgbClr val="585151"/>
              </a:solidFill>
            </a:endParaRP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79AC396-57EC-47CD-830F-3A797966A491}" type="slidenum">
              <a:rPr lang="en-US">
                <a:solidFill>
                  <a:srgbClr val="585151"/>
                </a:solidFill>
              </a:rPr>
              <a:pPr/>
              <a:t>‹N°›</a:t>
            </a:fld>
            <a:endParaRPr lang="en-US">
              <a:solidFill>
                <a:srgbClr val="5851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296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>
                <a:solidFill>
                  <a:srgbClr val="585151"/>
                </a:solidFill>
              </a:rPr>
              <a:t>dd/mm/yyyy</a:t>
            </a:r>
            <a:endParaRPr lang="en-US">
              <a:solidFill>
                <a:srgbClr val="58515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77905A-7292-4B36-B7E3-08E11CF4A77B}" type="slidenum">
              <a:rPr lang="en-US">
                <a:solidFill>
                  <a:srgbClr val="585151"/>
                </a:solidFill>
              </a:rPr>
              <a:pPr/>
              <a:t>‹N°›</a:t>
            </a:fld>
            <a:endParaRPr lang="en-US">
              <a:solidFill>
                <a:srgbClr val="5851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3454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>
                <a:solidFill>
                  <a:srgbClr val="585151"/>
                </a:solidFill>
              </a:rPr>
              <a:t>dd/mm/yyyy</a:t>
            </a:r>
            <a:endParaRPr lang="en-US">
              <a:solidFill>
                <a:srgbClr val="585151"/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4D20A52-BF7B-4280-AB6F-16854668D097}" type="slidenum">
              <a:rPr lang="en-US">
                <a:solidFill>
                  <a:srgbClr val="585151"/>
                </a:solidFill>
              </a:rPr>
              <a:pPr/>
              <a:t>‹N°›</a:t>
            </a:fld>
            <a:endParaRPr lang="en-US">
              <a:solidFill>
                <a:srgbClr val="5851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452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>
                <a:solidFill>
                  <a:srgbClr val="585151"/>
                </a:solidFill>
              </a:rPr>
              <a:t>dd/mm/yyyy</a:t>
            </a:r>
            <a:endParaRPr lang="en-US">
              <a:solidFill>
                <a:srgbClr val="58515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D5F323D-2518-4063-8CE7-BAD2D93D8611}" type="slidenum">
              <a:rPr lang="en-US">
                <a:solidFill>
                  <a:srgbClr val="585151"/>
                </a:solidFill>
              </a:rPr>
              <a:pPr/>
              <a:t>‹N°›</a:t>
            </a:fld>
            <a:endParaRPr lang="en-US">
              <a:solidFill>
                <a:srgbClr val="5851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109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333DE5B-55DF-41F2-98F2-A1A253776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D8B640A-CFC5-483A-9D13-DF7EF51C3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2858639-CEA1-4ABE-A4BD-23A6228F2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9F892-3C99-48C3-A264-F1EB1E18DAAD}" type="datetimeFigureOut">
              <a:rPr lang="fr-BE" smtClean="0"/>
              <a:t>07-05-18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0A6E249-3989-4A9A-8791-4285D5AD8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5CB4FEC-C350-4133-BFE1-A5C93E148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4E4-0883-419B-9274-A35FA487C42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9319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>
                <a:solidFill>
                  <a:srgbClr val="585151"/>
                </a:solidFill>
              </a:rPr>
              <a:t>dd/mm/yyyy</a:t>
            </a:r>
            <a:endParaRPr lang="en-US">
              <a:solidFill>
                <a:srgbClr val="585151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462C88-AADD-4816-9FE6-9E15C683315A}" type="slidenum">
              <a:rPr lang="en-US">
                <a:solidFill>
                  <a:srgbClr val="585151"/>
                </a:solidFill>
              </a:rPr>
              <a:pPr/>
              <a:t>‹N°›</a:t>
            </a:fld>
            <a:endParaRPr lang="en-US">
              <a:solidFill>
                <a:srgbClr val="5851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94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>
                <a:solidFill>
                  <a:srgbClr val="585151"/>
                </a:solidFill>
              </a:rPr>
              <a:t>dd/mm/yyyy</a:t>
            </a:r>
            <a:endParaRPr lang="en-US">
              <a:solidFill>
                <a:srgbClr val="585151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5CAB336-BE41-48A7-8CC9-715A107864AE}" type="slidenum">
              <a:rPr lang="en-US">
                <a:solidFill>
                  <a:srgbClr val="585151"/>
                </a:solidFill>
              </a:rPr>
              <a:pPr/>
              <a:t>‹N°›</a:t>
            </a:fld>
            <a:endParaRPr lang="en-US">
              <a:solidFill>
                <a:srgbClr val="5851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17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>
                <a:solidFill>
                  <a:srgbClr val="585151"/>
                </a:solidFill>
              </a:rPr>
              <a:t>dd/mm/yyyy</a:t>
            </a:r>
            <a:endParaRPr lang="en-US">
              <a:solidFill>
                <a:srgbClr val="585151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A56B6F-EB01-42B5-9B00-490AE4F02A1C}" type="slidenum">
              <a:rPr lang="en-US">
                <a:solidFill>
                  <a:srgbClr val="585151"/>
                </a:solidFill>
              </a:rPr>
              <a:pPr/>
              <a:t>‹N°›</a:t>
            </a:fld>
            <a:endParaRPr lang="en-US">
              <a:solidFill>
                <a:srgbClr val="5851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3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1848B82-9032-4DBD-8092-5A826D3E0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88981C78-95D1-49C7-9F8D-799E2804E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A0DE974-056F-4EF5-BEC6-39666AE2E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9F892-3C99-48C3-A264-F1EB1E18DAAD}" type="datetimeFigureOut">
              <a:rPr lang="fr-BE" smtClean="0">
                <a:solidFill>
                  <a:srgbClr val="2A495D">
                    <a:tint val="75000"/>
                  </a:srgbClr>
                </a:solidFill>
              </a:rPr>
              <a:pPr/>
              <a:t>07-05-18</a:t>
            </a:fld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030BFD3-9F66-41D4-ACC7-13D127408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366DCFD-5A74-41BE-A64D-82467791F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4E4-0883-419B-9274-A35FA487C422}" type="slidenum">
              <a:rPr lang="fr-BE" smtClean="0">
                <a:solidFill>
                  <a:srgbClr val="2A495D">
                    <a:tint val="75000"/>
                  </a:srgbClr>
                </a:solidFill>
              </a:rPr>
              <a:pPr/>
              <a:t>‹N°›</a:t>
            </a:fld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34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333DE5B-55DF-41F2-98F2-A1A253776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D8B640A-CFC5-483A-9D13-DF7EF51C3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2858639-CEA1-4ABE-A4BD-23A6228F2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9F892-3C99-48C3-A264-F1EB1E18DAAD}" type="datetimeFigureOut">
              <a:rPr lang="fr-BE" smtClean="0">
                <a:solidFill>
                  <a:srgbClr val="2A495D">
                    <a:tint val="75000"/>
                  </a:srgbClr>
                </a:solidFill>
              </a:rPr>
              <a:pPr/>
              <a:t>07-05-18</a:t>
            </a:fld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0A6E249-3989-4A9A-8791-4285D5AD8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5CB4FEC-C350-4133-BFE1-A5C93E148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4E4-0883-419B-9274-A35FA487C422}" type="slidenum">
              <a:rPr lang="fr-BE" smtClean="0">
                <a:solidFill>
                  <a:srgbClr val="2A495D">
                    <a:tint val="75000"/>
                  </a:srgbClr>
                </a:solidFill>
              </a:rPr>
              <a:pPr/>
              <a:t>‹N°›</a:t>
            </a:fld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06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7A00653-A86A-4E66-AFBC-3B7FE94B8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8315F7E-AA51-4C19-AEDE-90A2C82A0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D19219D-AE04-4889-9452-705D50DC3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9F892-3C99-48C3-A264-F1EB1E18DAAD}" type="datetimeFigureOut">
              <a:rPr lang="fr-BE" smtClean="0">
                <a:solidFill>
                  <a:srgbClr val="2A495D">
                    <a:tint val="75000"/>
                  </a:srgbClr>
                </a:solidFill>
              </a:rPr>
              <a:pPr/>
              <a:t>07-05-18</a:t>
            </a:fld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3F65680-6442-488B-802B-27295D115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33B0203-90FB-49AD-9F8E-83A0717B5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4E4-0883-419B-9274-A35FA487C422}" type="slidenum">
              <a:rPr lang="fr-BE" smtClean="0">
                <a:solidFill>
                  <a:srgbClr val="2A495D">
                    <a:tint val="75000"/>
                  </a:srgbClr>
                </a:solidFill>
              </a:rPr>
              <a:pPr/>
              <a:t>‹N°›</a:t>
            </a:fld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81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19C75B5-9197-45A0-81A3-5FCE80F1A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1D40069-A781-456F-B3F0-B52639D4E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D0DF9489-B2BB-4873-9869-EF1C920B3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E9C55C8A-25E4-4F60-A821-0EA7D13A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9F892-3C99-48C3-A264-F1EB1E18DAAD}" type="datetimeFigureOut">
              <a:rPr lang="fr-BE" smtClean="0">
                <a:solidFill>
                  <a:srgbClr val="2A495D">
                    <a:tint val="75000"/>
                  </a:srgbClr>
                </a:solidFill>
              </a:rPr>
              <a:pPr/>
              <a:t>07-05-18</a:t>
            </a:fld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0000837-3A81-4101-B893-31505BD33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4CBA56B8-9A69-406F-AEFE-610CC989D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4E4-0883-419B-9274-A35FA487C422}" type="slidenum">
              <a:rPr lang="fr-BE" smtClean="0">
                <a:solidFill>
                  <a:srgbClr val="2A495D">
                    <a:tint val="75000"/>
                  </a:srgbClr>
                </a:solidFill>
              </a:rPr>
              <a:pPr/>
              <a:t>‹N°›</a:t>
            </a:fld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69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F1CED68-3FA8-422D-894F-AFC00D7D9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B6EB7E3-4269-462B-99F4-B6402BFE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15F73DFC-C9AF-4B30-A91C-F20F01742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A5507A4B-36BA-4D94-A30B-9C060079A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D9FFB0DB-B803-4E89-A5F8-CEE2F656B9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C3E2F9A0-456C-41C7-A72A-6719F3F0B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9F892-3C99-48C3-A264-F1EB1E18DAAD}" type="datetimeFigureOut">
              <a:rPr lang="fr-BE" smtClean="0">
                <a:solidFill>
                  <a:srgbClr val="2A495D">
                    <a:tint val="75000"/>
                  </a:srgbClr>
                </a:solidFill>
              </a:rPr>
              <a:pPr/>
              <a:t>07-05-18</a:t>
            </a:fld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13891802-7A9A-4882-BB36-458F96C62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5E46E404-9839-4D3C-A23C-4DEDDEAD6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4E4-0883-419B-9274-A35FA487C422}" type="slidenum">
              <a:rPr lang="fr-BE" smtClean="0">
                <a:solidFill>
                  <a:srgbClr val="2A495D">
                    <a:tint val="75000"/>
                  </a:srgbClr>
                </a:solidFill>
              </a:rPr>
              <a:pPr/>
              <a:t>‹N°›</a:t>
            </a:fld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4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1E17664-93FB-46AC-9A82-20C4CC8E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98BF5FC4-DD88-427B-9FD4-F65197F0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9F892-3C99-48C3-A264-F1EB1E18DAAD}" type="datetimeFigureOut">
              <a:rPr lang="fr-BE" smtClean="0">
                <a:solidFill>
                  <a:srgbClr val="2A495D">
                    <a:tint val="75000"/>
                  </a:srgbClr>
                </a:solidFill>
              </a:rPr>
              <a:pPr/>
              <a:t>07-05-18</a:t>
            </a:fld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9C9932F2-C84F-42A9-9920-7E0EEDBC8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450BA783-2AA4-49D9-885C-46D8D403B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4E4-0883-419B-9274-A35FA487C422}" type="slidenum">
              <a:rPr lang="fr-BE" smtClean="0">
                <a:solidFill>
                  <a:srgbClr val="2A495D">
                    <a:tint val="75000"/>
                  </a:srgbClr>
                </a:solidFill>
              </a:rPr>
              <a:pPr/>
              <a:t>‹N°›</a:t>
            </a:fld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6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219CA227-A391-42BB-8803-9B4DEC172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9F892-3C99-48C3-A264-F1EB1E18DAAD}" type="datetimeFigureOut">
              <a:rPr lang="fr-BE" smtClean="0">
                <a:solidFill>
                  <a:srgbClr val="2A495D">
                    <a:tint val="75000"/>
                  </a:srgbClr>
                </a:solidFill>
              </a:rPr>
              <a:pPr/>
              <a:t>07-05-18</a:t>
            </a:fld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B59A0072-DE75-4847-9D7A-D436C00CF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20B01F0F-C9CD-47E3-ACA1-3ED802F61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4E4-0883-419B-9274-A35FA487C422}" type="slidenum">
              <a:rPr lang="fr-BE" smtClean="0">
                <a:solidFill>
                  <a:srgbClr val="2A495D">
                    <a:tint val="75000"/>
                  </a:srgbClr>
                </a:solidFill>
              </a:rPr>
              <a:pPr/>
              <a:t>‹N°›</a:t>
            </a:fld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27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7A00653-A86A-4E66-AFBC-3B7FE94B8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8315F7E-AA51-4C19-AEDE-90A2C82A0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D19219D-AE04-4889-9452-705D50DC3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9F892-3C99-48C3-A264-F1EB1E18DAAD}" type="datetimeFigureOut">
              <a:rPr lang="fr-BE" smtClean="0"/>
              <a:t>07-05-18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3F65680-6442-488B-802B-27295D115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33B0203-90FB-49AD-9F8E-83A0717B5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4E4-0883-419B-9274-A35FA487C42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4443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5150668-92AC-4A0F-9FE4-0515D5233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F90870F-C0A0-40E1-9B34-8C1EED0C7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7B9FF44-0551-4476-8D85-CE578F1559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659DA73E-9F34-472D-B2D6-0C3C938FA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9F892-3C99-48C3-A264-F1EB1E18DAAD}" type="datetimeFigureOut">
              <a:rPr lang="fr-BE" smtClean="0">
                <a:solidFill>
                  <a:srgbClr val="2A495D">
                    <a:tint val="75000"/>
                  </a:srgbClr>
                </a:solidFill>
              </a:rPr>
              <a:pPr/>
              <a:t>07-05-18</a:t>
            </a:fld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D02B35BC-EE4C-4412-90DC-9855D80EA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FEC40A64-FF99-4714-B7DD-6A1B2FC58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4E4-0883-419B-9274-A35FA487C422}" type="slidenum">
              <a:rPr lang="fr-BE" smtClean="0">
                <a:solidFill>
                  <a:srgbClr val="2A495D">
                    <a:tint val="75000"/>
                  </a:srgbClr>
                </a:solidFill>
              </a:rPr>
              <a:pPr/>
              <a:t>‹N°›</a:t>
            </a:fld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8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F28EAFB-A179-43FC-9C87-A8450573D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282B00FF-E7E7-4A7F-BB49-8EF558634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CD8440E-4940-4DB0-9520-6F8AC3BBF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E7E54AB1-B5B0-467A-9DA4-A00FCD4A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9F892-3C99-48C3-A264-F1EB1E18DAAD}" type="datetimeFigureOut">
              <a:rPr lang="fr-BE" smtClean="0">
                <a:solidFill>
                  <a:srgbClr val="2A495D">
                    <a:tint val="75000"/>
                  </a:srgbClr>
                </a:solidFill>
              </a:rPr>
              <a:pPr/>
              <a:t>07-05-18</a:t>
            </a:fld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A4CCE6B1-1873-4588-B7B3-31A2A595E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E437DD16-8B1E-4517-98A0-AD2E85BF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4E4-0883-419B-9274-A35FA487C422}" type="slidenum">
              <a:rPr lang="fr-BE" smtClean="0">
                <a:solidFill>
                  <a:srgbClr val="2A495D">
                    <a:tint val="75000"/>
                  </a:srgbClr>
                </a:solidFill>
              </a:rPr>
              <a:pPr/>
              <a:t>‹N°›</a:t>
            </a:fld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6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85C5E6B-A495-493C-9D0A-DC7F728AE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2E721D92-D5BA-43E3-922F-B6EAC0C57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F153A66-ED09-432A-846F-DFD465B80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9F892-3C99-48C3-A264-F1EB1E18DAAD}" type="datetimeFigureOut">
              <a:rPr lang="fr-BE" smtClean="0">
                <a:solidFill>
                  <a:srgbClr val="2A495D">
                    <a:tint val="75000"/>
                  </a:srgbClr>
                </a:solidFill>
              </a:rPr>
              <a:pPr/>
              <a:t>07-05-18</a:t>
            </a:fld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66A76F9-29D9-4B61-AC1B-3C49D24F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539CA31-08A6-4294-A085-F457DBEDC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4E4-0883-419B-9274-A35FA487C422}" type="slidenum">
              <a:rPr lang="fr-BE" smtClean="0">
                <a:solidFill>
                  <a:srgbClr val="2A495D">
                    <a:tint val="75000"/>
                  </a:srgbClr>
                </a:solidFill>
              </a:rPr>
              <a:pPr/>
              <a:t>‹N°›</a:t>
            </a:fld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9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FC3D4F9A-5D2A-4F09-B8CD-5CE83388E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0CB194AE-5D85-4898-AA8B-C29F56595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FF856B1-1ADB-4CCE-B486-76CC62677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9F892-3C99-48C3-A264-F1EB1E18DAAD}" type="datetimeFigureOut">
              <a:rPr lang="fr-BE" smtClean="0">
                <a:solidFill>
                  <a:srgbClr val="2A495D">
                    <a:tint val="75000"/>
                  </a:srgbClr>
                </a:solidFill>
              </a:rPr>
              <a:pPr/>
              <a:t>07-05-18</a:t>
            </a:fld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29A2395-F1AF-4B1F-98AB-E1F5EAAEA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2199676-8BE8-4E92-9AA7-2E41BAA3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4E4-0883-419B-9274-A35FA487C422}" type="slidenum">
              <a:rPr lang="fr-BE" smtClean="0">
                <a:solidFill>
                  <a:srgbClr val="2A495D">
                    <a:tint val="75000"/>
                  </a:srgbClr>
                </a:solidFill>
              </a:rPr>
              <a:pPr/>
              <a:t>‹N°›</a:t>
            </a:fld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61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19C75B5-9197-45A0-81A3-5FCE80F1A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1D40069-A781-456F-B3F0-B52639D4E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D0DF9489-B2BB-4873-9869-EF1C920B3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E9C55C8A-25E4-4F60-A821-0EA7D13A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9F892-3C99-48C3-A264-F1EB1E18DAAD}" type="datetimeFigureOut">
              <a:rPr lang="fr-BE" smtClean="0"/>
              <a:t>07-05-18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0000837-3A81-4101-B893-31505BD33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4CBA56B8-9A69-406F-AEFE-610CC989D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4E4-0883-419B-9274-A35FA487C42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6254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F1CED68-3FA8-422D-894F-AFC00D7D9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B6EB7E3-4269-462B-99F4-B6402BFE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15F73DFC-C9AF-4B30-A91C-F20F01742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A5507A4B-36BA-4D94-A30B-9C060079A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D9FFB0DB-B803-4E89-A5F8-CEE2F656B9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C3E2F9A0-456C-41C7-A72A-6719F3F0B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9F892-3C99-48C3-A264-F1EB1E18DAAD}" type="datetimeFigureOut">
              <a:rPr lang="fr-BE" smtClean="0"/>
              <a:t>07-05-18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13891802-7A9A-4882-BB36-458F96C62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5E46E404-9839-4D3C-A23C-4DEDDEAD6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4E4-0883-419B-9274-A35FA487C42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6097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1E17664-93FB-46AC-9A82-20C4CC8E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98BF5FC4-DD88-427B-9FD4-F65197F0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9F892-3C99-48C3-A264-F1EB1E18DAAD}" type="datetimeFigureOut">
              <a:rPr lang="fr-BE" smtClean="0"/>
              <a:t>07-05-18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9C9932F2-C84F-42A9-9920-7E0EEDBC8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450BA783-2AA4-49D9-885C-46D8D403B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4E4-0883-419B-9274-A35FA487C42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3826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219CA227-A391-42BB-8803-9B4DEC172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9F892-3C99-48C3-A264-F1EB1E18DAAD}" type="datetimeFigureOut">
              <a:rPr lang="fr-BE" smtClean="0"/>
              <a:t>07-05-18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B59A0072-DE75-4847-9D7A-D436C00CF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20B01F0F-C9CD-47E3-ACA1-3ED802F61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4E4-0883-419B-9274-A35FA487C42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0455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5150668-92AC-4A0F-9FE4-0515D5233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F90870F-C0A0-40E1-9B34-8C1EED0C7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7B9FF44-0551-4476-8D85-CE578F1559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659DA73E-9F34-472D-B2D6-0C3C938FA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9F892-3C99-48C3-A264-F1EB1E18DAAD}" type="datetimeFigureOut">
              <a:rPr lang="fr-BE" smtClean="0"/>
              <a:t>07-05-18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D02B35BC-EE4C-4412-90DC-9855D80EA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FEC40A64-FF99-4714-B7DD-6A1B2FC58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4E4-0883-419B-9274-A35FA487C42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705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F28EAFB-A179-43FC-9C87-A8450573D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282B00FF-E7E7-4A7F-BB49-8EF558634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CD8440E-4940-4DB0-9520-6F8AC3BBF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E7E54AB1-B5B0-467A-9DA4-A00FCD4A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9F892-3C99-48C3-A264-F1EB1E18DAAD}" type="datetimeFigureOut">
              <a:rPr lang="fr-BE" smtClean="0"/>
              <a:t>07-05-18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A4CCE6B1-1873-4588-B7B3-31A2A595E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E437DD16-8B1E-4517-98A0-AD2E85BF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24E4-0883-419B-9274-A35FA487C42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8768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5D8839ED-6E48-4918-B69A-30799A19D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80C34A0-C48C-4A8B-BBBA-88FB2DB10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66E5C9D-D7E4-4884-8887-996B43E37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9F892-3C99-48C3-A264-F1EB1E18DAAD}" type="datetimeFigureOut">
              <a:rPr lang="fr-BE" smtClean="0"/>
              <a:t>07-05-18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A384A5B-E957-43DF-A712-7D2B41AE1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4FFE02C-1FE5-4100-917B-573346275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F24E4-0883-419B-9274-A35FA487C422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6998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background-cow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7638"/>
            <a:ext cx="12192000" cy="419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389688"/>
            <a:ext cx="28448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+mn-lt"/>
              </a:defRPr>
            </a:lvl1pPr>
          </a:lstStyle>
          <a:p>
            <a:r>
              <a:rPr lang="nl-BE">
                <a:solidFill>
                  <a:srgbClr val="585151"/>
                </a:solidFill>
              </a:rPr>
              <a:t>dd/mm/yyyy</a:t>
            </a:r>
            <a:endParaRPr lang="en-US">
              <a:solidFill>
                <a:srgbClr val="585151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81751"/>
            <a:ext cx="2254251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50F300F5-CF0A-4992-8EAF-67CAADA8AAA0}" type="slidenum">
              <a:rPr lang="en-US">
                <a:solidFill>
                  <a:srgbClr val="585151"/>
                </a:solidFill>
              </a:rPr>
              <a:pPr/>
              <a:t>‹N°›</a:t>
            </a:fld>
            <a:endParaRPr lang="en-US">
              <a:solidFill>
                <a:srgbClr val="585151"/>
              </a:solidFill>
            </a:endParaRPr>
          </a:p>
        </p:txBody>
      </p:sp>
      <p:pic>
        <p:nvPicPr>
          <p:cNvPr id="1031" name="Picture 7" descr="LOGO_Belgium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467" y="6223000"/>
            <a:ext cx="100753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70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Sans-Bold" pitchFamily="2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Sans-Bold" pitchFamily="2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Sans-Bold" pitchFamily="2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Sans-Bold" pitchFamily="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Sans-Bold" pitchFamily="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Sans-Bold" pitchFamily="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Sans-Bold" pitchFamily="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Sans-Bold" pitchFamily="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Garamond" pitchFamily="18" charset="0"/>
        <a:buChar char="-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Garamond" pitchFamily="18" charset="0"/>
        <a:buChar char="―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5D8839ED-6E48-4918-B69A-30799A19D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80C34A0-C48C-4A8B-BBBA-88FB2DB10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66E5C9D-D7E4-4884-8887-996B43E37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9F892-3C99-48C3-A264-F1EB1E18DAAD}" type="datetimeFigureOut">
              <a:rPr lang="fr-BE" smtClean="0">
                <a:solidFill>
                  <a:srgbClr val="2A495D">
                    <a:tint val="75000"/>
                  </a:srgbClr>
                </a:solidFill>
              </a:rPr>
              <a:pPr/>
              <a:t>07-05-18</a:t>
            </a:fld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A384A5B-E957-43DF-A712-7D2B41AE1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4FFE02C-1FE5-4100-917B-573346275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F24E4-0883-419B-9274-A35FA487C422}" type="slidenum">
              <a:rPr lang="fr-BE" smtClean="0">
                <a:solidFill>
                  <a:srgbClr val="2A495D">
                    <a:tint val="75000"/>
                  </a:srgbClr>
                </a:solidFill>
              </a:rPr>
              <a:pPr/>
              <a:t>‹N°›</a:t>
            </a:fld>
            <a:endParaRPr lang="fr-BE">
              <a:solidFill>
                <a:srgbClr val="2A495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9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diplomatie.belgium.be/sites/default/files/downloads/note_strategique_approche_globale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drive.google.com/drive/folders/1vwKSIh0KgyYAIt51-Q8EHyzuSC_kyEB2?usp=sharing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655320" y="2304288"/>
            <a:ext cx="5440680" cy="9144"/>
          </a:xfrm>
          <a:prstGeom prst="line">
            <a:avLst/>
          </a:prstGeom>
          <a:ln w="76200">
            <a:solidFill>
              <a:srgbClr val="00A6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5712914" y="-1499134"/>
            <a:ext cx="9142075" cy="8897112"/>
          </a:xfrm>
          <a:prstGeom prst="ellipse">
            <a:avLst/>
          </a:prstGeom>
          <a:solidFill>
            <a:srgbClr val="CFE7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Titre 12">
            <a:extLst>
              <a:ext uri="{FF2B5EF4-FFF2-40B4-BE49-F238E27FC236}">
                <a16:creationId xmlns="" xmlns:a16="http://schemas.microsoft.com/office/drawing/2014/main" id="{3A39BB7D-B928-4F25-9AE4-9FE8578600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5320" y="2631125"/>
            <a:ext cx="6518478" cy="3675407"/>
          </a:xfrm>
        </p:spPr>
        <p:txBody>
          <a:bodyPr anchor="t">
            <a:normAutofit fontScale="90000"/>
          </a:bodyPr>
          <a:lstStyle/>
          <a:p>
            <a:pPr algn="l">
              <a:lnSpc>
                <a:spcPct val="80000"/>
              </a:lnSpc>
            </a:pPr>
            <a:r>
              <a:rPr lang="fr-FR" sz="5300" dirty="0" smtClean="0">
                <a:solidFill>
                  <a:schemeClr val="tx2"/>
                </a:solidFill>
                <a:latin typeface="Segoe UI Light" panose="020B0502040204020203" pitchFamily="34" charset="0"/>
              </a:rPr>
              <a:t>Atelier</a:t>
            </a:r>
            <a:r>
              <a:rPr lang="fr-FR" dirty="0" smtClean="0">
                <a:solidFill>
                  <a:schemeClr val="tx2"/>
                </a:solidFill>
                <a:latin typeface="Segoe UI Light" panose="020B0502040204020203" pitchFamily="34" charset="0"/>
              </a:rPr>
              <a:t/>
            </a:r>
            <a:br>
              <a:rPr lang="fr-FR" dirty="0" smtClean="0">
                <a:solidFill>
                  <a:schemeClr val="tx2"/>
                </a:solidFill>
                <a:latin typeface="Segoe UI Light" panose="020B0502040204020203" pitchFamily="34" charset="0"/>
              </a:rPr>
            </a:br>
            <a:r>
              <a:rPr lang="fr-FR" dirty="0" smtClean="0">
                <a:solidFill>
                  <a:schemeClr val="tx2"/>
                </a:solidFill>
                <a:latin typeface="Segoe UI Light" panose="020B0502040204020203" pitchFamily="34" charset="0"/>
              </a:rPr>
              <a:t>CSC</a:t>
            </a:r>
            <a:r>
              <a:rPr lang="fr-FR" dirty="0">
                <a:solidFill>
                  <a:schemeClr val="tx2"/>
                </a:solidFill>
                <a:latin typeface="Segoe UI Light" panose="020B0502040204020203" pitchFamily="34" charset="0"/>
              </a:rPr>
              <a:t> </a:t>
            </a:r>
            <a:r>
              <a:rPr lang="fr-FR" sz="89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Bénin</a:t>
            </a:r>
            <a:r>
              <a:rPr lang="fr-FR" dirty="0">
                <a:solidFill>
                  <a:schemeClr val="tx2"/>
                </a:solidFill>
                <a:latin typeface="Segoe UI Light" panose="020B0502040204020203" pitchFamily="34" charset="0"/>
              </a:rPr>
              <a:t/>
            </a:r>
            <a:br>
              <a:rPr lang="fr-FR" dirty="0">
                <a:solidFill>
                  <a:schemeClr val="tx2"/>
                </a:solidFill>
                <a:latin typeface="Segoe UI Light" panose="020B0502040204020203" pitchFamily="34" charset="0"/>
              </a:rPr>
            </a:br>
            <a:r>
              <a:rPr lang="fr-FR" sz="8000" dirty="0">
                <a:solidFill>
                  <a:schemeClr val="tx2"/>
                </a:solidFill>
                <a:latin typeface="Segoe UI Light" panose="020B0502040204020203" pitchFamily="34" charset="0"/>
              </a:rPr>
              <a:t/>
            </a:r>
            <a:br>
              <a:rPr lang="fr-FR" sz="8000" dirty="0">
                <a:solidFill>
                  <a:schemeClr val="tx2"/>
                </a:solidFill>
                <a:latin typeface="Segoe UI Light" panose="020B0502040204020203" pitchFamily="34" charset="0"/>
              </a:rPr>
            </a:br>
            <a:r>
              <a:rPr lang="fr-FR" sz="2700" dirty="0">
                <a:solidFill>
                  <a:srgbClr val="29A4B5"/>
                </a:solidFill>
                <a:latin typeface="Segoe UI Light" panose="020B0502040204020203" pitchFamily="34" charset="0"/>
              </a:rPr>
              <a:t>7 et 8 mai 2018</a:t>
            </a:r>
            <a:r>
              <a:rPr lang="fr-FR" sz="2000" dirty="0">
                <a:solidFill>
                  <a:srgbClr val="29A4B5"/>
                </a:solidFill>
                <a:latin typeface="Segoe UI Light" panose="020B0502040204020203" pitchFamily="34" charset="0"/>
              </a:rPr>
              <a:t/>
            </a:r>
            <a:br>
              <a:rPr lang="fr-FR" sz="2000" dirty="0">
                <a:solidFill>
                  <a:srgbClr val="29A4B5"/>
                </a:solidFill>
                <a:latin typeface="Segoe UI Light" panose="020B0502040204020203" pitchFamily="34" charset="0"/>
              </a:rPr>
            </a:br>
            <a:r>
              <a:rPr lang="fr-FR" sz="2000" dirty="0">
                <a:solidFill>
                  <a:schemeClr val="tx2"/>
                </a:solidFill>
                <a:latin typeface="Segoe UI Light" panose="020B0502040204020203" pitchFamily="34" charset="0"/>
              </a:rPr>
              <a:t/>
            </a:r>
            <a:br>
              <a:rPr lang="fr-FR" sz="2000" dirty="0">
                <a:solidFill>
                  <a:schemeClr val="tx2"/>
                </a:solidFill>
                <a:latin typeface="Segoe UI Light" panose="020B0502040204020203" pitchFamily="34" charset="0"/>
              </a:rPr>
            </a:br>
            <a:r>
              <a:rPr lang="fr-FR" sz="2000" dirty="0">
                <a:solidFill>
                  <a:schemeClr val="tx2"/>
                </a:solidFill>
                <a:latin typeface="Segoe UI Light" panose="020B0502040204020203" pitchFamily="34" charset="0"/>
              </a:rPr>
              <a:t/>
            </a:r>
            <a:br>
              <a:rPr lang="fr-FR" sz="2000" dirty="0">
                <a:solidFill>
                  <a:schemeClr val="tx2"/>
                </a:solidFill>
                <a:latin typeface="Segoe UI Light" panose="020B0502040204020203" pitchFamily="34" charset="0"/>
              </a:rPr>
            </a:br>
            <a:r>
              <a:rPr lang="fr-FR" sz="4000" dirty="0" smtClean="0">
                <a:solidFill>
                  <a:schemeClr val="tx2"/>
                </a:solidFill>
                <a:latin typeface="Segoe UI Light" panose="020B0502040204020203" pitchFamily="34" charset="0"/>
              </a:rPr>
              <a:t>Cotonou</a:t>
            </a:r>
            <a:endParaRPr lang="fr-BE" sz="6700" dirty="0">
              <a:solidFill>
                <a:schemeClr val="tx2"/>
              </a:solidFill>
              <a:latin typeface="Segoe UI Light" panose="020B0502040204020203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237" y="545431"/>
            <a:ext cx="4532357" cy="536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1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E163DA5-9F11-49EF-ADE8-5B1FE0C5C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138" y="1601943"/>
            <a:ext cx="6618749" cy="4655786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600" dirty="0" smtClean="0"/>
              <a:t>Travail par cible stratégique </a:t>
            </a:r>
            <a:r>
              <a:rPr lang="fr-FR" sz="2400" dirty="0" smtClean="0"/>
              <a:t>(+ risques transversaux ensemble)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600" dirty="0" smtClean="0"/>
              <a:t>Sur base des risques généraux identifiés dans les programmes et de l’analyse des risques et opportunités du CSC 2017 &gt; faire la liste des risques/opportunités </a:t>
            </a:r>
            <a:r>
              <a:rPr lang="fr-FR" sz="2600" u="sng" dirty="0" smtClean="0"/>
              <a:t>principaux</a:t>
            </a:r>
            <a:r>
              <a:rPr lang="fr-FR" sz="2600" dirty="0" smtClean="0"/>
              <a:t> et « </a:t>
            </a:r>
            <a:r>
              <a:rPr lang="fr-FR" sz="2600" u="sng" dirty="0" smtClean="0"/>
              <a:t>réels</a:t>
            </a:r>
            <a:r>
              <a:rPr lang="fr-FR" sz="2600" dirty="0" smtClean="0"/>
              <a:t> » </a:t>
            </a:r>
          </a:p>
          <a:p>
            <a:pPr marL="625475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2200" dirty="0" err="1" smtClean="0"/>
              <a:t>Déf</a:t>
            </a:r>
            <a:r>
              <a:rPr lang="fr-FR" sz="2200" dirty="0" smtClean="0"/>
              <a:t>. risque/opportunité : </a:t>
            </a:r>
            <a:r>
              <a:rPr lang="fr-FR" sz="2200" i="1" dirty="0"/>
              <a:t>« </a:t>
            </a:r>
            <a:r>
              <a:rPr lang="fr-FR" sz="2200" i="1" dirty="0" smtClean="0"/>
              <a:t>Tout </a:t>
            </a:r>
            <a:r>
              <a:rPr lang="fr-FR" sz="2200" i="1" dirty="0"/>
              <a:t>événement qui, s’il se produit, va porter atteinte à la réalisation des objectifs du programme. </a:t>
            </a:r>
            <a:r>
              <a:rPr lang="fr-FR" sz="2200" i="1" dirty="0" smtClean="0"/>
              <a:t>» </a:t>
            </a:r>
            <a:r>
              <a:rPr lang="fr-FR" sz="2200" dirty="0" smtClean="0"/>
              <a:t>&gt;&gt; pas les problèmes existants. </a:t>
            </a:r>
            <a:endParaRPr lang="fr-FR" sz="22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BE" sz="2600" dirty="0" smtClean="0"/>
              <a:t>Pour </a:t>
            </a:r>
            <a:r>
              <a:rPr lang="fr-BE" sz="2600" dirty="0"/>
              <a:t>chaque risque </a:t>
            </a:r>
            <a:r>
              <a:rPr lang="fr-BE" sz="2600" dirty="0" smtClean="0"/>
              <a:t>et opportunité: </a:t>
            </a:r>
            <a:r>
              <a:rPr lang="fr-BE" sz="2600" dirty="0"/>
              <a:t>compléter le tableau. 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7667" y="0"/>
            <a:ext cx="3902697" cy="6858000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 flipH="1">
            <a:off x="8297667" y="-94268"/>
            <a:ext cx="1" cy="7079530"/>
          </a:xfrm>
          <a:prstGeom prst="line">
            <a:avLst/>
          </a:prstGeom>
          <a:ln w="127000">
            <a:solidFill>
              <a:srgbClr val="F256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2520F218-6502-4456-8B3D-D4600CAF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54" y="419100"/>
            <a:ext cx="6508733" cy="1079499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F2564F"/>
                </a:solidFill>
              </a:rPr>
              <a:t>Méthodologie proposée</a:t>
            </a:r>
            <a:endParaRPr lang="fr-BE" sz="3600" dirty="0">
              <a:solidFill>
                <a:srgbClr val="F2564F"/>
              </a:solidFill>
            </a:endParaRPr>
          </a:p>
        </p:txBody>
      </p:sp>
      <p:pic>
        <p:nvPicPr>
          <p:cNvPr id="2050" name="Picture 2" descr="Résultat de recherche d'images pour &quot;icon information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37" y="4030324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ésultat de recherche d'images pour &quot;icon arrow&quot;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636E9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2" t="35749" r="36533" b="35047"/>
          <a:stretch/>
        </p:blipFill>
        <p:spPr bwMode="auto">
          <a:xfrm rot="15742568">
            <a:off x="3885135" y="5636302"/>
            <a:ext cx="648959" cy="98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ésultat de recherche d'images pour &quot;icon 2018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41" y="546471"/>
            <a:ext cx="720000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3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1289150" y="49182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BE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BE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xmlns="" id="{2520F218-6502-4456-8B3D-D4600CAF5F48}"/>
              </a:ext>
            </a:extLst>
          </p:cNvPr>
          <p:cNvSpPr txBox="1">
            <a:spLocks/>
          </p:cNvSpPr>
          <p:nvPr/>
        </p:nvSpPr>
        <p:spPr>
          <a:xfrm>
            <a:off x="411954" y="533364"/>
            <a:ext cx="6508733" cy="8859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Analyse des risques</a:t>
            </a:r>
            <a:endParaRPr lang="fr-BE" sz="28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>
            <p:extLst/>
          </p:nvPr>
        </p:nvGraphicFramePr>
        <p:xfrm>
          <a:off x="386080" y="4115112"/>
          <a:ext cx="11336528" cy="2118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48598"/>
                <a:gridCol w="1588168"/>
                <a:gridCol w="4486621"/>
                <a:gridCol w="3713141"/>
              </a:tblGrid>
              <a:tr h="319862">
                <a:tc>
                  <a:txBody>
                    <a:bodyPr/>
                    <a:lstStyle/>
                    <a:p>
                      <a:r>
                        <a:rPr lang="fr-FR" sz="20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Opportunité</a:t>
                      </a:r>
                      <a:r>
                        <a:rPr lang="fr-FR" sz="2000" b="0" baseline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identifiée</a:t>
                      </a:r>
                      <a:endParaRPr lang="fr-BE" sz="20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5E94B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Précisions éventuelles (contexte)</a:t>
                      </a:r>
                      <a:endParaRPr lang="fr-BE" sz="20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5E94B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Description</a:t>
                      </a:r>
                      <a:r>
                        <a:rPr lang="fr-FR" sz="2000" b="0" baseline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fr-BE" sz="2000" b="0" baseline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 l’impact sur les programmes des ACNG</a:t>
                      </a:r>
                      <a:endParaRPr lang="fr-BE" sz="20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5E94B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Mesures pour tirer davantage parti de cette opportunité</a:t>
                      </a:r>
                      <a:endParaRPr lang="fr-BE" sz="20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5E94B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fr-BE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itre 1">
            <a:extLst>
              <a:ext uri="{FF2B5EF4-FFF2-40B4-BE49-F238E27FC236}">
                <a16:creationId xmlns:a16="http://schemas.microsoft.com/office/drawing/2014/main" xmlns="" id="{2520F218-6502-4456-8B3D-D4600CAF5F48}"/>
              </a:ext>
            </a:extLst>
          </p:cNvPr>
          <p:cNvSpPr txBox="1">
            <a:spLocks/>
          </p:cNvSpPr>
          <p:nvPr/>
        </p:nvSpPr>
        <p:spPr>
          <a:xfrm>
            <a:off x="386080" y="3567898"/>
            <a:ext cx="6508733" cy="8859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Tableau des opportunités</a:t>
            </a:r>
            <a:endParaRPr lang="fr-BE" sz="28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/>
          </p:nvPr>
        </p:nvGraphicFramePr>
        <p:xfrm>
          <a:off x="386080" y="1068003"/>
          <a:ext cx="11306810" cy="235591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26820"/>
                <a:gridCol w="1413753"/>
                <a:gridCol w="738330"/>
                <a:gridCol w="704419"/>
                <a:gridCol w="1005568"/>
                <a:gridCol w="685800"/>
                <a:gridCol w="3147184"/>
                <a:gridCol w="2384936"/>
              </a:tblGrid>
              <a:tr h="1243397">
                <a:tc>
                  <a:txBody>
                    <a:bodyPr/>
                    <a:lstStyle/>
                    <a:p>
                      <a:r>
                        <a:rPr lang="fr-FR" sz="20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Risque identifié</a:t>
                      </a:r>
                      <a:endParaRPr lang="fr-BE" sz="20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Précisions éventuelles (contexte)</a:t>
                      </a:r>
                      <a:endParaRPr lang="fr-BE" sz="20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Probabilité (1 à 4)</a:t>
                      </a:r>
                      <a:endParaRPr lang="fr-BE" sz="18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Impact </a:t>
                      </a:r>
                    </a:p>
                    <a:p>
                      <a:r>
                        <a:rPr lang="fr-FR" sz="18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(1 à 5)</a:t>
                      </a:r>
                      <a:endParaRPr lang="fr-BE" sz="18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fr-FR" sz="20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Niveau de risque</a:t>
                      </a:r>
                      <a:endParaRPr lang="fr-BE" sz="20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eaLnBrk="1" latinLnBrk="0" hangingPunct="1"/>
                      <a:r>
                        <a:rPr lang="fr-FR" sz="1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Approches</a:t>
                      </a:r>
                      <a:endParaRPr lang="fr-BE" dirty="0">
                        <a:effectLst/>
                      </a:endParaRP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fr-FR" sz="20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Description</a:t>
                      </a:r>
                      <a:r>
                        <a:rPr lang="fr-FR" sz="2000" b="0" baseline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fr-BE" sz="2000" b="0" baseline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 l’impact sur les approches du CSC</a:t>
                      </a:r>
                      <a:endParaRPr lang="fr-BE" sz="20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Mesure de gestion du risque</a:t>
                      </a:r>
                      <a:endParaRPr lang="fr-BE" sz="20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BE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840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au 20"/>
          <p:cNvGraphicFramePr>
            <a:graphicFrameLocks noGrp="1"/>
          </p:cNvGraphicFramePr>
          <p:nvPr>
            <p:extLst/>
          </p:nvPr>
        </p:nvGraphicFramePr>
        <p:xfrm>
          <a:off x="386080" y="1068003"/>
          <a:ext cx="11306810" cy="235591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26820"/>
                <a:gridCol w="1413753"/>
                <a:gridCol w="738330"/>
                <a:gridCol w="704419"/>
                <a:gridCol w="1005568"/>
                <a:gridCol w="685800"/>
                <a:gridCol w="3147184"/>
                <a:gridCol w="2384936"/>
              </a:tblGrid>
              <a:tr h="1243397">
                <a:tc>
                  <a:txBody>
                    <a:bodyPr/>
                    <a:lstStyle/>
                    <a:p>
                      <a:r>
                        <a:rPr lang="fr-FR" sz="20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Risque identifié</a:t>
                      </a:r>
                      <a:endParaRPr lang="fr-BE" sz="20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Précisions éventuelles (contexte)</a:t>
                      </a:r>
                      <a:endParaRPr lang="fr-BE" sz="20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Probabilité (1 à 4)</a:t>
                      </a:r>
                      <a:endParaRPr lang="fr-BE" sz="18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Impact </a:t>
                      </a:r>
                    </a:p>
                    <a:p>
                      <a:r>
                        <a:rPr lang="fr-FR" sz="18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(1 à 5)</a:t>
                      </a:r>
                      <a:endParaRPr lang="fr-BE" sz="18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fr-FR" sz="20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Niveau de risque</a:t>
                      </a:r>
                      <a:endParaRPr lang="fr-BE" sz="20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eaLnBrk="1" latinLnBrk="0" hangingPunct="1"/>
                      <a:r>
                        <a:rPr lang="fr-FR" sz="1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Approches</a:t>
                      </a:r>
                      <a:endParaRPr lang="fr-BE" dirty="0">
                        <a:effectLst/>
                      </a:endParaRP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fr-FR" sz="20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Description</a:t>
                      </a:r>
                      <a:r>
                        <a:rPr lang="fr-FR" sz="2000" b="0" baseline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fr-BE" sz="2000" b="0" baseline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 l’impact sur les approches du CSC</a:t>
                      </a:r>
                      <a:endParaRPr lang="fr-BE" sz="20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Mesure de gestion du risque</a:t>
                      </a:r>
                      <a:endParaRPr lang="fr-BE" sz="20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BE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72742"/>
              </p:ext>
            </p:extLst>
          </p:nvPr>
        </p:nvGraphicFramePr>
        <p:xfrm>
          <a:off x="411954" y="3897630"/>
          <a:ext cx="7317339" cy="2284980"/>
        </p:xfrm>
        <a:graphic>
          <a:graphicData uri="http://schemas.openxmlformats.org/drawingml/2006/table">
            <a:tbl>
              <a:tblPr firstRow="1" firstCol="1" bandRow="1"/>
              <a:tblGrid>
                <a:gridCol w="538480"/>
                <a:gridCol w="397309"/>
                <a:gridCol w="1885320"/>
                <a:gridCol w="559497"/>
                <a:gridCol w="394636"/>
                <a:gridCol w="1357162"/>
                <a:gridCol w="753981"/>
                <a:gridCol w="410676"/>
                <a:gridCol w="1020278"/>
              </a:tblGrid>
              <a:tr h="449419">
                <a:tc rowSpan="5">
                  <a:txBody>
                    <a:bodyPr/>
                    <a:lstStyle/>
                    <a:p>
                      <a:pPr lvl="1"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Probabilité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Improbable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lvl="1"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 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Négligeable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lvl="1"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Niveau de </a:t>
                      </a:r>
                      <a:r>
                        <a:rPr lang="fr-FR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risque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Bas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0691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Possible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Petit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Moyen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445770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Probable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Moyen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Haut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468630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Presque sûr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Grand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Extrême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490470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DDDDD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DDDDD"/>
                      </a:bgClr>
                    </a:pattFill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Sérieux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DDDDD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DDDDD"/>
                      </a:bgClr>
                    </a:pattFill>
                  </a:tcPr>
                </a:tc>
              </a:tr>
            </a:tbl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8715993" y="3644407"/>
            <a:ext cx="27232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dirty="0" smtClean="0">
                <a:ln>
                  <a:noFill/>
                </a:ln>
                <a:solidFill>
                  <a:srgbClr val="5E94B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Probabilité x Impact sur les projets: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673100" y="2127183"/>
            <a:ext cx="2504231" cy="1962217"/>
          </a:xfrm>
          <a:prstGeom prst="straightConnector1">
            <a:avLst/>
          </a:prstGeom>
          <a:ln w="28575">
            <a:solidFill>
              <a:srgbClr val="4B84A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>
            <a:off x="3488307" y="2127183"/>
            <a:ext cx="410847" cy="2278813"/>
          </a:xfrm>
          <a:prstGeom prst="straightConnector1">
            <a:avLst/>
          </a:prstGeom>
          <a:ln w="28575">
            <a:solidFill>
              <a:srgbClr val="4B84A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re 1">
            <a:extLst>
              <a:ext uri="{FF2B5EF4-FFF2-40B4-BE49-F238E27FC236}">
                <a16:creationId xmlns:a16="http://schemas.microsoft.com/office/drawing/2014/main" xmlns="" id="{2520F218-6502-4456-8B3D-D4600CAF5F48}"/>
              </a:ext>
            </a:extLst>
          </p:cNvPr>
          <p:cNvSpPr txBox="1">
            <a:spLocks/>
          </p:cNvSpPr>
          <p:nvPr/>
        </p:nvSpPr>
        <p:spPr>
          <a:xfrm>
            <a:off x="411954" y="533364"/>
            <a:ext cx="6508733" cy="8859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Analyse des risques</a:t>
            </a:r>
            <a:endParaRPr lang="fr-BE" sz="28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15994" y="4342470"/>
            <a:ext cx="274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Valeurs 1 à 3. </a:t>
            </a:r>
            <a:endParaRPr lang="fr-BE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15994" y="4817577"/>
            <a:ext cx="3198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20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Valeurs 4 à 6</a:t>
            </a:r>
            <a:endParaRPr lang="fr-BE" sz="2000" dirty="0">
              <a:latin typeface="Calibri Light" panose="020F0302020204030204" pitchFamily="34" charset="0"/>
              <a:ea typeface="Arial Unicode MS" panose="020B060402020202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27645" y="5752764"/>
            <a:ext cx="2947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20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Valeurs &gt; 10</a:t>
            </a:r>
            <a:endParaRPr lang="fr-BE" sz="2000" dirty="0">
              <a:latin typeface="Calibri Light" panose="020F0302020204030204" pitchFamily="34" charset="0"/>
              <a:ea typeface="Arial Unicode MS" panose="020B0604020202020204" pitchFamily="34" charset="-128"/>
              <a:cs typeface="Calibri Light" panose="020F0302020204030204" pitchFamily="34" charset="0"/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7729293" y="4245717"/>
            <a:ext cx="986701" cy="320558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7729293" y="4702198"/>
            <a:ext cx="986701" cy="339184"/>
          </a:xfrm>
          <a:prstGeom prst="straightConnector1">
            <a:avLst/>
          </a:prstGeom>
          <a:ln w="28575">
            <a:solidFill>
              <a:srgbClr val="C2D6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endCxn id="14" idx="1"/>
          </p:cNvCxnSpPr>
          <p:nvPr/>
        </p:nvCxnSpPr>
        <p:spPr>
          <a:xfrm>
            <a:off x="7724239" y="5572112"/>
            <a:ext cx="1003406" cy="380707"/>
          </a:xfrm>
          <a:prstGeom prst="straightConnector1">
            <a:avLst/>
          </a:prstGeom>
          <a:ln w="28575">
            <a:solidFill>
              <a:srgbClr val="D995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endCxn id="20" idx="1"/>
          </p:cNvCxnSpPr>
          <p:nvPr/>
        </p:nvCxnSpPr>
        <p:spPr>
          <a:xfrm>
            <a:off x="7729293" y="5136924"/>
            <a:ext cx="986700" cy="351880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8715993" y="5288749"/>
            <a:ext cx="3198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20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Valeurs 7 à 9</a:t>
            </a:r>
            <a:endParaRPr lang="fr-BE" sz="2000" dirty="0">
              <a:latin typeface="Calibri Light" panose="020F0302020204030204" pitchFamily="34" charset="0"/>
              <a:ea typeface="Arial Unicode MS" panose="020B060402020202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475008" y="1068825"/>
            <a:ext cx="1008000" cy="122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ZoneTexte 38"/>
          <p:cNvSpPr txBox="1"/>
          <p:nvPr/>
        </p:nvSpPr>
        <p:spPr>
          <a:xfrm>
            <a:off x="4554435" y="1221306"/>
            <a:ext cx="960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Niveau de risque</a:t>
            </a:r>
            <a:endParaRPr lang="fr-BE" b="1" dirty="0"/>
          </a:p>
          <a:p>
            <a:endParaRPr lang="fr-BE" dirty="0"/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5196830" y="2158667"/>
            <a:ext cx="563584" cy="2080026"/>
          </a:xfrm>
          <a:prstGeom prst="straightConnector1">
            <a:avLst/>
          </a:prstGeom>
          <a:ln w="28575">
            <a:solidFill>
              <a:srgbClr val="4B84A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44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4" grpId="0"/>
      <p:bldP spid="20" grpId="0"/>
      <p:bldP spid="38" grpId="0" animBg="1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au 14"/>
          <p:cNvGraphicFramePr>
            <a:graphicFrameLocks noGrp="1"/>
          </p:cNvGraphicFramePr>
          <p:nvPr>
            <p:extLst/>
          </p:nvPr>
        </p:nvGraphicFramePr>
        <p:xfrm>
          <a:off x="386080" y="1068003"/>
          <a:ext cx="11306810" cy="235591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26820"/>
                <a:gridCol w="1413753"/>
                <a:gridCol w="738330"/>
                <a:gridCol w="704419"/>
                <a:gridCol w="1005568"/>
                <a:gridCol w="685800"/>
                <a:gridCol w="3147184"/>
                <a:gridCol w="2384936"/>
              </a:tblGrid>
              <a:tr h="1243397">
                <a:tc>
                  <a:txBody>
                    <a:bodyPr/>
                    <a:lstStyle/>
                    <a:p>
                      <a:r>
                        <a:rPr lang="fr-FR" sz="20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Risque identifié</a:t>
                      </a:r>
                      <a:endParaRPr lang="fr-BE" sz="20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Précisions éventuelles (contexte)</a:t>
                      </a:r>
                      <a:endParaRPr lang="fr-BE" sz="20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Probabilité (1 à 4)</a:t>
                      </a:r>
                      <a:endParaRPr lang="fr-BE" sz="18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Impact </a:t>
                      </a:r>
                    </a:p>
                    <a:p>
                      <a:r>
                        <a:rPr lang="fr-FR" sz="18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(1 à 5)</a:t>
                      </a:r>
                      <a:endParaRPr lang="fr-BE" sz="18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fr-FR" sz="20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Niveau de risque</a:t>
                      </a:r>
                      <a:endParaRPr lang="fr-BE" sz="20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eaLnBrk="1" latinLnBrk="0" hangingPunct="1"/>
                      <a:r>
                        <a:rPr lang="fr-FR" sz="1800" b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Approches</a:t>
                      </a:r>
                      <a:endParaRPr lang="fr-BE" dirty="0">
                        <a:effectLst/>
                      </a:endParaRP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r>
                        <a:rPr lang="fr-FR" sz="20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Description</a:t>
                      </a:r>
                      <a:r>
                        <a:rPr lang="fr-FR" sz="2000" b="0" baseline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fr-BE" sz="2000" b="0" baseline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 l’impact sur les approches du CSC</a:t>
                      </a:r>
                      <a:endParaRPr lang="fr-BE" sz="20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Mesure de gestion du risque</a:t>
                      </a:r>
                      <a:endParaRPr lang="fr-BE" sz="20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BE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b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itre 1">
            <a:extLst>
              <a:ext uri="{FF2B5EF4-FFF2-40B4-BE49-F238E27FC236}">
                <a16:creationId xmlns:a16="http://schemas.microsoft.com/office/drawing/2014/main" xmlns="" id="{2520F218-6502-4456-8B3D-D4600CAF5F48}"/>
              </a:ext>
            </a:extLst>
          </p:cNvPr>
          <p:cNvSpPr txBox="1">
            <a:spLocks/>
          </p:cNvSpPr>
          <p:nvPr/>
        </p:nvSpPr>
        <p:spPr>
          <a:xfrm>
            <a:off x="411954" y="533364"/>
            <a:ext cx="6508733" cy="8859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Analyse des risques</a:t>
            </a:r>
            <a:endParaRPr lang="fr-BE" sz="28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67144" y="3756207"/>
            <a:ext cx="274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Généralement </a:t>
            </a:r>
            <a:r>
              <a:rPr lang="fr-FR" sz="2000" dirty="0">
                <a:latin typeface="Calibri Light" panose="020F0302020204030204" pitchFamily="34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acceptés sans mesure </a:t>
            </a:r>
            <a:r>
              <a:rPr lang="fr-FR" sz="20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particulière. </a:t>
            </a:r>
            <a:endParaRPr lang="fr-BE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76659" y="4464093"/>
            <a:ext cx="31987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2000" dirty="0">
                <a:latin typeface="Calibri Light" panose="020F0302020204030204" pitchFamily="34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Mesures de prévention et/ou d’adaptation des activités + évaluation régulière. </a:t>
            </a:r>
            <a:endParaRPr lang="fr-BE" sz="2000" dirty="0">
              <a:latin typeface="Calibri Light" panose="020F0302020204030204" pitchFamily="34" charset="0"/>
              <a:ea typeface="Arial Unicode MS" panose="020B060402020202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64844" y="5485151"/>
            <a:ext cx="29477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20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Probabilité </a:t>
            </a:r>
            <a:r>
              <a:rPr lang="fr-FR" sz="2000" dirty="0">
                <a:latin typeface="Calibri Light" panose="020F0302020204030204" pitchFamily="34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de non atteinte du résultat </a:t>
            </a:r>
            <a:r>
              <a:rPr lang="fr-FR" sz="2000" dirty="0" smtClean="0">
                <a:latin typeface="Calibri Light" panose="020F0302020204030204" pitchFamily="34" charset="0"/>
                <a:ea typeface="Arial Unicode MS" panose="020B0604020202020204" pitchFamily="34" charset="-128"/>
                <a:cs typeface="Calibri Light" panose="020F0302020204030204" pitchFamily="34" charset="0"/>
              </a:rPr>
              <a:t>&gt;&gt; abandon de l’activité ou alternative. </a:t>
            </a:r>
            <a:endParaRPr lang="fr-BE" sz="2000" dirty="0">
              <a:latin typeface="Calibri Light" panose="020F0302020204030204" pitchFamily="34" charset="0"/>
              <a:ea typeface="Arial Unicode MS" panose="020B0604020202020204" pitchFamily="34" charset="-128"/>
              <a:cs typeface="Calibri Light" panose="020F0302020204030204" pitchFamily="34" charset="0"/>
            </a:endParaRPr>
          </a:p>
        </p:txBody>
      </p:sp>
      <p:cxnSp>
        <p:nvCxnSpPr>
          <p:cNvPr id="6" name="Connecteur droit avec flèche 5"/>
          <p:cNvCxnSpPr>
            <a:endCxn id="4" idx="1"/>
          </p:cNvCxnSpPr>
          <p:nvPr/>
        </p:nvCxnSpPr>
        <p:spPr>
          <a:xfrm flipV="1">
            <a:off x="7780443" y="4110150"/>
            <a:ext cx="986701" cy="73348"/>
          </a:xfrm>
          <a:prstGeom prst="straightConnector1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7780443" y="4669184"/>
            <a:ext cx="696216" cy="156043"/>
          </a:xfrm>
          <a:prstGeom prst="straightConnector1">
            <a:avLst/>
          </a:prstGeom>
          <a:ln w="28575">
            <a:solidFill>
              <a:srgbClr val="C2D6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endCxn id="9" idx="1"/>
          </p:cNvCxnSpPr>
          <p:nvPr/>
        </p:nvCxnSpPr>
        <p:spPr>
          <a:xfrm>
            <a:off x="7780443" y="5594295"/>
            <a:ext cx="884401" cy="398688"/>
          </a:xfrm>
          <a:prstGeom prst="straightConnector1">
            <a:avLst/>
          </a:prstGeom>
          <a:ln w="28575">
            <a:solidFill>
              <a:srgbClr val="D995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endCxn id="7" idx="1"/>
          </p:cNvCxnSpPr>
          <p:nvPr/>
        </p:nvCxnSpPr>
        <p:spPr>
          <a:xfrm>
            <a:off x="7780443" y="4971924"/>
            <a:ext cx="696216" cy="1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9314119" y="1068003"/>
            <a:ext cx="2376000" cy="122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5" name="ZoneTexte 34"/>
          <p:cNvSpPr txBox="1"/>
          <p:nvPr/>
        </p:nvSpPr>
        <p:spPr>
          <a:xfrm>
            <a:off x="9311349" y="1088531"/>
            <a:ext cx="2316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Mesure de gestion du </a:t>
            </a:r>
            <a:r>
              <a:rPr lang="fr-FR" b="1" dirty="0" smtClean="0"/>
              <a:t>risque</a:t>
            </a:r>
            <a:endParaRPr lang="fr-BE" b="1" dirty="0"/>
          </a:p>
        </p:txBody>
      </p:sp>
      <p:cxnSp>
        <p:nvCxnSpPr>
          <p:cNvPr id="29" name="Connecteur droit avec flèche 28"/>
          <p:cNvCxnSpPr/>
          <p:nvPr/>
        </p:nvCxnSpPr>
        <p:spPr>
          <a:xfrm flipH="1">
            <a:off x="7539789" y="1928523"/>
            <a:ext cx="2536262" cy="1901032"/>
          </a:xfrm>
          <a:prstGeom prst="straightConnector1">
            <a:avLst/>
          </a:prstGeom>
          <a:ln w="28575">
            <a:solidFill>
              <a:srgbClr val="4B84A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au 16"/>
          <p:cNvGraphicFramePr>
            <a:graphicFrameLocks noGrp="1"/>
          </p:cNvGraphicFramePr>
          <p:nvPr>
            <p:extLst/>
          </p:nvPr>
        </p:nvGraphicFramePr>
        <p:xfrm>
          <a:off x="411954" y="3897630"/>
          <a:ext cx="7317339" cy="2284980"/>
        </p:xfrm>
        <a:graphic>
          <a:graphicData uri="http://schemas.openxmlformats.org/drawingml/2006/table">
            <a:tbl>
              <a:tblPr firstRow="1" firstCol="1" bandRow="1"/>
              <a:tblGrid>
                <a:gridCol w="538480"/>
                <a:gridCol w="397309"/>
                <a:gridCol w="1885320"/>
                <a:gridCol w="559497"/>
                <a:gridCol w="394636"/>
                <a:gridCol w="1357162"/>
                <a:gridCol w="753981"/>
                <a:gridCol w="410676"/>
                <a:gridCol w="1020278"/>
              </a:tblGrid>
              <a:tr h="449419">
                <a:tc rowSpan="5">
                  <a:txBody>
                    <a:bodyPr/>
                    <a:lstStyle/>
                    <a:p>
                      <a:pPr lvl="1"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Probabilité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Improbable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lvl="1"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Négligeable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lvl="1"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Niveau de </a:t>
                      </a:r>
                      <a:r>
                        <a:rPr lang="fr-FR" sz="18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risque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Bas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0691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Possible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Petit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Moyen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445770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Probable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Moyen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Haut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468630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Presque sûr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Grand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Extrême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</a:tr>
              <a:tr h="490470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DDDDD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DDDDD"/>
                      </a:bgClr>
                    </a:pattFill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Sérieux</a:t>
                      </a:r>
                      <a:endParaRPr lang="fr-BE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DDDDD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BE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DDDDDD"/>
                      </a:bgClr>
                    </a:patt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95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E163DA5-9F11-49EF-ADE8-5B1FE0C5C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279" y="753670"/>
            <a:ext cx="8645155" cy="535837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fr-BE" sz="2400" dirty="0" smtClean="0"/>
              <a:t>Prendre </a:t>
            </a:r>
            <a:r>
              <a:rPr lang="fr-BE" sz="2400" dirty="0"/>
              <a:t>en compte le </a:t>
            </a:r>
            <a:r>
              <a:rPr lang="fr-BE" sz="2400" b="1" dirty="0"/>
              <a:t>nouveau contexte </a:t>
            </a:r>
            <a:endParaRPr lang="fr-BE" sz="2400" b="1" dirty="0" smtClean="0"/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fr-FR" sz="2000" dirty="0" smtClean="0"/>
              <a:t>&gt;&gt; En particulier les changements survenus suite à l’élection, en mars 2016, du </a:t>
            </a:r>
            <a:r>
              <a:rPr lang="fr-FR" sz="2000" b="1" dirty="0" smtClean="0"/>
              <a:t>nouveau gouvernement </a:t>
            </a:r>
            <a:r>
              <a:rPr lang="fr-FR" sz="2000" dirty="0" smtClean="0"/>
              <a:t>sous la présidence de Patrice Talon: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sz="2000" dirty="0" smtClean="0"/>
              <a:t>Nouveau Programme </a:t>
            </a:r>
            <a:r>
              <a:rPr lang="fr-FR" sz="2000" dirty="0"/>
              <a:t>d’actions du gouvernement 2016-2021 (PAG) adopté en décembre 2016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FR" sz="2000" dirty="0"/>
              <a:t>Réformes structurelles, décentralisation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fr-FR" sz="2000" dirty="0"/>
              <a:t>Privatisation, appui au secteur </a:t>
            </a:r>
            <a:r>
              <a:rPr lang="fr-FR" sz="2000" dirty="0" smtClean="0"/>
              <a:t>privé &gt;&gt; grève des différents secteurs publics. </a:t>
            </a:r>
            <a:endParaRPr lang="fr-FR" sz="2000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fr-FR" sz="2000" dirty="0" smtClean="0"/>
              <a:t>+ Réforme et nouvelles orientations au niveau de la </a:t>
            </a:r>
            <a:r>
              <a:rPr lang="fr-FR" sz="2000" b="1" dirty="0" smtClean="0"/>
              <a:t>politique belge</a:t>
            </a:r>
            <a:r>
              <a:rPr lang="fr-FR" sz="2000" dirty="0" smtClean="0"/>
              <a:t>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BE" sz="2400" dirty="0" smtClean="0"/>
              <a:t>Dans les mesures de gestion des risques: tenir compte du rôle des autres acteurs &gt; </a:t>
            </a:r>
            <a:r>
              <a:rPr lang="fr-BE" sz="2400" b="1" dirty="0" smtClean="0"/>
              <a:t>approche globale </a:t>
            </a:r>
            <a:endParaRPr lang="fr-BE" sz="2400" dirty="0"/>
          </a:p>
          <a:p>
            <a:pPr marL="265113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fr-BE" sz="2000" dirty="0" smtClean="0"/>
              <a:t>&gt;&gt; 3DLO (</a:t>
            </a:r>
            <a:r>
              <a:rPr lang="fr-BE" sz="2000" dirty="0" err="1" smtClean="0"/>
              <a:t>Diplomacy</a:t>
            </a:r>
            <a:r>
              <a:rPr lang="fr-BE" sz="2000" dirty="0" smtClean="0"/>
              <a:t>, </a:t>
            </a:r>
            <a:r>
              <a:rPr lang="fr-BE" sz="2000" dirty="0" err="1" smtClean="0"/>
              <a:t>Defense</a:t>
            </a:r>
            <a:r>
              <a:rPr lang="fr-BE" sz="2000" dirty="0" smtClean="0"/>
              <a:t>, </a:t>
            </a:r>
            <a:r>
              <a:rPr lang="fr-BE" sz="2000" dirty="0" err="1" smtClean="0"/>
              <a:t>Development</a:t>
            </a:r>
            <a:r>
              <a:rPr lang="fr-BE" sz="2000" dirty="0" smtClean="0"/>
              <a:t>, Law and </a:t>
            </a:r>
            <a:r>
              <a:rPr lang="fr-BE" sz="2000" dirty="0" err="1" smtClean="0"/>
              <a:t>Order</a:t>
            </a:r>
            <a:r>
              <a:rPr lang="fr-BE" sz="2000" dirty="0" smtClean="0"/>
              <a:t>) + </a:t>
            </a:r>
            <a:r>
              <a:rPr lang="fr-BE" sz="2000" dirty="0" smtClean="0"/>
              <a:t>autorités </a:t>
            </a:r>
            <a:r>
              <a:rPr lang="fr-BE" sz="2000" dirty="0" smtClean="0"/>
              <a:t>fédérées, société civile, secteur privé, universités.  </a:t>
            </a:r>
          </a:p>
          <a:p>
            <a:pPr marL="722313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fr-BE" sz="2000" i="1" dirty="0" smtClean="0">
                <a:solidFill>
                  <a:srgbClr val="009999"/>
                </a:solidFill>
              </a:rPr>
              <a:t>Voir note stratégique </a:t>
            </a:r>
            <a:r>
              <a:rPr lang="fr-BE" sz="2000" b="1" i="1" dirty="0" smtClean="0">
                <a:solidFill>
                  <a:srgbClr val="009999"/>
                </a:solidFill>
              </a:rPr>
              <a:t>Approche globale </a:t>
            </a:r>
            <a:r>
              <a:rPr lang="fr-BE" sz="2000" i="1" dirty="0" smtClean="0">
                <a:solidFill>
                  <a:srgbClr val="009999"/>
                </a:solidFill>
              </a:rPr>
              <a:t>&gt; </a:t>
            </a:r>
            <a:r>
              <a:rPr lang="fr-BE" sz="2000" i="1" dirty="0" smtClean="0">
                <a:solidFill>
                  <a:srgbClr val="009999"/>
                </a:solidFill>
                <a:hlinkClick r:id="rId2"/>
              </a:rPr>
              <a:t>ici</a:t>
            </a:r>
            <a:r>
              <a:rPr lang="fr-BE" sz="2000" i="1" dirty="0" smtClean="0">
                <a:solidFill>
                  <a:srgbClr val="009999"/>
                </a:solidFill>
              </a:rPr>
              <a:t>. </a:t>
            </a:r>
            <a:endParaRPr lang="fr-BE" sz="1800" i="1" dirty="0">
              <a:solidFill>
                <a:srgbClr val="009999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93867">
            <a:off x="8991781" y="-1007741"/>
            <a:ext cx="5279043" cy="5252493"/>
          </a:xfrm>
          <a:prstGeom prst="rect">
            <a:avLst/>
          </a:prstGeom>
        </p:spPr>
      </p:pic>
      <p:pic>
        <p:nvPicPr>
          <p:cNvPr id="7" name="Picture 2" descr="Image associÃ©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79" y="5303830"/>
            <a:ext cx="895204" cy="89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07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50495" y="733926"/>
            <a:ext cx="5967664" cy="17145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fr-BE" sz="2400" dirty="0"/>
              <a:t>Se centrer sur les risques/opportunités </a:t>
            </a:r>
            <a:r>
              <a:rPr lang="fr-BE" sz="2400" b="1" dirty="0"/>
              <a:t>principaux, relativement stables dans le temps/l’espace et communs </a:t>
            </a:r>
            <a:r>
              <a:rPr lang="fr-BE" sz="2400" dirty="0"/>
              <a:t>à plusieurs acteurs de la cibles 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fr-BE" sz="2000" dirty="0"/>
              <a:t>les programmes 2017-2021 contiennent une analyse des risques spécifique pour chaque ACNG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fr-BE" sz="2000" dirty="0"/>
              <a:t>une analyse des risques évolue par définition en permanence en fonction du contexte. </a:t>
            </a:r>
          </a:p>
          <a:p>
            <a:pPr fontAlgn="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fr-FR" sz="2400" b="1" dirty="0" smtClean="0"/>
              <a:t>Échange </a:t>
            </a:r>
            <a:r>
              <a:rPr lang="fr-FR" sz="2400" b="1" dirty="0"/>
              <a:t>de bonnes pratiques </a:t>
            </a:r>
            <a:r>
              <a:rPr lang="fr-FR" sz="2400" dirty="0"/>
              <a:t>en matière d’analyse des risques</a:t>
            </a:r>
          </a:p>
          <a:p>
            <a:pPr marL="457200" lvl="1" indent="0" fontAlgn="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fr-FR" sz="2000" dirty="0" smtClean="0"/>
              <a:t>&gt;&gt; L’analyse de risques commune peut nourrir une éventuelle </a:t>
            </a:r>
            <a:r>
              <a:rPr lang="fr-FR" sz="2000" b="1" dirty="0" smtClean="0"/>
              <a:t>mise à jour de l’analyse des risques individuelles </a:t>
            </a:r>
            <a:r>
              <a:rPr lang="fr-FR" sz="2000" dirty="0" smtClean="0"/>
              <a:t>(recommandation DGD). </a:t>
            </a:r>
          </a:p>
          <a:p>
            <a:pPr lvl="1">
              <a:spcAft>
                <a:spcPts val="600"/>
              </a:spcAft>
              <a:buSzPct val="100000"/>
            </a:pPr>
            <a:endParaRPr lang="fr-FR" sz="2000" dirty="0" smtClean="0"/>
          </a:p>
          <a:p>
            <a:pPr lvl="1">
              <a:spcAft>
                <a:spcPts val="600"/>
              </a:spcAft>
              <a:buSzPct val="100000"/>
            </a:pPr>
            <a:endParaRPr lang="fr-BE" sz="2000" dirty="0"/>
          </a:p>
          <a:p>
            <a:pPr marL="457200" lvl="4" indent="0">
              <a:spcBef>
                <a:spcPts val="600"/>
              </a:spcBef>
              <a:spcAft>
                <a:spcPts val="600"/>
              </a:spcAft>
              <a:buSzPct val="72000"/>
              <a:buNone/>
            </a:pPr>
            <a:endParaRPr lang="fr-BE" sz="2400" dirty="0"/>
          </a:p>
          <a:p>
            <a:pPr marL="685800" lvl="4">
              <a:spcBef>
                <a:spcPts val="600"/>
              </a:spcBef>
              <a:spcAft>
                <a:spcPts val="600"/>
              </a:spcAft>
              <a:buSzPct val="72000"/>
            </a:pPr>
            <a:endParaRPr lang="fr-BE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clrChange>
              <a:clrFrom>
                <a:srgbClr val="E74A43"/>
              </a:clrFrom>
              <a:clrTo>
                <a:srgbClr val="E74A4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077" y="3958061"/>
            <a:ext cx="468000" cy="468000"/>
          </a:xfrm>
          <a:prstGeom prst="ellipse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787" y="0"/>
            <a:ext cx="4572000" cy="6858000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7604794" y="-99000"/>
            <a:ext cx="0" cy="7056000"/>
          </a:xfrm>
          <a:prstGeom prst="line">
            <a:avLst/>
          </a:prstGeom>
          <a:ln w="127000">
            <a:solidFill>
              <a:srgbClr val="ABC6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077" y="609134"/>
            <a:ext cx="504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5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/>
          <p:cNvGraphicFramePr>
            <a:graphicFrameLocks noGrp="1"/>
          </p:cNvGraphicFramePr>
          <p:nvPr>
            <p:extLst/>
          </p:nvPr>
        </p:nvGraphicFramePr>
        <p:xfrm>
          <a:off x="424892" y="1260507"/>
          <a:ext cx="10820623" cy="50616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90380"/>
                <a:gridCol w="604915"/>
                <a:gridCol w="544423"/>
                <a:gridCol w="620038"/>
                <a:gridCol w="620038"/>
                <a:gridCol w="2948959"/>
                <a:gridCol w="2691870"/>
              </a:tblGrid>
              <a:tr h="1243397">
                <a:tc>
                  <a:txBody>
                    <a:bodyPr/>
                    <a:lstStyle/>
                    <a:p>
                      <a:r>
                        <a:rPr lang="fr-FR" sz="20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Risque identifié</a:t>
                      </a:r>
                      <a:endParaRPr lang="fr-BE" sz="20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Probabilité (1 à 4)</a:t>
                      </a:r>
                      <a:endParaRPr lang="fr-BE" sz="18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r>
                        <a:rPr lang="fr-FR" sz="18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Impact </a:t>
                      </a:r>
                    </a:p>
                    <a:p>
                      <a:r>
                        <a:rPr lang="fr-FR" sz="18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(1 à 5)</a:t>
                      </a:r>
                      <a:endParaRPr lang="fr-BE" sz="18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r>
                        <a:rPr lang="fr-FR" sz="20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Niveau de risque</a:t>
                      </a:r>
                      <a:endParaRPr lang="fr-BE" sz="20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Approches</a:t>
                      </a:r>
                      <a:endParaRPr lang="fr-BE" sz="1800" b="0" dirty="0" smtClean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vert="vert" anchor="ctr"/>
                </a:tc>
                <a:tc>
                  <a:txBody>
                    <a:bodyPr/>
                    <a:lstStyle/>
                    <a:p>
                      <a:r>
                        <a:rPr lang="fr-FR" sz="20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Description</a:t>
                      </a:r>
                      <a:r>
                        <a:rPr lang="fr-FR" sz="2000" b="0" baseline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fr-BE" sz="2000" b="0" baseline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de l’impact sur les approches du CSC</a:t>
                      </a:r>
                      <a:endParaRPr lang="fr-BE" sz="20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2000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Mesure de gestion du risque</a:t>
                      </a:r>
                      <a:endParaRPr lang="fr-BE" sz="20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Conditions climatiques extrêmes, crises phytosanitaires affectant les productions.</a:t>
                      </a:r>
                      <a:r>
                        <a:rPr lang="fr-FR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endParaRPr lang="fr-BE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fr-BE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fr-BE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fr-BE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solidFill>
                      <a:srgbClr val="FFC2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4D,</a:t>
                      </a:r>
                      <a:r>
                        <a:rPr lang="fr-FR" b="0" baseline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4F, 4G</a:t>
                      </a:r>
                      <a:endParaRPr lang="fr-BE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solidFill>
                      <a:srgbClr val="CDCFD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b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Mauvaises</a:t>
                      </a:r>
                      <a:r>
                        <a:rPr lang="fr-FR" b="0" baseline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récoltes, baisse de l’implication des bénéficiaires, problèmes nutritionnels, … </a:t>
                      </a:r>
                      <a:endParaRPr lang="fr-BE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Apports d’innovations et techniques culturales adaptées:</a:t>
                      </a:r>
                      <a:r>
                        <a:rPr lang="fr-FR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renforcement de la résilience (AC 4G). </a:t>
                      </a:r>
                      <a:endParaRPr lang="fr-BE" sz="1800" b="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BE" sz="1800" kern="1200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Insuffisance d'investissements publics dans le développement rural et la promotion de l’agriculture familiale.</a:t>
                      </a:r>
                      <a:r>
                        <a:rPr lang="fr-BE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endParaRPr lang="fr-BE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fr-BE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fr-BE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fr-BE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solidFill>
                      <a:srgbClr val="FFC2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4A à 4G</a:t>
                      </a:r>
                      <a:endParaRPr lang="fr-BE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solidFill>
                      <a:srgbClr val="E8E9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…</a:t>
                      </a:r>
                      <a:endParaRPr lang="fr-BE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BE" sz="1800" kern="1200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Actions de plaidoyer pour un soutien significatif de l'état,</a:t>
                      </a:r>
                      <a:r>
                        <a:rPr lang="fr-BE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etc. </a:t>
                      </a:r>
                      <a:endParaRPr lang="fr-BE" sz="1800" kern="1200" dirty="0" smtClean="0">
                        <a:solidFill>
                          <a:schemeClr val="dk1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</a:tr>
              <a:tr h="1166529">
                <a:tc>
                  <a:txBody>
                    <a:bodyPr/>
                    <a:lstStyle/>
                    <a:p>
                      <a:pPr algn="l"/>
                      <a:r>
                        <a:rPr lang="fr-FR" sz="1800" kern="1200" dirty="0" smtClean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Inefficacité des mécanismes d'essaimage : l’expérience reste isolée, anecdotique.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fr-BE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endParaRPr lang="fr-BE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fr-BE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4C à 4G</a:t>
                      </a:r>
                      <a:endParaRPr lang="fr-BE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solidFill>
                      <a:srgbClr val="CDCF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…</a:t>
                      </a:r>
                      <a:endParaRPr lang="fr-BE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</a:t>
                      </a:r>
                      <a:endParaRPr lang="fr-BE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Titre 1">
            <a:extLst>
              <a:ext uri="{FF2B5EF4-FFF2-40B4-BE49-F238E27FC236}">
                <a16:creationId xmlns:a16="http://schemas.microsoft.com/office/drawing/2014/main" xmlns="" id="{2520F218-6502-4456-8B3D-D4600CAF5F48}"/>
              </a:ext>
            </a:extLst>
          </p:cNvPr>
          <p:cNvSpPr txBox="1">
            <a:spLocks/>
          </p:cNvSpPr>
          <p:nvPr/>
        </p:nvSpPr>
        <p:spPr>
          <a:xfrm>
            <a:off x="424892" y="481263"/>
            <a:ext cx="6508733" cy="7578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Exemples de risques - Cible 4 </a:t>
            </a:r>
            <a:r>
              <a:rPr lang="fr-FR" sz="2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(agriculture) </a:t>
            </a:r>
            <a:endParaRPr lang="fr-BE" sz="28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09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608" y="423505"/>
            <a:ext cx="9229061" cy="5373035"/>
          </a:xfrm>
        </p:spPr>
        <p:txBody>
          <a:bodyPr>
            <a:no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fr-FR" sz="3600" dirty="0" smtClean="0">
                <a:solidFill>
                  <a:srgbClr val="29B473"/>
                </a:solidFill>
              </a:rPr>
              <a:t>Travail par cible stratégique </a:t>
            </a:r>
            <a:endParaRPr lang="fr-FR" sz="3600" dirty="0">
              <a:solidFill>
                <a:srgbClr val="29B473"/>
              </a:solidFill>
            </a:endParaRPr>
          </a:p>
          <a:p>
            <a:pPr marL="685800" lvl="4">
              <a:spcBef>
                <a:spcPts val="1000"/>
              </a:spcBef>
              <a:spcAft>
                <a:spcPts val="600"/>
              </a:spcAft>
              <a:buSzPct val="72000"/>
            </a:pPr>
            <a:r>
              <a:rPr lang="fr-FR" sz="2400" dirty="0" smtClean="0"/>
              <a:t>Répartition entre les 6 cibles stratégiques (choix de 2 cibles)</a:t>
            </a:r>
          </a:p>
          <a:p>
            <a:pPr marL="685800" lvl="4">
              <a:spcBef>
                <a:spcPts val="1000"/>
              </a:spcBef>
              <a:spcAft>
                <a:spcPts val="600"/>
              </a:spcAft>
              <a:buSzPct val="72000"/>
            </a:pPr>
            <a:r>
              <a:rPr lang="fr-FR" sz="2400" dirty="0" smtClean="0"/>
              <a:t>Réflexion en groupe sur les éléments à inclure dans le tableau (voir l’analyse des risques 2017 pour info) &gt;&gt; 2 tours: </a:t>
            </a:r>
          </a:p>
          <a:p>
            <a:pPr marL="1143000" lvl="5">
              <a:spcBef>
                <a:spcPts val="1000"/>
              </a:spcBef>
              <a:spcAft>
                <a:spcPts val="600"/>
              </a:spcAft>
              <a:buSzPct val="72000"/>
            </a:pPr>
            <a:r>
              <a:rPr lang="fr-FR" sz="2000" dirty="0" smtClean="0"/>
              <a:t>CS gouvernance, santé</a:t>
            </a:r>
            <a:r>
              <a:rPr lang="fr-FR" sz="2000" dirty="0"/>
              <a:t>, </a:t>
            </a:r>
            <a:r>
              <a:rPr lang="fr-FR" sz="2000" dirty="0" smtClean="0"/>
              <a:t>agriculture : 20’</a:t>
            </a:r>
          </a:p>
          <a:p>
            <a:pPr marL="1143000" lvl="5">
              <a:spcBef>
                <a:spcPts val="1000"/>
              </a:spcBef>
              <a:spcAft>
                <a:spcPts val="600"/>
              </a:spcAft>
              <a:buSzPct val="72000"/>
            </a:pPr>
            <a:r>
              <a:rPr lang="fr-FR" sz="2000" dirty="0" smtClean="0"/>
              <a:t>CS eau/assainissement, éducation</a:t>
            </a:r>
            <a:r>
              <a:rPr lang="fr-FR" sz="2000" dirty="0"/>
              <a:t>, économie </a:t>
            </a:r>
            <a:r>
              <a:rPr lang="fr-FR" sz="2000" dirty="0" smtClean="0"/>
              <a:t>sociale</a:t>
            </a:r>
            <a:r>
              <a:rPr lang="fr-FR" sz="2000" dirty="0"/>
              <a:t> </a:t>
            </a:r>
            <a:r>
              <a:rPr lang="fr-FR" sz="2000" dirty="0" smtClean="0"/>
              <a:t>: 20‘</a:t>
            </a:r>
          </a:p>
          <a:p>
            <a:pPr marL="1143000" lvl="5">
              <a:spcBef>
                <a:spcPts val="1000"/>
              </a:spcBef>
              <a:spcAft>
                <a:spcPts val="600"/>
              </a:spcAft>
              <a:buSzPct val="72000"/>
            </a:pPr>
            <a:r>
              <a:rPr lang="fr-FR" sz="2000" dirty="0" smtClean="0"/>
              <a:t>+ Noter les idées de risques transversaux</a:t>
            </a:r>
            <a:endParaRPr lang="fr-FR" sz="3200" dirty="0" smtClean="0"/>
          </a:p>
          <a:p>
            <a:pPr marL="685800" lvl="4">
              <a:spcBef>
                <a:spcPts val="1000"/>
              </a:spcBef>
              <a:spcAft>
                <a:spcPts val="600"/>
              </a:spcAft>
              <a:buSzPct val="72000"/>
            </a:pPr>
            <a:r>
              <a:rPr lang="fr-FR" sz="2400" dirty="0" smtClean="0"/>
              <a:t>Par la suite: compilation des éléments par le référent</a:t>
            </a:r>
          </a:p>
          <a:p>
            <a:pPr marL="685800" lvl="4">
              <a:spcBef>
                <a:spcPts val="1000"/>
              </a:spcBef>
              <a:spcAft>
                <a:spcPts val="600"/>
              </a:spcAft>
              <a:buSzPct val="72000"/>
            </a:pPr>
            <a:r>
              <a:rPr lang="fr-FR" sz="2400" dirty="0" smtClean="0"/>
              <a:t>Le travail fait à Cotonou sera complété par les acteurs à Bruxelles, par cible stratégique (sous la coordination de l’ACNG « responsable » de la cible)</a:t>
            </a:r>
            <a:endParaRPr lang="fr-FR" sz="1600" b="1" dirty="0"/>
          </a:p>
          <a:p>
            <a:pPr marL="685800" lvl="4">
              <a:spcBef>
                <a:spcPts val="1000"/>
              </a:spcBef>
              <a:spcAft>
                <a:spcPts val="600"/>
              </a:spcAft>
              <a:buSzPct val="72000"/>
            </a:pPr>
            <a:r>
              <a:rPr lang="fr-FR" sz="2400" b="1" dirty="0" smtClean="0"/>
              <a:t>DS 2018: </a:t>
            </a:r>
            <a:r>
              <a:rPr lang="fr-FR" sz="2400" dirty="0" smtClean="0"/>
              <a:t>présentation de l’analyse de risques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93867">
            <a:off x="9799855" y="1164750"/>
            <a:ext cx="5279043" cy="525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953" y="900260"/>
            <a:ext cx="6349236" cy="5377486"/>
          </a:xfrm>
        </p:spPr>
        <p:txBody>
          <a:bodyPr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fr-FR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Rappel des responsables thématiques </a:t>
            </a:r>
            <a:endParaRPr lang="fr-FR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endParaRPr lang="fr-FR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7828097" y="-99000"/>
            <a:ext cx="0" cy="7056000"/>
          </a:xfrm>
          <a:prstGeom prst="line">
            <a:avLst/>
          </a:prstGeom>
          <a:ln w="12700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760800"/>
              </p:ext>
            </p:extLst>
          </p:nvPr>
        </p:nvGraphicFramePr>
        <p:xfrm>
          <a:off x="898219" y="2086443"/>
          <a:ext cx="5782638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8078"/>
                <a:gridCol w="2813127"/>
                <a:gridCol w="2411433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4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Gouvernance</a:t>
                      </a:r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UVCW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endParaRPr lang="es-419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r-BE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Santé</a:t>
                      </a:r>
                      <a:endParaRPr lang="es-419" sz="24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4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Memisa</a:t>
                      </a:r>
                      <a:endParaRPr lang="fr-BE" sz="24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Eau-assainissement </a:t>
                      </a:r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24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Protos</a:t>
                      </a:r>
                      <a:endParaRPr lang="es-419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969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lang="es-419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419" sz="2400" dirty="0" err="1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Agriculture</a:t>
                      </a:r>
                      <a:endParaRPr lang="es-419" sz="24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24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Iles</a:t>
                      </a:r>
                      <a:r>
                        <a:rPr lang="es-419" sz="2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de </a:t>
                      </a:r>
                      <a:r>
                        <a:rPr lang="es-419" sz="24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Paix</a:t>
                      </a:r>
                      <a:endParaRPr lang="es-419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B3D7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5a</a:t>
                      </a:r>
                      <a:endParaRPr lang="es-419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r-BE" sz="2400" noProof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Éducation</a:t>
                      </a:r>
                      <a:endParaRPr lang="fr-BE" sz="2400" noProof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2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ARES</a:t>
                      </a:r>
                      <a:endParaRPr lang="es-419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5b</a:t>
                      </a:r>
                      <a:endParaRPr lang="es-419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419" sz="2400" dirty="0" err="1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Recherche</a:t>
                      </a:r>
                      <a:endParaRPr lang="es-419" sz="24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2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ARES</a:t>
                      </a:r>
                      <a:endParaRPr lang="es-419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419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6</a:t>
                      </a:r>
                      <a:endParaRPr lang="es-419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fr-BE" sz="2400" noProof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Économie</a:t>
                      </a:r>
                      <a:r>
                        <a:rPr lang="es-419" sz="24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s-419" sz="2400" dirty="0" err="1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sociale</a:t>
                      </a:r>
                      <a:endParaRPr lang="es-419" sz="24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4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24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Iles</a:t>
                      </a:r>
                      <a:r>
                        <a:rPr lang="es-419" sz="2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de </a:t>
                      </a:r>
                      <a:r>
                        <a:rPr lang="es-419" sz="2400" b="0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Paix</a:t>
                      </a:r>
                      <a:r>
                        <a:rPr lang="es-419" sz="2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endParaRPr lang="es-419" sz="2400" b="0" i="0" u="none" strike="noStrike" kern="12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3640" y="0"/>
            <a:ext cx="4425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4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209189D4-0F49-45F1-BA3B-EE731B2ED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595" y="2700337"/>
            <a:ext cx="3632170" cy="21542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fr-FR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Conclusion</a:t>
            </a:r>
            <a:endParaRPr lang="fr-BE" sz="5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7002" y="9525"/>
            <a:ext cx="7600946" cy="6858000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0" y="5845297"/>
            <a:ext cx="12192000" cy="1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e 13"/>
          <p:cNvGrpSpPr/>
          <p:nvPr/>
        </p:nvGrpSpPr>
        <p:grpSpPr>
          <a:xfrm>
            <a:off x="3697677" y="4751472"/>
            <a:ext cx="1927365" cy="1849377"/>
            <a:chOff x="2167128" y="1517904"/>
            <a:chExt cx="5038344" cy="5038344"/>
          </a:xfrm>
        </p:grpSpPr>
        <p:sp>
          <p:nvSpPr>
            <p:cNvPr id="15" name="Ellipse 14"/>
            <p:cNvSpPr/>
            <p:nvPr/>
          </p:nvSpPr>
          <p:spPr>
            <a:xfrm>
              <a:off x="2167128" y="1517904"/>
              <a:ext cx="5038344" cy="50383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1956" y="1901952"/>
              <a:ext cx="4582347" cy="4654296"/>
            </a:xfrm>
            <a:prstGeom prst="rect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209189D4-0F49-45F1-BA3B-EE731B2ED105}"/>
              </a:ext>
            </a:extLst>
          </p:cNvPr>
          <p:cNvSpPr txBox="1">
            <a:spLocks/>
          </p:cNvSpPr>
          <p:nvPr/>
        </p:nvSpPr>
        <p:spPr>
          <a:xfrm>
            <a:off x="-330740" y="1503680"/>
            <a:ext cx="3145192" cy="21738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fr-BE" sz="5500" b="1" dirty="0" smtClean="0">
                <a:solidFill>
                  <a:srgbClr val="577A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III</a:t>
            </a:r>
            <a:r>
              <a:rPr lang="fr-BE" sz="5500" b="1" dirty="0" smtClean="0">
                <a:solidFill>
                  <a:srgbClr val="577A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. </a:t>
            </a:r>
            <a:r>
              <a:rPr lang="fr-BE" sz="4800" b="1" dirty="0">
                <a:solidFill>
                  <a:srgbClr val="577A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/>
            </a:r>
            <a:br>
              <a:rPr lang="fr-BE" sz="4800" b="1" dirty="0">
                <a:solidFill>
                  <a:srgbClr val="577A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</a:br>
            <a:endParaRPr lang="fr-BE" sz="4800" b="1" dirty="0">
              <a:solidFill>
                <a:srgbClr val="577A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04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 useBgFill="1">
        <p:nvSpPr>
          <p:cNvPr id="20" name="Rectangle 19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54050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209189D4-0F49-45F1-BA3B-EE731B2ED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735" y="415324"/>
            <a:ext cx="4392213" cy="19547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fr-BE" dirty="0">
                <a:solidFill>
                  <a:srgbClr val="289885"/>
                </a:solidFill>
                <a:latin typeface="Segoe UI Light" panose="020B0502040204020203" pitchFamily="34" charset="0"/>
              </a:rPr>
              <a:t>Proposition d’</a:t>
            </a:r>
            <a:r>
              <a:rPr lang="fr-BE" b="1" dirty="0">
                <a:solidFill>
                  <a:srgbClr val="2898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ordre du jour</a:t>
            </a:r>
          </a:p>
        </p:txBody>
      </p:sp>
      <p:cxnSp>
        <p:nvCxnSpPr>
          <p:cNvPr id="11" name="Connecteur droit 10"/>
          <p:cNvCxnSpPr/>
          <p:nvPr/>
        </p:nvCxnSpPr>
        <p:spPr>
          <a:xfrm flipH="1" flipV="1">
            <a:off x="6515301" y="0"/>
            <a:ext cx="25199" cy="7147967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xmlns="" id="{4E163DA5-9F11-49EF-ADE8-5B1FE0C5C5A5}"/>
              </a:ext>
            </a:extLst>
          </p:cNvPr>
          <p:cNvSpPr txBox="1">
            <a:spLocks/>
          </p:cNvSpPr>
          <p:nvPr/>
        </p:nvSpPr>
        <p:spPr>
          <a:xfrm>
            <a:off x="7134899" y="2051869"/>
            <a:ext cx="4624711" cy="42825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3600" b="1" dirty="0" smtClean="0"/>
              <a:t>Le 8 mai 2018</a:t>
            </a:r>
            <a:endParaRPr lang="fr-BE" b="1" dirty="0"/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dirty="0"/>
              <a:t>Synergies</a:t>
            </a: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BE" dirty="0" smtClean="0"/>
              <a:t>Analyse des risques</a:t>
            </a: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FR" dirty="0" smtClean="0"/>
              <a:t>Prochaines étapes et conclusion</a:t>
            </a:r>
            <a:endParaRPr lang="fr-BE" dirty="0" smtClean="0"/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fr-BE" sz="32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720465">
            <a:off x="-1918501" y="-2379732"/>
            <a:ext cx="5279043" cy="525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1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209189D4-0F49-45F1-BA3B-EE731B2ED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598" y="1105409"/>
            <a:ext cx="7896204" cy="10043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80000"/>
              </a:lnSpc>
            </a:pPr>
            <a:r>
              <a:rPr lang="fr-BE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III.1.</a:t>
            </a:r>
            <a:r>
              <a:rPr lang="fr-BE" sz="3600" b="1" dirty="0" smtClean="0">
                <a:solidFill>
                  <a:srgbClr val="F3A4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 </a:t>
            </a:r>
            <a:r>
              <a:rPr lang="fr-BE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Fonds d’apprentissage</a:t>
            </a:r>
            <a:endParaRPr lang="fr-BE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 flipV="1">
            <a:off x="0" y="5803752"/>
            <a:ext cx="12192000" cy="14835"/>
          </a:xfrm>
          <a:prstGeom prst="line">
            <a:avLst/>
          </a:prstGeom>
          <a:ln w="101600">
            <a:solidFill>
              <a:srgbClr val="8CB4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8" name="Picture 4" descr="Résultat de recherche d'images pour &quot;africa school&quot;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772242"/>
            <a:ext cx="12191999" cy="399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Connecteur droit 20"/>
          <p:cNvCxnSpPr/>
          <p:nvPr/>
        </p:nvCxnSpPr>
        <p:spPr>
          <a:xfrm>
            <a:off x="-520995" y="1377163"/>
            <a:ext cx="5042195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10397765" y="1377163"/>
            <a:ext cx="1794234" cy="338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/>
          <p:cNvGrpSpPr/>
          <p:nvPr/>
        </p:nvGrpSpPr>
        <p:grpSpPr>
          <a:xfrm>
            <a:off x="1739379" y="4879063"/>
            <a:ext cx="1927365" cy="1849377"/>
            <a:chOff x="2167128" y="1517904"/>
            <a:chExt cx="5038344" cy="5038344"/>
          </a:xfrm>
        </p:grpSpPr>
        <p:sp>
          <p:nvSpPr>
            <p:cNvPr id="16" name="Ellipse 15"/>
            <p:cNvSpPr/>
            <p:nvPr/>
          </p:nvSpPr>
          <p:spPr>
            <a:xfrm>
              <a:off x="2167128" y="1517904"/>
              <a:ext cx="5038344" cy="50383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1956" y="1901952"/>
              <a:ext cx="4582347" cy="4654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896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01600" y="-126992"/>
            <a:ext cx="12293600" cy="6081800"/>
          </a:xfrm>
          <a:prstGeom prst="rect">
            <a:avLst/>
          </a:prstGeom>
          <a:solidFill>
            <a:schemeClr val="tx2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E163DA5-9F11-49EF-ADE8-5B1FE0C5C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900" y="1132109"/>
            <a:ext cx="8890000" cy="46355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r-FR" dirty="0"/>
              <a:t>Deux appels par </a:t>
            </a:r>
            <a:r>
              <a:rPr lang="fr-FR" dirty="0" smtClean="0"/>
              <a:t>an</a:t>
            </a:r>
            <a:endParaRPr lang="fr-FR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r-FR" dirty="0"/>
              <a:t>Critères: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fr-FR" dirty="0"/>
              <a:t>fonds centré sur la capitalisation &gt; mettre en avant la manière dont le processus va permettre un apprentissage significatif lié à l'action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fr-FR" dirty="0"/>
              <a:t>Méthode novatrice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r-FR" dirty="0"/>
              <a:t>Maximum 10 000 €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fr-FR" dirty="0" smtClean="0"/>
              <a:t>Décision de thématique à prendre en commun avec les ACNG du CSC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fr-FR" dirty="0">
                <a:solidFill>
                  <a:srgbClr val="577A97"/>
                </a:solidFill>
              </a:rPr>
              <a:t>&gt;&gt; Remettre dossier en 2018?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fr-FR" dirty="0">
                <a:solidFill>
                  <a:srgbClr val="577A97"/>
                </a:solidFill>
              </a:rPr>
              <a:t>&gt;&gt; Idées de thématiques? </a:t>
            </a:r>
            <a:r>
              <a:rPr lang="fr-FR" dirty="0" smtClean="0">
                <a:solidFill>
                  <a:srgbClr val="577A97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-101600" y="5954800"/>
            <a:ext cx="12420500" cy="3100"/>
          </a:xfrm>
          <a:prstGeom prst="line">
            <a:avLst/>
          </a:prstGeom>
          <a:ln w="127000">
            <a:solidFill>
              <a:srgbClr val="8EA8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1"/>
          <p:cNvGrpSpPr/>
          <p:nvPr/>
        </p:nvGrpSpPr>
        <p:grpSpPr>
          <a:xfrm>
            <a:off x="359800" y="2072827"/>
            <a:ext cx="1332000" cy="1332000"/>
            <a:chOff x="2167128" y="1517904"/>
            <a:chExt cx="5038344" cy="5038344"/>
          </a:xfrm>
        </p:grpSpPr>
        <p:sp>
          <p:nvSpPr>
            <p:cNvPr id="13" name="Ellipse 12"/>
            <p:cNvSpPr/>
            <p:nvPr/>
          </p:nvSpPr>
          <p:spPr>
            <a:xfrm>
              <a:off x="2167128" y="1517904"/>
              <a:ext cx="5038344" cy="50383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1956" y="1901952"/>
              <a:ext cx="4582347" cy="4654296"/>
            </a:xfrm>
            <a:prstGeom prst="rect">
              <a:avLst/>
            </a:prstGeom>
          </p:spPr>
        </p:pic>
      </p:grpSp>
      <p:sp>
        <p:nvSpPr>
          <p:cNvPr id="15" name="Titre 1">
            <a:extLst>
              <a:ext uri="{FF2B5EF4-FFF2-40B4-BE49-F238E27FC236}">
                <a16:creationId xmlns:a16="http://schemas.microsoft.com/office/drawing/2014/main" xmlns="" id="{2520F218-6502-4456-8B3D-D4600CAF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267" y="199776"/>
            <a:ext cx="8566133" cy="907129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rgbClr val="577A97"/>
                </a:solidFill>
              </a:rPr>
              <a:t>Appel à projets « Fonds d’apprentissage CSC »</a:t>
            </a:r>
            <a:endParaRPr lang="fr-BE" sz="3200" b="1" dirty="0">
              <a:solidFill>
                <a:srgbClr val="577A97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70" y="3673110"/>
            <a:ext cx="1152000" cy="1152000"/>
          </a:xfrm>
          <a:prstGeom prst="ellipse">
            <a:avLst/>
          </a:prstGeom>
        </p:spPr>
      </p:pic>
      <p:pic>
        <p:nvPicPr>
          <p:cNvPr id="4100" name="Picture 4" descr="Image associÃ©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8" y="629547"/>
            <a:ext cx="1218825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89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E163DA5-9F11-49EF-ADE8-5B1FE0C5C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991" y="1499191"/>
            <a:ext cx="10503790" cy="5358809"/>
          </a:xfrm>
        </p:spPr>
        <p:txBody>
          <a:bodyPr>
            <a:noAutofit/>
          </a:bodyPr>
          <a:lstStyle/>
          <a:p>
            <a:pPr lvl="1" fontAlgn="ctr">
              <a:lnSpc>
                <a:spcPct val="100000"/>
              </a:lnSpc>
              <a:spcBef>
                <a:spcPts val="600"/>
              </a:spcBef>
            </a:pPr>
            <a:r>
              <a:rPr lang="fr-FR" dirty="0" smtClean="0"/>
              <a:t>Une thématique en lien avec l’</a:t>
            </a:r>
            <a:r>
              <a:rPr lang="fr-FR" b="1" dirty="0" smtClean="0"/>
              <a:t>environnement</a:t>
            </a:r>
          </a:p>
          <a:p>
            <a:pPr lvl="1" fontAlgn="ctr">
              <a:lnSpc>
                <a:spcPct val="100000"/>
              </a:lnSpc>
              <a:spcBef>
                <a:spcPts val="600"/>
              </a:spcBef>
            </a:pPr>
            <a:r>
              <a:rPr lang="fr-FR" dirty="0" smtClean="0"/>
              <a:t>Une </a:t>
            </a:r>
            <a:r>
              <a:rPr lang="fr-FR" dirty="0"/>
              <a:t>thématique en lien avec la </a:t>
            </a:r>
            <a:r>
              <a:rPr lang="fr-FR" b="1" dirty="0"/>
              <a:t>digitalisation</a:t>
            </a:r>
          </a:p>
          <a:p>
            <a:pPr lvl="1" fontAlgn="ctr">
              <a:lnSpc>
                <a:spcPct val="100000"/>
              </a:lnSpc>
              <a:spcBef>
                <a:spcPts val="600"/>
              </a:spcBef>
            </a:pPr>
            <a:r>
              <a:rPr lang="fr-FR" dirty="0" smtClean="0"/>
              <a:t>Une </a:t>
            </a:r>
            <a:r>
              <a:rPr lang="fr-FR" dirty="0"/>
              <a:t>thématique en lien avec </a:t>
            </a:r>
            <a:r>
              <a:rPr lang="fr-FR" dirty="0" smtClean="0"/>
              <a:t>le</a:t>
            </a:r>
            <a:r>
              <a:rPr lang="fr-FR" b="1" dirty="0" smtClean="0"/>
              <a:t> </a:t>
            </a:r>
            <a:r>
              <a:rPr lang="fr-FR" b="1" dirty="0" smtClean="0"/>
              <a:t>genre</a:t>
            </a:r>
          </a:p>
          <a:p>
            <a:pPr lvl="1" fontAlgn="ctr">
              <a:lnSpc>
                <a:spcPct val="100000"/>
              </a:lnSpc>
              <a:spcBef>
                <a:spcPts val="600"/>
              </a:spcBef>
            </a:pPr>
            <a:r>
              <a:rPr lang="fr-FR" dirty="0" smtClean="0"/>
              <a:t>Une </a:t>
            </a:r>
            <a:r>
              <a:rPr lang="fr-FR" dirty="0"/>
              <a:t>thématique en lien avec </a:t>
            </a:r>
            <a:r>
              <a:rPr lang="fr-FR" dirty="0" smtClean="0"/>
              <a:t>le </a:t>
            </a:r>
            <a:r>
              <a:rPr lang="fr-FR" dirty="0"/>
              <a:t>t</a:t>
            </a:r>
            <a:r>
              <a:rPr lang="fr-FR" b="1" dirty="0"/>
              <a:t>ravail décent</a:t>
            </a:r>
          </a:p>
          <a:p>
            <a:pPr lvl="1" fontAlgn="ctr">
              <a:lnSpc>
                <a:spcPct val="100000"/>
              </a:lnSpc>
              <a:spcBef>
                <a:spcPts val="600"/>
              </a:spcBef>
            </a:pPr>
            <a:r>
              <a:rPr lang="fr-FR" dirty="0" smtClean="0"/>
              <a:t>La </a:t>
            </a:r>
            <a:r>
              <a:rPr lang="fr-FR" dirty="0" smtClean="0"/>
              <a:t>collaboration avec le </a:t>
            </a:r>
            <a:r>
              <a:rPr lang="fr-FR" b="1" dirty="0" smtClean="0"/>
              <a:t>secteur </a:t>
            </a:r>
            <a:r>
              <a:rPr lang="fr-FR" b="1" dirty="0"/>
              <a:t>privé </a:t>
            </a:r>
            <a:r>
              <a:rPr lang="fr-FR" sz="2000" dirty="0" smtClean="0"/>
              <a:t>&gt;&gt; l‘appui </a:t>
            </a:r>
            <a:r>
              <a:rPr lang="fr-FR" sz="2000" dirty="0"/>
              <a:t>au secteur privé de la part de la DGD (voir note sur l'agriculture durable) est-il une opportunité ou une menace? </a:t>
            </a:r>
            <a:endParaRPr lang="fr-FR" sz="2000" dirty="0" smtClean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FR" b="1" dirty="0" smtClean="0"/>
              <a:t>L’</a:t>
            </a:r>
            <a:r>
              <a:rPr lang="fr-FR" b="1" dirty="0" err="1" smtClean="0"/>
              <a:t>agroécologie</a:t>
            </a:r>
            <a:r>
              <a:rPr lang="fr-FR" b="1" dirty="0" smtClean="0"/>
              <a:t> </a:t>
            </a:r>
            <a:r>
              <a:rPr lang="fr-FR" dirty="0" smtClean="0"/>
              <a:t>(réussites et blocage)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FR" sz="2400" dirty="0" smtClean="0"/>
              <a:t>Les </a:t>
            </a:r>
            <a:r>
              <a:rPr lang="fr-FR" sz="2400" b="1" dirty="0" err="1"/>
              <a:t>ToC</a:t>
            </a:r>
            <a:r>
              <a:rPr lang="fr-FR" sz="2400" dirty="0"/>
              <a:t> pour les futurs programmes 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FR" dirty="0" smtClean="0"/>
              <a:t>La </a:t>
            </a:r>
            <a:r>
              <a:rPr lang="fr-FR" b="1" dirty="0" smtClean="0"/>
              <a:t>gouvernance </a:t>
            </a:r>
            <a:r>
              <a:rPr lang="fr-FR" b="1" dirty="0"/>
              <a:t>des </a:t>
            </a:r>
            <a:r>
              <a:rPr lang="fr-FR" b="1" dirty="0" smtClean="0"/>
              <a:t>partenaires</a:t>
            </a:r>
            <a:r>
              <a:rPr lang="fr-FR" b="1" dirty="0"/>
              <a:t> </a:t>
            </a:r>
            <a:r>
              <a:rPr lang="fr-FR" dirty="0" smtClean="0"/>
              <a:t>(UVCW</a:t>
            </a:r>
            <a:r>
              <a:rPr lang="fr-FR" dirty="0"/>
              <a:t>)</a:t>
            </a:r>
            <a:r>
              <a:rPr lang="fr-FR" i="1" dirty="0"/>
              <a:t> </a:t>
            </a:r>
            <a:r>
              <a:rPr lang="fr-FR" i="1" dirty="0" smtClean="0"/>
              <a:t>: </a:t>
            </a:r>
            <a:r>
              <a:rPr lang="fr-FR" sz="2000" dirty="0" smtClean="0"/>
              <a:t>échanger sur les </a:t>
            </a:r>
            <a:r>
              <a:rPr lang="fr-FR" sz="2000" dirty="0"/>
              <a:t>pratiques qui existent </a:t>
            </a:r>
            <a:r>
              <a:rPr lang="fr-FR" sz="2000" dirty="0" smtClean="0"/>
              <a:t>déjà, </a:t>
            </a:r>
            <a:r>
              <a:rPr lang="fr-FR" sz="2000" dirty="0"/>
              <a:t>réfléchir ensemble à comment progressivement lutter contre </a:t>
            </a:r>
            <a:r>
              <a:rPr lang="fr-FR" sz="2000" dirty="0" smtClean="0"/>
              <a:t>la corruption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FR" dirty="0" smtClean="0"/>
              <a:t>Proposition de LC (mutuelles de santé)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304924">
            <a:off x="7142485" y="-2569469"/>
            <a:ext cx="4567876" cy="454490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xmlns="" id="{2520F218-6502-4456-8B3D-D4600CAF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43" y="517280"/>
            <a:ext cx="5329393" cy="730873"/>
          </a:xfrm>
        </p:spPr>
        <p:txBody>
          <a:bodyPr>
            <a:normAutofit fontScale="90000"/>
          </a:bodyPr>
          <a:lstStyle/>
          <a:p>
            <a:r>
              <a:rPr lang="fr-FR" sz="4000" dirty="0" smtClean="0">
                <a:solidFill>
                  <a:srgbClr val="299B88"/>
                </a:solidFill>
              </a:rPr>
              <a:t>Exemples de thématiques</a:t>
            </a:r>
            <a:endParaRPr lang="fr-BE" sz="4000" dirty="0">
              <a:solidFill>
                <a:srgbClr val="299B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E163DA5-9F11-49EF-ADE8-5B1FE0C5C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10" y="1512333"/>
            <a:ext cx="9975273" cy="4952875"/>
          </a:xfrm>
        </p:spPr>
        <p:txBody>
          <a:bodyPr>
            <a:noAutofit/>
          </a:bodyPr>
          <a:lstStyle/>
          <a:p>
            <a:pPr fontAlgn="ctr">
              <a:spcAft>
                <a:spcPts val="600"/>
              </a:spcAft>
            </a:pPr>
            <a:r>
              <a:rPr lang="fr-FR" sz="2400" b="1" dirty="0"/>
              <a:t>D</a:t>
            </a:r>
            <a:r>
              <a:rPr lang="fr-FR" sz="2400" b="1" dirty="0" smtClean="0"/>
              <a:t>ébat</a:t>
            </a:r>
            <a:r>
              <a:rPr lang="fr-FR" sz="2400" b="1" dirty="0"/>
              <a:t>, </a:t>
            </a:r>
            <a:r>
              <a:rPr lang="fr-FR" sz="2400" b="1" dirty="0" smtClean="0"/>
              <a:t>analyse, partage</a:t>
            </a:r>
            <a:r>
              <a:rPr lang="fr-FR" sz="2400" dirty="0" smtClean="0"/>
              <a:t> </a:t>
            </a:r>
            <a:r>
              <a:rPr lang="fr-FR" sz="2400" dirty="0"/>
              <a:t>sur base des expériences et connaissances des ACNG et de leurs partenaires locaux : organisation </a:t>
            </a:r>
            <a:r>
              <a:rPr lang="fr-FR" sz="2400" dirty="0" smtClean="0"/>
              <a:t>d’ateliers à Cotonou et/ou </a:t>
            </a:r>
            <a:r>
              <a:rPr lang="fr-FR" sz="2400" dirty="0" err="1" smtClean="0"/>
              <a:t>Bxl</a:t>
            </a:r>
            <a:endParaRPr lang="fr-FR" sz="2400" dirty="0"/>
          </a:p>
          <a:p>
            <a:pPr fontAlgn="ctr">
              <a:spcAft>
                <a:spcPts val="600"/>
              </a:spcAft>
            </a:pPr>
            <a:r>
              <a:rPr lang="fr-FR" sz="2400" b="1" dirty="0" smtClean="0"/>
              <a:t>Voyages </a:t>
            </a:r>
            <a:r>
              <a:rPr lang="fr-FR" sz="2400" b="1" dirty="0"/>
              <a:t>d'échanges</a:t>
            </a:r>
            <a:r>
              <a:rPr lang="fr-FR" sz="2400" dirty="0"/>
              <a:t>: organisation de voyages d'échanges (par zone/par secteur) pour permettre aux différentes partenaires de découvrir ce que font les autres, s'en inspirer. Puis </a:t>
            </a:r>
            <a:r>
              <a:rPr lang="fr-FR" sz="2400" dirty="0" err="1"/>
              <a:t>debriefing</a:t>
            </a:r>
            <a:r>
              <a:rPr lang="fr-FR" sz="2400" dirty="0"/>
              <a:t> en commun (à Cotonou?)</a:t>
            </a:r>
          </a:p>
          <a:p>
            <a:pPr>
              <a:spcAft>
                <a:spcPts val="600"/>
              </a:spcAft>
            </a:pPr>
            <a:r>
              <a:rPr lang="fr-FR" sz="2400" b="1" dirty="0" smtClean="0"/>
              <a:t>Formation/invitation d’un expert </a:t>
            </a:r>
            <a:r>
              <a:rPr lang="fr-FR" sz="2400" dirty="0" smtClean="0"/>
              <a:t>pour approfondir une thématique</a:t>
            </a:r>
          </a:p>
          <a:p>
            <a:pPr>
              <a:spcAft>
                <a:spcPts val="600"/>
              </a:spcAft>
            </a:pPr>
            <a:r>
              <a:rPr lang="fr-FR" sz="2400" b="1" dirty="0" smtClean="0"/>
              <a:t>Etude, recherche, diagnostic</a:t>
            </a:r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r>
              <a:rPr lang="fr-FR" dirty="0" smtClean="0">
                <a:solidFill>
                  <a:srgbClr val="71B7AB"/>
                </a:solidFill>
              </a:rPr>
              <a:t>+ Autres suggestions? </a:t>
            </a:r>
            <a:endParaRPr lang="fr-FR" sz="3200" dirty="0">
              <a:solidFill>
                <a:srgbClr val="71B7AB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574372">
            <a:off x="7841163" y="4231753"/>
            <a:ext cx="5279043" cy="5252493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xmlns="" id="{2520F218-6502-4456-8B3D-D4600CAF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479" y="537442"/>
            <a:ext cx="5329393" cy="730873"/>
          </a:xfrm>
        </p:spPr>
        <p:txBody>
          <a:bodyPr>
            <a:normAutofit/>
          </a:bodyPr>
          <a:lstStyle/>
          <a:p>
            <a:r>
              <a:rPr lang="fr-FR" sz="4000" dirty="0" smtClean="0">
                <a:solidFill>
                  <a:srgbClr val="71B7AB"/>
                </a:solidFill>
              </a:rPr>
              <a:t>Pistes de méthodologie</a:t>
            </a:r>
            <a:endParaRPr lang="fr-BE" sz="4000" dirty="0">
              <a:solidFill>
                <a:srgbClr val="71B7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11266" name="Picture 2" descr="https://www.plan.ie/wp-content/uploads/2014/11/Get-Involved-with-Plan-Image-1200x8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4" b="36884"/>
          <a:stretch/>
        </p:blipFill>
        <p:spPr bwMode="auto">
          <a:xfrm>
            <a:off x="0" y="1752600"/>
            <a:ext cx="121920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209189D4-0F49-45F1-BA3B-EE731B2ED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061" y="1118975"/>
            <a:ext cx="8434471" cy="789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80000"/>
              </a:lnSpc>
            </a:pPr>
            <a:r>
              <a:rPr lang="fr-BE" sz="3200" b="1" dirty="0" smtClean="0">
                <a:solidFill>
                  <a:srgbClr val="F3A4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III.2. </a:t>
            </a:r>
            <a:r>
              <a:rPr lang="fr-BE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Le dialogue stratégique</a:t>
            </a:r>
            <a:endParaRPr lang="fr-BE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 flipV="1">
            <a:off x="0" y="5803752"/>
            <a:ext cx="12192000" cy="14835"/>
          </a:xfrm>
          <a:prstGeom prst="line">
            <a:avLst/>
          </a:prstGeom>
          <a:ln w="101600">
            <a:solidFill>
              <a:srgbClr val="5D82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/>
          <p:cNvGrpSpPr/>
          <p:nvPr/>
        </p:nvGrpSpPr>
        <p:grpSpPr>
          <a:xfrm>
            <a:off x="1739379" y="4879063"/>
            <a:ext cx="1927365" cy="1849377"/>
            <a:chOff x="2167128" y="1517904"/>
            <a:chExt cx="5038344" cy="5038344"/>
          </a:xfrm>
        </p:grpSpPr>
        <p:sp>
          <p:nvSpPr>
            <p:cNvPr id="16" name="Ellipse 15"/>
            <p:cNvSpPr/>
            <p:nvPr/>
          </p:nvSpPr>
          <p:spPr>
            <a:xfrm>
              <a:off x="2167128" y="1517904"/>
              <a:ext cx="5038344" cy="50383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1956" y="1901952"/>
              <a:ext cx="4582347" cy="4654296"/>
            </a:xfrm>
            <a:prstGeom prst="rect">
              <a:avLst/>
            </a:prstGeom>
          </p:spPr>
        </p:pic>
      </p:grpSp>
      <p:cxnSp>
        <p:nvCxnSpPr>
          <p:cNvPr id="15" name="Connecteur droit 14"/>
          <p:cNvCxnSpPr/>
          <p:nvPr/>
        </p:nvCxnSpPr>
        <p:spPr>
          <a:xfrm>
            <a:off x="-398512" y="1387879"/>
            <a:ext cx="6117849" cy="6023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V="1">
            <a:off x="10928195" y="1387877"/>
            <a:ext cx="1285070" cy="602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E163DA5-9F11-49EF-ADE8-5B1FE0C5C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64" y="1293542"/>
            <a:ext cx="11478396" cy="537785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fr-FR" dirty="0" smtClean="0"/>
              <a:t>Enquête fin 2017 (213 répondants) - résultats début 2018</a:t>
            </a:r>
          </a:p>
          <a:p>
            <a:pPr>
              <a:lnSpc>
                <a:spcPct val="120000"/>
              </a:lnSpc>
            </a:pPr>
            <a:r>
              <a:rPr lang="fr-FR" dirty="0" smtClean="0"/>
              <a:t>Objectif: </a:t>
            </a:r>
            <a:r>
              <a:rPr lang="fr-BE" dirty="0"/>
              <a:t>analyser les dialogues stratégiques de </a:t>
            </a:r>
            <a:r>
              <a:rPr lang="fr-BE" dirty="0" smtClean="0"/>
              <a:t>2017</a:t>
            </a:r>
            <a:endParaRPr lang="fr-FR" dirty="0" smtClean="0"/>
          </a:p>
          <a:p>
            <a:pPr>
              <a:lnSpc>
                <a:spcPct val="120000"/>
              </a:lnSpc>
            </a:pPr>
            <a:r>
              <a:rPr lang="fr-FR" dirty="0" smtClean="0"/>
              <a:t>Principales </a:t>
            </a:r>
            <a:r>
              <a:rPr lang="fr-FR" b="1" dirty="0" smtClean="0"/>
              <a:t>conclusions</a:t>
            </a:r>
            <a:r>
              <a:rPr lang="fr-FR" dirty="0" smtClean="0"/>
              <a:t>:</a:t>
            </a:r>
          </a:p>
          <a:p>
            <a:pPr lvl="1">
              <a:lnSpc>
                <a:spcPct val="120000"/>
              </a:lnSpc>
            </a:pPr>
            <a:r>
              <a:rPr lang="fr-BE" dirty="0"/>
              <a:t>Globalement les participants évaluent positivement la dynamique des dialogues stratégiques </a:t>
            </a:r>
          </a:p>
          <a:p>
            <a:pPr lvl="1">
              <a:lnSpc>
                <a:spcPct val="120000"/>
              </a:lnSpc>
            </a:pPr>
            <a:r>
              <a:rPr lang="fr-BE" dirty="0" smtClean="0"/>
              <a:t>Il </a:t>
            </a:r>
            <a:r>
              <a:rPr lang="fr-BE" dirty="0"/>
              <a:t>est important d’offrir à chaque CSC la </a:t>
            </a:r>
            <a:r>
              <a:rPr lang="fr-BE" b="1" dirty="0"/>
              <a:t>flexibilité</a:t>
            </a:r>
            <a:r>
              <a:rPr lang="fr-BE" dirty="0"/>
              <a:t> sur ce qui sera </a:t>
            </a:r>
            <a:r>
              <a:rPr lang="fr-BE" dirty="0" smtClean="0"/>
              <a:t>discuté</a:t>
            </a:r>
            <a:r>
              <a:rPr lang="fr-BE" dirty="0"/>
              <a:t>.</a:t>
            </a:r>
          </a:p>
          <a:p>
            <a:pPr lvl="1">
              <a:lnSpc>
                <a:spcPct val="120000"/>
              </a:lnSpc>
            </a:pPr>
            <a:r>
              <a:rPr lang="fr-BE" dirty="0"/>
              <a:t>Souhait de </a:t>
            </a:r>
            <a:r>
              <a:rPr lang="fr-BE" b="1" dirty="0"/>
              <a:t>plus de contenu </a:t>
            </a:r>
            <a:r>
              <a:rPr lang="fr-BE" dirty="0"/>
              <a:t>et de </a:t>
            </a:r>
            <a:r>
              <a:rPr lang="fr-BE" b="1" dirty="0"/>
              <a:t>moins d’administratif</a:t>
            </a:r>
          </a:p>
          <a:p>
            <a:pPr lvl="1">
              <a:lnSpc>
                <a:spcPct val="120000"/>
              </a:lnSpc>
            </a:pPr>
            <a:r>
              <a:rPr lang="fr-BE" dirty="0" smtClean="0"/>
              <a:t>Le DS ne </a:t>
            </a:r>
            <a:r>
              <a:rPr lang="fr-BE" dirty="0"/>
              <a:t>peut être considéré comme un moment de </a:t>
            </a:r>
            <a:r>
              <a:rPr lang="fr-BE" dirty="0" smtClean="0"/>
              <a:t>justification/rapport </a:t>
            </a:r>
            <a:r>
              <a:rPr lang="fr-BE" dirty="0"/>
              <a:t>des ACNG envers la DGD. </a:t>
            </a:r>
            <a:r>
              <a:rPr lang="fr-BE" dirty="0" smtClean="0"/>
              <a:t>C’est </a:t>
            </a:r>
            <a:r>
              <a:rPr lang="fr-BE" dirty="0"/>
              <a:t>un instrument </a:t>
            </a:r>
            <a:r>
              <a:rPr lang="fr-BE" dirty="0" smtClean="0"/>
              <a:t>visant </a:t>
            </a:r>
            <a:r>
              <a:rPr lang="fr-BE" dirty="0"/>
              <a:t>à apprendre les uns des autres, à échanger et à dialoguer. </a:t>
            </a:r>
            <a:endParaRPr lang="fr-BE" dirty="0" smtClean="0"/>
          </a:p>
          <a:p>
            <a:pPr lvl="1">
              <a:lnSpc>
                <a:spcPct val="120000"/>
              </a:lnSpc>
            </a:pPr>
            <a:r>
              <a:rPr lang="fr-BE" dirty="0" smtClean="0"/>
              <a:t>L’accent </a:t>
            </a:r>
            <a:r>
              <a:rPr lang="fr-BE" dirty="0"/>
              <a:t>doit être mis sur la dynamique de la coopération et la stimulation des échanges</a:t>
            </a:r>
            <a:r>
              <a:rPr lang="fr-BE" dirty="0" smtClean="0"/>
              <a:t>.</a:t>
            </a:r>
          </a:p>
          <a:p>
            <a:pPr lvl="1">
              <a:lnSpc>
                <a:spcPct val="120000"/>
              </a:lnSpc>
            </a:pPr>
            <a:r>
              <a:rPr lang="fr-BE" dirty="0" smtClean="0"/>
              <a:t>L’organisation </a:t>
            </a:r>
            <a:r>
              <a:rPr lang="fr-BE" dirty="0"/>
              <a:t>de </a:t>
            </a:r>
            <a:r>
              <a:rPr lang="fr-BE" dirty="0" smtClean="0"/>
              <a:t>DS sur </a:t>
            </a:r>
            <a:r>
              <a:rPr lang="fr-BE" dirty="0"/>
              <a:t>le terrain est une bonne chose pour la dynamique</a:t>
            </a:r>
            <a:r>
              <a:rPr lang="fr-BE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fr-BE" dirty="0"/>
              <a:t>Une évaluation sectorielle plus étendue de la plus-value effective des CSC est prévue en </a:t>
            </a:r>
            <a:r>
              <a:rPr lang="fr-BE" dirty="0" smtClean="0"/>
              <a:t>2019. </a:t>
            </a:r>
          </a:p>
          <a:p>
            <a:pPr marL="457200" lvl="1" indent="0">
              <a:lnSpc>
                <a:spcPct val="120000"/>
              </a:lnSpc>
              <a:spcBef>
                <a:spcPts val="2400"/>
              </a:spcBef>
              <a:buNone/>
            </a:pPr>
            <a:r>
              <a:rPr lang="fr-BE" dirty="0" smtClean="0"/>
              <a:t>	</a:t>
            </a:r>
            <a:r>
              <a:rPr lang="fr-BE" sz="2900" dirty="0" smtClean="0">
                <a:solidFill>
                  <a:srgbClr val="218593"/>
                </a:solidFill>
              </a:rPr>
              <a:t>Résultats détaillés sur le OneDrive du CSC Bénin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2520F218-6502-4456-8B3D-D4600CAF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48" y="131830"/>
            <a:ext cx="7873331" cy="1195165"/>
          </a:xfrm>
        </p:spPr>
        <p:txBody>
          <a:bodyPr>
            <a:normAutofit/>
          </a:bodyPr>
          <a:lstStyle/>
          <a:p>
            <a:r>
              <a:rPr lang="fr-FR" sz="3600" dirty="0" smtClean="0"/>
              <a:t>Enquête </a:t>
            </a:r>
            <a:r>
              <a:rPr lang="fr-FR" sz="3600" dirty="0" smtClean="0"/>
              <a:t>des fédérations </a:t>
            </a:r>
            <a:r>
              <a:rPr lang="fr-FR" sz="3600" dirty="0" smtClean="0"/>
              <a:t>sur les DS</a:t>
            </a:r>
            <a:endParaRPr lang="fr-BE" sz="3600" b="1" dirty="0"/>
          </a:p>
        </p:txBody>
      </p:sp>
      <p:pic>
        <p:nvPicPr>
          <p:cNvPr id="19" name="Picture 2" descr="Image associÃ©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44" y="5590660"/>
            <a:ext cx="796255" cy="79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14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xmlns="" id="{4E163DA5-9F11-49EF-ADE8-5B1FE0C5C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49" y="1170878"/>
            <a:ext cx="11104211" cy="518531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fr-BE" dirty="0" smtClean="0"/>
              <a:t>Accords entre </a:t>
            </a:r>
            <a:r>
              <a:rPr lang="fr-BE" b="1" dirty="0" smtClean="0"/>
              <a:t>les </a:t>
            </a:r>
            <a:r>
              <a:rPr lang="fr-BE" b="1" dirty="0"/>
              <a:t>fédérations et la DGD </a:t>
            </a:r>
            <a:r>
              <a:rPr lang="fr-BE" dirty="0" smtClean="0"/>
              <a:t>pour </a:t>
            </a:r>
            <a:r>
              <a:rPr lang="fr-BE" dirty="0"/>
              <a:t>stimuler des dialogues stratégiques </a:t>
            </a:r>
            <a:r>
              <a:rPr lang="fr-BE" b="1" dirty="0"/>
              <a:t>flexibles et riches en </a:t>
            </a:r>
            <a:r>
              <a:rPr lang="fr-BE" b="1" dirty="0" smtClean="0"/>
              <a:t>contenu </a:t>
            </a:r>
            <a:r>
              <a:rPr lang="fr-BE" dirty="0" smtClean="0"/>
              <a:t>(basés sur l’enquête </a:t>
            </a:r>
            <a:r>
              <a:rPr lang="fr-FR" dirty="0" smtClean="0"/>
              <a:t>des fédérations)</a:t>
            </a:r>
            <a:endParaRPr lang="fr-FR" dirty="0" smtClean="0"/>
          </a:p>
          <a:p>
            <a:pPr>
              <a:lnSpc>
                <a:spcPct val="120000"/>
              </a:lnSpc>
            </a:pPr>
            <a:r>
              <a:rPr lang="fr-BE" b="1" dirty="0" smtClean="0"/>
              <a:t>Agenda des DS</a:t>
            </a:r>
            <a:r>
              <a:rPr lang="fr-BE" dirty="0" smtClean="0"/>
              <a:t>:</a:t>
            </a:r>
          </a:p>
          <a:p>
            <a:pPr lvl="2">
              <a:lnSpc>
                <a:spcPct val="120000"/>
              </a:lnSpc>
            </a:pPr>
            <a:r>
              <a:rPr lang="fr-BE" sz="2100" dirty="0"/>
              <a:t>le suivi des cibles stratégiques poursuivies et de </a:t>
            </a:r>
            <a:r>
              <a:rPr lang="fr-BE" sz="2100" dirty="0" smtClean="0"/>
              <a:t>l’impact</a:t>
            </a:r>
          </a:p>
          <a:p>
            <a:pPr lvl="2">
              <a:lnSpc>
                <a:spcPct val="120000"/>
              </a:lnSpc>
            </a:pPr>
            <a:r>
              <a:rPr lang="fr-BE" sz="2100" dirty="0"/>
              <a:t>les leçons tirées de la mise en œuvre des programmes et leurs conséquences pour le </a:t>
            </a:r>
            <a:r>
              <a:rPr lang="fr-BE" sz="2100" dirty="0" smtClean="0"/>
              <a:t>CSC (en 2019 ou 2020)</a:t>
            </a:r>
          </a:p>
          <a:p>
            <a:pPr lvl="2">
              <a:lnSpc>
                <a:spcPct val="120000"/>
              </a:lnSpc>
            </a:pPr>
            <a:r>
              <a:rPr lang="fr-BE" sz="2100" dirty="0"/>
              <a:t>le suivi de la concrétisation des complémentarités et synergies et les apprentissages y </a:t>
            </a:r>
            <a:r>
              <a:rPr lang="fr-BE" sz="2100" dirty="0" smtClean="0"/>
              <a:t>liés</a:t>
            </a:r>
          </a:p>
          <a:p>
            <a:pPr lvl="2">
              <a:lnSpc>
                <a:spcPct val="120000"/>
              </a:lnSpc>
            </a:pPr>
            <a:r>
              <a:rPr lang="fr-BE" sz="2100" dirty="0"/>
              <a:t>le suivi de l’intégration des thèmes transversaux [genre et environnement</a:t>
            </a:r>
            <a:r>
              <a:rPr lang="fr-BE" sz="2100" dirty="0" smtClean="0"/>
              <a:t>] (au moins une fois entre 2018 et 2020)</a:t>
            </a:r>
          </a:p>
          <a:p>
            <a:pPr lvl="2">
              <a:lnSpc>
                <a:spcPct val="120000"/>
              </a:lnSpc>
            </a:pPr>
            <a:r>
              <a:rPr lang="fr-BE" sz="2100" dirty="0"/>
              <a:t>l’analyse de l’opportunité d’ajuster le contenu du CSC et, le cas échéant, la formulation de recommandations à l’administration concernant l’ajustement des </a:t>
            </a:r>
            <a:r>
              <a:rPr lang="fr-BE" sz="2100" dirty="0" smtClean="0"/>
              <a:t>programmes (selon le contexte du pays)</a:t>
            </a:r>
          </a:p>
          <a:p>
            <a:pPr lvl="2">
              <a:lnSpc>
                <a:spcPct val="120000"/>
              </a:lnSpc>
            </a:pPr>
            <a:r>
              <a:rPr lang="fr-BE" sz="2100" dirty="0"/>
              <a:t>le </a:t>
            </a:r>
            <a:r>
              <a:rPr lang="fr-BE" sz="2100" dirty="0" smtClean="0"/>
              <a:t>suivi </a:t>
            </a:r>
            <a:r>
              <a:rPr lang="fr-BE" sz="2100" dirty="0"/>
              <a:t>des points d’attentions relevés lors de l’appréciation du </a:t>
            </a:r>
            <a:r>
              <a:rPr lang="fr-BE" sz="2100" dirty="0" smtClean="0"/>
              <a:t>CSC. 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fr-BE" dirty="0"/>
              <a:t>	</a:t>
            </a:r>
            <a:r>
              <a:rPr lang="fr-BE" dirty="0" smtClean="0">
                <a:solidFill>
                  <a:srgbClr val="218593"/>
                </a:solidFill>
              </a:rPr>
              <a:t>Fiche DS sur le OneDrive CSC Bénin</a:t>
            </a:r>
          </a:p>
          <a:p>
            <a:pPr>
              <a:lnSpc>
                <a:spcPct val="120000"/>
              </a:lnSpc>
            </a:pPr>
            <a:endParaRPr lang="fr-BE" dirty="0" smtClean="0"/>
          </a:p>
          <a:p>
            <a:pPr marL="0" indent="0">
              <a:lnSpc>
                <a:spcPct val="120000"/>
              </a:lnSpc>
              <a:buNone/>
            </a:pPr>
            <a:endParaRPr lang="fr-BE" dirty="0" smtClean="0"/>
          </a:p>
          <a:p>
            <a:pPr>
              <a:lnSpc>
                <a:spcPct val="120000"/>
              </a:lnSpc>
            </a:pPr>
            <a:endParaRPr lang="fr-BE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xmlns="" id="{2520F218-6502-4456-8B3D-D4600CAF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49" y="131830"/>
            <a:ext cx="7681778" cy="1195165"/>
          </a:xfrm>
        </p:spPr>
        <p:txBody>
          <a:bodyPr>
            <a:normAutofit/>
          </a:bodyPr>
          <a:lstStyle/>
          <a:p>
            <a:r>
              <a:rPr lang="fr-FR" sz="3600" dirty="0" smtClean="0"/>
              <a:t>Nouvelle fiche sur les DS </a:t>
            </a:r>
            <a:r>
              <a:rPr lang="fr-FR" sz="2800" dirty="0" smtClean="0"/>
              <a:t>(mars 2018) </a:t>
            </a:r>
            <a:endParaRPr lang="fr-BE" sz="3600" b="1" dirty="0"/>
          </a:p>
        </p:txBody>
      </p:sp>
      <p:pic>
        <p:nvPicPr>
          <p:cNvPr id="13" name="Picture 2" descr="Image associÃ©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63" y="5583903"/>
            <a:ext cx="895204" cy="89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14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15903"/>
            <a:ext cx="12192002" cy="376077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209189D4-0F49-45F1-BA3B-EE731B2ED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061" y="1331569"/>
            <a:ext cx="8540779" cy="10043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80000"/>
              </a:lnSpc>
            </a:pPr>
            <a:r>
              <a:rPr lang="fr-BE" sz="3200" b="1" dirty="0" smtClean="0">
                <a:solidFill>
                  <a:srgbClr val="56AE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III.3.</a:t>
            </a:r>
            <a:r>
              <a:rPr lang="fr-BE" sz="3200" b="1" dirty="0" smtClean="0">
                <a:solidFill>
                  <a:srgbClr val="F362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 </a:t>
            </a:r>
            <a:r>
              <a:rPr lang="fr-BE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Prochaines étapes</a:t>
            </a:r>
            <a:endParaRPr lang="fr-BE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 flipV="1">
            <a:off x="0" y="5803752"/>
            <a:ext cx="12192000" cy="14835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-480738" y="1611181"/>
            <a:ext cx="7125378" cy="2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11082432" y="1611181"/>
            <a:ext cx="1333088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e 10"/>
          <p:cNvGrpSpPr/>
          <p:nvPr/>
        </p:nvGrpSpPr>
        <p:grpSpPr>
          <a:xfrm>
            <a:off x="1739379" y="4879063"/>
            <a:ext cx="1927365" cy="1849377"/>
            <a:chOff x="2167128" y="1517904"/>
            <a:chExt cx="5038344" cy="5038344"/>
          </a:xfrm>
        </p:grpSpPr>
        <p:sp>
          <p:nvSpPr>
            <p:cNvPr id="13" name="Ellipse 12"/>
            <p:cNvSpPr/>
            <p:nvPr/>
          </p:nvSpPr>
          <p:spPr>
            <a:xfrm>
              <a:off x="2167128" y="1517904"/>
              <a:ext cx="5038344" cy="50383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1956" y="1901952"/>
              <a:ext cx="4582347" cy="4654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082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970961"/>
            <a:ext cx="1783198" cy="4798243"/>
          </a:xfrm>
        </p:spPr>
        <p:txBody>
          <a:bodyPr vert="vert270">
            <a:normAutofit/>
          </a:bodyPr>
          <a:lstStyle/>
          <a:p>
            <a:pPr algn="ctr"/>
            <a:r>
              <a:rPr lang="x-none" sz="4000" dirty="0" err="1" smtClean="0"/>
              <a:t>Calendrier</a:t>
            </a:r>
            <a:r>
              <a:rPr lang="x-none" sz="4000" dirty="0" smtClean="0"/>
              <a:t> </a:t>
            </a:r>
            <a:r>
              <a:rPr lang="x-none" sz="4000" dirty="0" err="1" smtClean="0"/>
              <a:t>indicatif</a:t>
            </a:r>
            <a:r>
              <a:rPr lang="x-none" sz="4000" dirty="0" smtClean="0"/>
              <a:t> du CSC </a:t>
            </a:r>
            <a:r>
              <a:rPr lang="x-none" sz="4000" dirty="0" err="1" smtClean="0"/>
              <a:t>Bénin</a:t>
            </a:r>
            <a:r>
              <a:rPr lang="x-none" sz="4000" dirty="0" smtClean="0"/>
              <a:t> </a:t>
            </a:r>
            <a:r>
              <a:rPr lang="x-none" sz="4000" b="1" dirty="0" smtClean="0"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2018</a:t>
            </a:r>
            <a:endParaRPr lang="x-none" sz="4000" b="1" dirty="0"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2426790"/>
              </p:ext>
            </p:extLst>
          </p:nvPr>
        </p:nvGraphicFramePr>
        <p:xfrm>
          <a:off x="2229858" y="343347"/>
          <a:ext cx="9164963" cy="605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344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7028" y="0"/>
            <a:ext cx="2072641" cy="6053470"/>
          </a:xfrm>
        </p:spPr>
        <p:txBody>
          <a:bodyPr vert="horz">
            <a:normAutofit/>
          </a:bodyPr>
          <a:lstStyle/>
          <a:p>
            <a:pPr algn="ctr"/>
            <a:r>
              <a:rPr lang="x-none" sz="3600" b="1" dirty="0" smtClean="0">
                <a:solidFill>
                  <a:srgbClr val="8AC9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  <a:r>
              <a:rPr lang="x-none" sz="2400" dirty="0" smtClean="0"/>
              <a:t/>
            </a:r>
            <a:br>
              <a:rPr lang="x-none" sz="2400" dirty="0" smtClean="0"/>
            </a:br>
            <a:r>
              <a:rPr lang="x-none" sz="2400" dirty="0" smtClean="0"/>
              <a:t> </a:t>
            </a:r>
            <a:br>
              <a:rPr lang="x-none" sz="2400" dirty="0" smtClean="0"/>
            </a:br>
            <a:r>
              <a:rPr lang="x-none" sz="3200" dirty="0" smtClean="0">
                <a:solidFill>
                  <a:schemeClr val="tx2"/>
                </a:solidFill>
              </a:rPr>
              <a:t>CSC </a:t>
            </a:r>
            <a:r>
              <a:rPr lang="x-none" sz="3200" dirty="0" err="1" smtClean="0">
                <a:solidFill>
                  <a:schemeClr val="tx2"/>
                </a:solidFill>
              </a:rPr>
              <a:t>Bénin</a:t>
            </a:r>
            <a:endParaRPr lang="x-none" sz="3200" b="1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/>
          </p:nvPr>
        </p:nvGraphicFramePr>
        <p:xfrm>
          <a:off x="2521858" y="523841"/>
          <a:ext cx="7253248" cy="6022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e 4"/>
          <p:cNvGrpSpPr/>
          <p:nvPr/>
        </p:nvGrpSpPr>
        <p:grpSpPr>
          <a:xfrm rot="16200000">
            <a:off x="9260051" y="1599160"/>
            <a:ext cx="3704281" cy="1505417"/>
            <a:chOff x="761413" y="3973875"/>
            <a:chExt cx="7065403" cy="890772"/>
          </a:xfrm>
        </p:grpSpPr>
        <p:sp>
          <p:nvSpPr>
            <p:cNvPr id="6" name="Arrondir un rectangle avec un coin du même côté 5"/>
            <p:cNvSpPr/>
            <p:nvPr/>
          </p:nvSpPr>
          <p:spPr>
            <a:xfrm rot="5400000">
              <a:off x="3848729" y="886560"/>
              <a:ext cx="890771" cy="7065402"/>
            </a:xfrm>
            <a:prstGeom prst="round2SameRect">
              <a:avLst/>
            </a:prstGeom>
            <a:ln>
              <a:solidFill>
                <a:srgbClr val="009999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Arrondir un rectangle avec un coin du même côté 4"/>
            <p:cNvSpPr/>
            <p:nvPr/>
          </p:nvSpPr>
          <p:spPr>
            <a:xfrm>
              <a:off x="761413" y="4008222"/>
              <a:ext cx="7031057" cy="8564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2700" rIns="12700" bIns="12700" numCol="1" spcCol="1270" anchor="ctr" anchorCtr="0">
              <a:noAutofit/>
            </a:bodyPr>
            <a:lstStyle/>
            <a:p>
              <a:pPr marL="0" lvl="1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fr-FR" dirty="0" smtClean="0">
                  <a:solidFill>
                    <a:schemeClr val="tx2"/>
                  </a:solidFill>
                </a:rPr>
                <a:t>+ Mise à jour par chaque ACNG de sa participation aux </a:t>
              </a:r>
              <a:r>
                <a:rPr lang="fr-FR" b="1" dirty="0" smtClean="0">
                  <a:solidFill>
                    <a:schemeClr val="tx2"/>
                  </a:solidFill>
                </a:rPr>
                <a:t>cibles et approches</a:t>
              </a:r>
              <a:r>
                <a:rPr lang="fr-FR" dirty="0" smtClean="0">
                  <a:solidFill>
                    <a:schemeClr val="tx2"/>
                  </a:solidFill>
                </a:rPr>
                <a:t> + de l’état d’avancement des </a:t>
              </a:r>
              <a:r>
                <a:rPr lang="fr-FR" b="1" dirty="0" smtClean="0">
                  <a:solidFill>
                    <a:schemeClr val="tx2"/>
                  </a:solidFill>
                </a:rPr>
                <a:t>synergies</a:t>
              </a:r>
              <a:r>
                <a:rPr lang="fr-FR" dirty="0" smtClean="0">
                  <a:solidFill>
                    <a:schemeClr val="tx2"/>
                  </a:solidFill>
                </a:rPr>
                <a:t>. </a:t>
              </a:r>
              <a:endParaRPr lang="fr-BE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280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0" name="Rectangle 19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209189D4-0F49-45F1-BA3B-EE731B2ED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977" y="2014655"/>
            <a:ext cx="3707219" cy="166285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fr-BE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 </a:t>
            </a:r>
            <a:br>
              <a:rPr lang="fr-BE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</a:br>
            <a:r>
              <a:rPr lang="fr-BE" sz="6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Les synergies</a:t>
            </a:r>
            <a:endParaRPr lang="fr-BE" sz="6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xmlns="" id="{209189D4-0F49-45F1-BA3B-EE731B2ED105}"/>
              </a:ext>
            </a:extLst>
          </p:cNvPr>
          <p:cNvSpPr txBox="1">
            <a:spLocks/>
          </p:cNvSpPr>
          <p:nvPr/>
        </p:nvSpPr>
        <p:spPr>
          <a:xfrm>
            <a:off x="-330740" y="1807535"/>
            <a:ext cx="3145192" cy="18699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fr-BE" sz="55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I. </a:t>
            </a:r>
            <a:r>
              <a:rPr lang="fr-BE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/>
            </a:r>
            <a:br>
              <a:rPr lang="fr-BE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</a:br>
            <a:endParaRPr lang="fr-BE" sz="4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9173" y="0"/>
            <a:ext cx="6869075" cy="6858000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 flipV="1">
            <a:off x="-330740" y="5789019"/>
            <a:ext cx="13151795" cy="28121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/>
          <p:cNvGrpSpPr/>
          <p:nvPr/>
        </p:nvGrpSpPr>
        <p:grpSpPr>
          <a:xfrm>
            <a:off x="3995263" y="4719575"/>
            <a:ext cx="1927365" cy="1849377"/>
            <a:chOff x="2167128" y="1517904"/>
            <a:chExt cx="5038344" cy="5038344"/>
          </a:xfrm>
        </p:grpSpPr>
        <p:sp>
          <p:nvSpPr>
            <p:cNvPr id="10" name="Ellipse 9"/>
            <p:cNvSpPr/>
            <p:nvPr/>
          </p:nvSpPr>
          <p:spPr>
            <a:xfrm>
              <a:off x="2167128" y="1517904"/>
              <a:ext cx="5038344" cy="50383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1956" y="1901952"/>
              <a:ext cx="4582347" cy="4654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779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24387" y="-145068"/>
            <a:ext cx="3589533" cy="7079530"/>
          </a:xfrm>
          <a:prstGeom prst="rect">
            <a:avLst/>
          </a:prstGeom>
          <a:solidFill>
            <a:srgbClr val="FBCB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E163DA5-9F11-49EF-ADE8-5B1FE0C5C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138" y="1601943"/>
            <a:ext cx="7821062" cy="4655786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400" dirty="0"/>
              <a:t>Compléter le formulaire pour l’analyse des différences et ressemblances </a:t>
            </a:r>
            <a:r>
              <a:rPr lang="fr-FR" sz="2400" dirty="0" smtClean="0"/>
              <a:t>(géographiques, thématiques, partenaires, bailleurs, budget, taille des équipes, etc.)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&gt;"/>
            </a:pPr>
            <a:r>
              <a:rPr lang="fr-FR" sz="2000" dirty="0"/>
              <a:t>A</a:t>
            </a:r>
            <a:r>
              <a:rPr lang="fr-FR" sz="2000" dirty="0" smtClean="0"/>
              <a:t> coordonner entre le siège et le terrain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&gt;"/>
            </a:pPr>
            <a:r>
              <a:rPr lang="fr-FR" sz="2000" dirty="0" smtClean="0"/>
              <a:t>Objectif: cartographie, infographie + « brochure » de présentation des ACNG belges au Bénin. </a:t>
            </a:r>
            <a:endParaRPr lang="fr-BE" sz="2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600" dirty="0" smtClean="0"/>
              <a:t>Compléter la liste des actions D4D (résumé)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600" dirty="0" smtClean="0"/>
              <a:t>Compléter le tableau Travail décent (résumé)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600" dirty="0" smtClean="0"/>
              <a:t>Actualisation du CSC 2017: participation aux approches, description des activités, zones et partenaires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600" dirty="0" smtClean="0"/>
              <a:t>Actualisation des synergies et de leur état d’avancement (+ apprentissages?)</a:t>
            </a:r>
            <a:endParaRPr lang="fr-FR" sz="2600" dirty="0" smtClean="0"/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8724387" y="-145068"/>
            <a:ext cx="1" cy="7079530"/>
          </a:xfrm>
          <a:prstGeom prst="line">
            <a:avLst/>
          </a:prstGeom>
          <a:ln w="127000">
            <a:solidFill>
              <a:srgbClr val="F256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2520F218-6502-4456-8B3D-D4600CAF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54" y="419100"/>
            <a:ext cx="6508733" cy="1079499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F2564F"/>
                </a:solidFill>
              </a:rPr>
              <a:t>Etapes à venir</a:t>
            </a:r>
            <a:endParaRPr lang="fr-BE" sz="3600" dirty="0">
              <a:solidFill>
                <a:srgbClr val="F2564F"/>
              </a:solidFill>
            </a:endParaRPr>
          </a:p>
        </p:txBody>
      </p:sp>
      <p:pic>
        <p:nvPicPr>
          <p:cNvPr id="15" name="Picture 2" descr="Résultat de recherche d'images pour &quot;icon 2018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614" y="598849"/>
            <a:ext cx="720000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9117576" y="419100"/>
            <a:ext cx="29220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3200" b="1" dirty="0" smtClean="0">
                <a:solidFill>
                  <a:srgbClr val="F5817B"/>
                </a:solidFill>
              </a:rPr>
              <a:t>Juin, juillet, août 2018</a:t>
            </a:r>
            <a:endParaRPr lang="fr-FR" dirty="0"/>
          </a:p>
          <a:p>
            <a:pPr algn="ctr"/>
            <a:r>
              <a:rPr lang="fr-FR" sz="2800" dirty="0" smtClean="0"/>
              <a:t>***</a:t>
            </a:r>
            <a:endParaRPr lang="fr-FR" sz="1400" dirty="0"/>
          </a:p>
          <a:p>
            <a:pPr algn="ctr">
              <a:spcAft>
                <a:spcPts val="600"/>
              </a:spcAft>
            </a:pPr>
            <a:r>
              <a:rPr lang="fr-FR" sz="2800" dirty="0" smtClean="0"/>
              <a:t>Informations par mail</a:t>
            </a:r>
          </a:p>
          <a:p>
            <a:pPr algn="ctr"/>
            <a:r>
              <a:rPr lang="fr-FR" sz="2800" dirty="0" smtClean="0"/>
              <a:t>***</a:t>
            </a:r>
            <a:endParaRPr lang="fr-FR" sz="2800" dirty="0"/>
          </a:p>
          <a:p>
            <a:pPr algn="ctr"/>
            <a:r>
              <a:rPr lang="fr-FR" sz="2400" dirty="0" smtClean="0"/>
              <a:t>A coordonner entre le siège et le terrain!</a:t>
            </a:r>
            <a:endParaRPr lang="fr-BE" sz="24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3362" y="4393863"/>
            <a:ext cx="1711581" cy="202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7859959" y="-1233320"/>
            <a:ext cx="9142075" cy="889711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7680" y="1874782"/>
            <a:ext cx="6810454" cy="5568069"/>
          </a:xfrm>
        </p:spPr>
        <p:txBody>
          <a:bodyPr anchor="t">
            <a:normAutofit/>
          </a:bodyPr>
          <a:lstStyle/>
          <a:p>
            <a: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En 2017: plateforme OneDrive &gt;&gt; difficultés de connexion pour certains membres du CSC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En </a:t>
            </a:r>
            <a:r>
              <a:rPr lang="fr-FR" b="1" dirty="0" smtClean="0">
                <a:solidFill>
                  <a:srgbClr val="79BFB3"/>
                </a:solidFill>
              </a:rPr>
              <a:t>2018</a:t>
            </a:r>
            <a:r>
              <a:rPr lang="fr-FR" dirty="0" smtClean="0">
                <a:solidFill>
                  <a:schemeClr val="tx1"/>
                </a:solidFill>
              </a:rPr>
              <a:t>: plateforme </a:t>
            </a:r>
            <a:r>
              <a:rPr lang="fr-FR" b="1" dirty="0" smtClean="0">
                <a:solidFill>
                  <a:schemeClr val="tx1"/>
                </a:solidFill>
              </a:rPr>
              <a:t>Google Drive </a:t>
            </a:r>
            <a:r>
              <a:rPr lang="fr-FR" dirty="0">
                <a:solidFill>
                  <a:schemeClr val="tx1"/>
                </a:solidFill>
              </a:rPr>
              <a:t>&gt;&gt; </a:t>
            </a:r>
            <a:r>
              <a:rPr lang="fr-FR" sz="2000" dirty="0">
                <a:solidFill>
                  <a:schemeClr val="tx1"/>
                </a:solidFill>
                <a:hlinkClick r:id="rId2"/>
              </a:rPr>
              <a:t>https://</a:t>
            </a:r>
            <a:r>
              <a:rPr lang="fr-FR" sz="2000" dirty="0" smtClean="0">
                <a:solidFill>
                  <a:schemeClr val="tx1"/>
                </a:solidFill>
                <a:hlinkClick r:id="rId2"/>
              </a:rPr>
              <a:t>drive.google.com/drive/folders/1vwKSIh0KgyYAIt51-Q8EHyzuSC_kyEB2?usp=sharing</a:t>
            </a:r>
            <a:r>
              <a:rPr lang="fr-FR" sz="2000" dirty="0" smtClean="0">
                <a:solidFill>
                  <a:schemeClr val="tx1"/>
                </a:solidFill>
              </a:rPr>
              <a:t> </a:t>
            </a:r>
            <a:r>
              <a:rPr lang="fr-FR" dirty="0" smtClean="0">
                <a:solidFill>
                  <a:schemeClr val="tx1"/>
                </a:solidFill>
              </a:rPr>
              <a:t>. </a:t>
            </a:r>
            <a:endParaRPr lang="fr-FR" sz="2000" dirty="0" smtClean="0">
              <a:solidFill>
                <a:srgbClr val="00B050"/>
              </a:solidFill>
            </a:endParaRP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Plateforme pour le partage des documents.</a:t>
            </a: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Documents </a:t>
            </a:r>
            <a:r>
              <a:rPr lang="fr-FR" dirty="0">
                <a:solidFill>
                  <a:srgbClr val="56AE9F"/>
                </a:solidFill>
              </a:rPr>
              <a:t>modifiables en ligne </a:t>
            </a:r>
            <a:r>
              <a:rPr lang="fr-FR" dirty="0">
                <a:solidFill>
                  <a:schemeClr val="tx1"/>
                </a:solidFill>
              </a:rPr>
              <a:t>en </a:t>
            </a:r>
            <a:r>
              <a:rPr lang="fr-FR" dirty="0" smtClean="0">
                <a:solidFill>
                  <a:schemeClr val="tx1"/>
                </a:solidFill>
              </a:rPr>
              <a:t>instantané</a:t>
            </a:r>
          </a:p>
          <a:p>
            <a:pPr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</a:pPr>
            <a:r>
              <a:rPr lang="fr-FR" sz="2800" dirty="0" smtClean="0">
                <a:solidFill>
                  <a:schemeClr val="tx1"/>
                </a:solidFill>
              </a:rPr>
              <a:t>&gt;&gt; Tous les documents disponibles sur la plateforme</a:t>
            </a:r>
            <a:endParaRPr lang="fr-FR" sz="2800" dirty="0">
              <a:solidFill>
                <a:schemeClr val="tx1"/>
              </a:solidFill>
            </a:endParaRPr>
          </a:p>
          <a:p>
            <a:pPr marL="228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00B05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fr-FR" dirty="0"/>
          </a:p>
          <a:p>
            <a:pPr marL="457200" indent="-457200">
              <a:buFont typeface="+mj-lt"/>
              <a:buAutoNum type="arabicPeriod"/>
            </a:pPr>
            <a:endParaRPr lang="fr-FR" dirty="0"/>
          </a:p>
          <a:p>
            <a:pPr marL="457200" indent="-457200">
              <a:buFont typeface="+mj-lt"/>
              <a:buAutoNum type="arabicPeriod"/>
            </a:pPr>
            <a:endParaRPr lang="fr-FR" dirty="0"/>
          </a:p>
          <a:p>
            <a:pPr marL="914400" lvl="1" indent="-457200">
              <a:buFont typeface="+mj-lt"/>
              <a:buAutoNum type="arabicPeriod"/>
            </a:pPr>
            <a:endParaRPr lang="fr-FR" b="1" dirty="0">
              <a:solidFill>
                <a:srgbClr val="FF0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fr-FR" b="1" dirty="0">
              <a:solidFill>
                <a:srgbClr val="61A534"/>
              </a:solidFill>
            </a:endParaRPr>
          </a:p>
          <a:p>
            <a:endParaRPr lang="fr-FR" dirty="0"/>
          </a:p>
          <a:p>
            <a:pPr marL="342900" indent="-342900">
              <a:buFont typeface="Arial" pitchFamily="34" charset="0"/>
              <a:buChar char="•"/>
            </a:pPr>
            <a:endParaRPr lang="fr-FR" dirty="0"/>
          </a:p>
          <a:p>
            <a:pPr marL="342900" indent="-342900">
              <a:buFont typeface="Arial" pitchFamily="34" charset="0"/>
              <a:buChar char="•"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4698" y="1382233"/>
            <a:ext cx="3418747" cy="4047626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="" xmlns:a16="http://schemas.microsoft.com/office/drawing/2014/main" id="{2520F218-6502-4456-8B3D-D4600CAF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576" y="188160"/>
            <a:ext cx="6508733" cy="1090863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289885"/>
                </a:solidFill>
              </a:rPr>
              <a:t>Pl</a:t>
            </a:r>
            <a:r>
              <a:rPr lang="fr-FR" sz="3600" dirty="0" smtClean="0">
                <a:solidFill>
                  <a:srgbClr val="289885"/>
                </a:solidFill>
              </a:rPr>
              <a:t>ateforme </a:t>
            </a:r>
            <a:r>
              <a:rPr lang="fr-FR" sz="3600" dirty="0" smtClean="0">
                <a:solidFill>
                  <a:srgbClr val="289885"/>
                </a:solidFill>
              </a:rPr>
              <a:t>en ligne</a:t>
            </a:r>
            <a:endParaRPr lang="fr-BE" sz="3600" dirty="0">
              <a:solidFill>
                <a:srgbClr val="289885"/>
              </a:solidFill>
            </a:endParaRPr>
          </a:p>
        </p:txBody>
      </p:sp>
      <p:pic>
        <p:nvPicPr>
          <p:cNvPr id="6" name="Picture 2" descr="Résultat de recherche d'images pour &quot;icon information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809" y="563471"/>
            <a:ext cx="936000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80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01600" y="833625"/>
            <a:ext cx="12420500" cy="6173700"/>
          </a:xfrm>
          <a:prstGeom prst="rect">
            <a:avLst/>
          </a:prstGeom>
          <a:solidFill>
            <a:srgbClr val="71B7AB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4783" y="756997"/>
            <a:ext cx="10406974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Merci</a:t>
            </a:r>
            <a:r>
              <a:rPr lang="fr-FR" sz="3200" dirty="0"/>
              <a:t> à tous pour votre collaboration et votre </a:t>
            </a:r>
            <a:r>
              <a:rPr lang="fr-FR" sz="3200" dirty="0" smtClean="0"/>
              <a:t>présence.</a:t>
            </a:r>
            <a:endParaRPr lang="fr-BE" sz="3200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 rot="16396779">
            <a:off x="3901328" y="1552388"/>
            <a:ext cx="4346883" cy="4544943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ArchUp">
              <a:avLst>
                <a:gd name="adj" fmla="val 7875910"/>
              </a:avLst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fr-F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fr-F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bientôt </a:t>
            </a:r>
            <a:r>
              <a:rPr lang="fr-FR" sz="5400" b="1" dirty="0" smtClean="0">
                <a:solidFill>
                  <a:srgbClr val="29B4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fr-BE" dirty="0">
              <a:solidFill>
                <a:srgbClr val="29B473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-101600" y="824000"/>
            <a:ext cx="12420500" cy="3100"/>
          </a:xfrm>
          <a:prstGeom prst="line">
            <a:avLst/>
          </a:prstGeom>
          <a:ln w="127000">
            <a:solidFill>
              <a:srgbClr val="29B4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4853" y="2082560"/>
            <a:ext cx="3787594" cy="448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3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E163DA5-9F11-49EF-ADE8-5B1FE0C5C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31" y="1418374"/>
            <a:ext cx="5776693" cy="5163899"/>
          </a:xfrm>
        </p:spPr>
        <p:txBody>
          <a:bodyPr>
            <a:normAutofit/>
          </a:bodyPr>
          <a:lstStyle/>
          <a:p>
            <a:pPr fontAlgn="ctr">
              <a:lnSpc>
                <a:spcPct val="100000"/>
              </a:lnSpc>
              <a:spcAft>
                <a:spcPts val="600"/>
              </a:spcAft>
            </a:pPr>
            <a:r>
              <a:rPr lang="fr-BE" sz="2400" dirty="0" smtClean="0"/>
              <a:t>Les </a:t>
            </a:r>
            <a:r>
              <a:rPr lang="fr-BE" sz="2400" b="1" dirty="0" smtClean="0"/>
              <a:t>synergies entre ACNG </a:t>
            </a:r>
            <a:r>
              <a:rPr lang="fr-BE" sz="2400" b="1" dirty="0"/>
              <a:t>belges </a:t>
            </a:r>
            <a:r>
              <a:rPr lang="fr-BE" sz="2400" dirty="0"/>
              <a:t>(avec leurs partenaires).</a:t>
            </a:r>
          </a:p>
          <a:p>
            <a:pPr fontAlgn="ctr">
              <a:lnSpc>
                <a:spcPct val="100000"/>
              </a:lnSpc>
              <a:spcAft>
                <a:spcPts val="600"/>
              </a:spcAft>
            </a:pPr>
            <a:r>
              <a:rPr lang="fr-BE" sz="2400" dirty="0" smtClean="0"/>
              <a:t>Les synergies </a:t>
            </a:r>
            <a:r>
              <a:rPr lang="fr-BE" sz="2400" dirty="0"/>
              <a:t>entre les </a:t>
            </a:r>
            <a:r>
              <a:rPr lang="fr-BE" sz="2400" dirty="0" smtClean="0"/>
              <a:t>ACNG </a:t>
            </a:r>
            <a:r>
              <a:rPr lang="fr-BE" sz="2400" dirty="0"/>
              <a:t>et </a:t>
            </a:r>
            <a:r>
              <a:rPr lang="fr-BE" sz="2400" b="1" dirty="0" err="1" smtClean="0"/>
              <a:t>Enabel</a:t>
            </a:r>
            <a:r>
              <a:rPr lang="fr-BE" sz="2400" b="1" dirty="0" smtClean="0"/>
              <a:t>.</a:t>
            </a:r>
            <a:r>
              <a:rPr lang="fr-BE" sz="2400" dirty="0" smtClean="0"/>
              <a:t> </a:t>
            </a:r>
          </a:p>
          <a:p>
            <a:pPr fontAlgn="ctr">
              <a:lnSpc>
                <a:spcPct val="100000"/>
              </a:lnSpc>
              <a:spcAft>
                <a:spcPts val="600"/>
              </a:spcAft>
            </a:pPr>
            <a:r>
              <a:rPr lang="fr-BE" sz="2400" dirty="0" smtClean="0"/>
              <a:t>Les synergies entre les ACNG et les </a:t>
            </a:r>
            <a:r>
              <a:rPr lang="fr-BE" sz="2400" b="1" dirty="0" smtClean="0"/>
              <a:t>acteurs non belges</a:t>
            </a:r>
            <a:r>
              <a:rPr lang="fr-BE" sz="2400" dirty="0" smtClean="0"/>
              <a:t>. </a:t>
            </a:r>
            <a:endParaRPr lang="fr-BE" dirty="0"/>
          </a:p>
          <a:p>
            <a:pPr fontAlgn="ctr">
              <a:lnSpc>
                <a:spcPct val="100000"/>
              </a:lnSpc>
              <a:spcAft>
                <a:spcPts val="600"/>
              </a:spcAft>
            </a:pPr>
            <a:r>
              <a:rPr lang="fr-BE" sz="2400" dirty="0" smtClean="0"/>
              <a:t>Les détails </a:t>
            </a:r>
            <a:r>
              <a:rPr lang="fr-BE" sz="2400" dirty="0"/>
              <a:t>sur l’</a:t>
            </a:r>
            <a:r>
              <a:rPr lang="fr-BE" sz="2400" b="1" dirty="0"/>
              <a:t>état de mise en œuvre </a:t>
            </a:r>
            <a:r>
              <a:rPr lang="fr-BE" sz="2400" dirty="0" smtClean="0"/>
              <a:t>actuel</a:t>
            </a:r>
            <a:r>
              <a:rPr lang="fr-BE" sz="2400" dirty="0"/>
              <a:t> </a:t>
            </a:r>
            <a:r>
              <a:rPr lang="fr-BE" sz="2000" dirty="0" smtClean="0"/>
              <a:t>(notamment documents, réalisations concrètes issus de la synergie).</a:t>
            </a:r>
            <a:endParaRPr lang="fr-BE" sz="2000" dirty="0"/>
          </a:p>
          <a:p>
            <a:pPr fontAlgn="ctr">
              <a:lnSpc>
                <a:spcPct val="100000"/>
              </a:lnSpc>
              <a:spcAft>
                <a:spcPts val="600"/>
              </a:spcAft>
            </a:pPr>
            <a:r>
              <a:rPr lang="fr-BE" sz="2400" dirty="0" smtClean="0"/>
              <a:t>Le </a:t>
            </a:r>
            <a:r>
              <a:rPr lang="fr-BE" sz="2400" b="1" dirty="0" smtClean="0"/>
              <a:t>niveau de synergie</a:t>
            </a:r>
            <a:r>
              <a:rPr lang="fr-BE" sz="2400" dirty="0" smtClean="0"/>
              <a:t>: </a:t>
            </a:r>
            <a:r>
              <a:rPr lang="fr-BE" sz="2000" dirty="0" smtClean="0"/>
              <a:t>opérationnel</a:t>
            </a:r>
            <a:r>
              <a:rPr lang="fr-BE" sz="2000" dirty="0"/>
              <a:t>, de l’échange d’info et organisationnel</a:t>
            </a:r>
            <a:r>
              <a:rPr lang="fr-BE" sz="2000" dirty="0" smtClean="0"/>
              <a:t>.</a:t>
            </a:r>
          </a:p>
          <a:p>
            <a:pPr fontAlgn="ctr">
              <a:lnSpc>
                <a:spcPct val="100000"/>
              </a:lnSpc>
              <a:spcAft>
                <a:spcPts val="600"/>
              </a:spcAft>
            </a:pPr>
            <a:r>
              <a:rPr lang="fr-BE" sz="2400" dirty="0" smtClean="0"/>
              <a:t>Le </a:t>
            </a:r>
            <a:r>
              <a:rPr lang="fr-BE" sz="2400" b="1" dirty="0" smtClean="0"/>
              <a:t>schéma des synergies </a:t>
            </a:r>
            <a:r>
              <a:rPr lang="fr-BE" sz="2000" dirty="0" smtClean="0"/>
              <a:t>(par le référent). </a:t>
            </a:r>
            <a:endParaRPr lang="fr-B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fontAlgn="ctr">
              <a:buNone/>
            </a:pPr>
            <a:endParaRPr lang="fr-BE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43355" y="278526"/>
            <a:ext cx="10515600" cy="1325563"/>
          </a:xfrm>
        </p:spPr>
        <p:txBody>
          <a:bodyPr>
            <a:normAutofit/>
          </a:bodyPr>
          <a:lstStyle/>
          <a:p>
            <a:r>
              <a:rPr lang="fr-BE" sz="3600" dirty="0" smtClean="0">
                <a:solidFill>
                  <a:srgbClr val="8EA8BD"/>
                </a:solidFill>
              </a:rPr>
              <a:t>À actualiser</a:t>
            </a:r>
            <a:endParaRPr lang="fr-BE" sz="3600" dirty="0">
              <a:solidFill>
                <a:srgbClr val="8EA8BD"/>
              </a:solidFill>
            </a:endParaRPr>
          </a:p>
        </p:txBody>
      </p:sp>
      <p:pic>
        <p:nvPicPr>
          <p:cNvPr id="6" name="Picture 2" descr="Résultat de recherche d'images pour &quot;icon 2018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056" y="528145"/>
            <a:ext cx="720000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clubofmozambique.com/wp-content/uploads/2017/05/water.lusa_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r="42786"/>
          <a:stretch/>
        </p:blipFill>
        <p:spPr bwMode="auto">
          <a:xfrm flipH="1">
            <a:off x="6882024" y="0"/>
            <a:ext cx="5397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8"/>
          <p:cNvCxnSpPr/>
          <p:nvPr/>
        </p:nvCxnSpPr>
        <p:spPr>
          <a:xfrm>
            <a:off x="6825202" y="0"/>
            <a:ext cx="0" cy="6858000"/>
          </a:xfrm>
          <a:prstGeom prst="line">
            <a:avLst/>
          </a:prstGeom>
          <a:ln w="127000">
            <a:solidFill>
              <a:srgbClr val="8EA8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54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E163DA5-9F11-49EF-ADE8-5B1FE0C5C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420744"/>
            <a:ext cx="5872481" cy="4813794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400" dirty="0" smtClean="0"/>
              <a:t>Travailler </a:t>
            </a:r>
            <a:r>
              <a:rPr lang="fr-FR" sz="2400" dirty="0"/>
              <a:t>sur les </a:t>
            </a:r>
            <a:r>
              <a:rPr lang="fr-FR" sz="2400" b="1" dirty="0"/>
              <a:t>apprentissages</a:t>
            </a:r>
            <a:r>
              <a:rPr lang="fr-FR" sz="2400" dirty="0"/>
              <a:t> liés à chaque </a:t>
            </a:r>
            <a:r>
              <a:rPr lang="fr-FR" sz="2400" dirty="0" smtClean="0"/>
              <a:t>synergie ? &gt; 1</a:t>
            </a:r>
            <a:r>
              <a:rPr lang="fr-FR" sz="2400" baseline="30000" dirty="0" smtClean="0"/>
              <a:t>res</a:t>
            </a:r>
            <a:r>
              <a:rPr lang="fr-FR" sz="2400" dirty="0" smtClean="0"/>
              <a:t> </a:t>
            </a:r>
            <a:r>
              <a:rPr lang="fr-FR" sz="2400" dirty="0" smtClean="0"/>
              <a:t>réflexions</a:t>
            </a:r>
            <a:r>
              <a:rPr lang="fr-FR" sz="2400" dirty="0"/>
              <a:t> </a:t>
            </a:r>
            <a:r>
              <a:rPr lang="fr-FR" sz="2400" dirty="0" smtClean="0"/>
              <a:t>(colonne supplémentaire?)</a:t>
            </a:r>
            <a:endParaRPr lang="fr-FR" sz="2400" dirty="0" smtClean="0"/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400" dirty="0" smtClean="0"/>
              <a:t>Schéma des synergies par cible stratégique ?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400" dirty="0" smtClean="0"/>
              <a:t>Au niveau général: analyse des freins/difficultés et succès/bonnes pratiques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fr-FR" sz="2400" dirty="0"/>
          </a:p>
          <a:p>
            <a:pPr marL="180975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2400" dirty="0" smtClean="0">
                <a:solidFill>
                  <a:srgbClr val="59AB9D"/>
                </a:solidFill>
              </a:rPr>
              <a:t>Continuer </a:t>
            </a:r>
            <a:r>
              <a:rPr lang="fr-FR" sz="2400" dirty="0">
                <a:solidFill>
                  <a:srgbClr val="59AB9D"/>
                </a:solidFill>
              </a:rPr>
              <a:t>à veiller à la </a:t>
            </a:r>
            <a:r>
              <a:rPr lang="fr-FR" sz="2400" b="1" dirty="0">
                <a:solidFill>
                  <a:srgbClr val="59AB9D"/>
                </a:solidFill>
              </a:rPr>
              <a:t>pertinence </a:t>
            </a:r>
            <a:r>
              <a:rPr lang="fr-FR" sz="2400" dirty="0">
                <a:solidFill>
                  <a:srgbClr val="59AB9D"/>
                </a:solidFill>
              </a:rPr>
              <a:t>des synergies (ne pas « </a:t>
            </a:r>
            <a:r>
              <a:rPr lang="fr-FR" sz="2400" i="1" dirty="0">
                <a:solidFill>
                  <a:srgbClr val="59AB9D"/>
                </a:solidFill>
              </a:rPr>
              <a:t>faire des synergies pour faire des synergies</a:t>
            </a:r>
            <a:r>
              <a:rPr lang="fr-FR" sz="2400" dirty="0">
                <a:solidFill>
                  <a:srgbClr val="59AB9D"/>
                </a:solidFill>
              </a:rPr>
              <a:t> »). </a:t>
            </a:r>
            <a:endParaRPr lang="fr-FR" sz="2400" dirty="0" smtClean="0">
              <a:solidFill>
                <a:srgbClr val="59AB9D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fr-FR" sz="2000" dirty="0">
              <a:solidFill>
                <a:srgbClr val="007D7A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4112" y="0"/>
            <a:ext cx="5078520" cy="6876106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7397408" y="0"/>
            <a:ext cx="0" cy="6858000"/>
          </a:xfrm>
          <a:prstGeom prst="line">
            <a:avLst/>
          </a:prstGeom>
          <a:ln w="127000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2520F218-6502-4456-8B3D-D4600CAF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0" y="130629"/>
            <a:ext cx="4069896" cy="1397000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rgbClr val="009999"/>
                </a:solidFill>
              </a:rPr>
              <a:t>À ajouter </a:t>
            </a:r>
            <a:endParaRPr lang="fr-BE" sz="3600" dirty="0">
              <a:solidFill>
                <a:srgbClr val="009999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75" y="4880265"/>
            <a:ext cx="584870" cy="584870"/>
          </a:xfrm>
          <a:prstGeom prst="rect">
            <a:avLst/>
          </a:prstGeom>
        </p:spPr>
      </p:pic>
      <p:pic>
        <p:nvPicPr>
          <p:cNvPr id="7" name="Picture 2" descr="Résultat de recherche d'images pour &quot;icon 2018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57" y="505129"/>
            <a:ext cx="648000" cy="648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18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33613"/>
          <a:stretch/>
        </p:blipFill>
        <p:spPr>
          <a:xfrm>
            <a:off x="6600458" y="-574158"/>
            <a:ext cx="5844363" cy="913699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50240" y="2244947"/>
            <a:ext cx="552572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Echanges généraux, commentaires sur les </a:t>
            </a:r>
            <a:r>
              <a:rPr lang="fr-FR" sz="4000" b="1" dirty="0" smtClean="0"/>
              <a:t>contraintes/freins </a:t>
            </a:r>
            <a:r>
              <a:rPr lang="fr-FR" sz="3200" b="1" dirty="0" smtClean="0"/>
              <a:t>et</a:t>
            </a:r>
            <a:r>
              <a:rPr lang="fr-FR" sz="4000" b="1" dirty="0" smtClean="0"/>
              <a:t> succès/bonnes pratiques </a:t>
            </a:r>
          </a:p>
          <a:p>
            <a:pPr algn="ctr"/>
            <a:r>
              <a:rPr lang="fr-FR" sz="3200" b="1" dirty="0" smtClean="0"/>
              <a:t>des synergies en cours</a:t>
            </a:r>
          </a:p>
          <a:p>
            <a:pPr algn="ctr"/>
            <a:endParaRPr lang="fr-FR" sz="3200" b="1" dirty="0" smtClean="0"/>
          </a:p>
          <a:p>
            <a:pPr algn="ctr"/>
            <a:endParaRPr lang="fr-BE" dirty="0"/>
          </a:p>
        </p:txBody>
      </p:sp>
      <p:sp>
        <p:nvSpPr>
          <p:cNvPr id="7" name="Titre 1">
            <a:extLst>
              <a:ext uri="{FF2B5EF4-FFF2-40B4-BE49-F238E27FC236}">
                <a16:creationId xmlns="" xmlns:a16="http://schemas.microsoft.com/office/drawing/2014/main" id="{2520F218-6502-4456-8B3D-D4600CAF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" y="1186841"/>
            <a:ext cx="6613182" cy="730873"/>
          </a:xfrm>
        </p:spPr>
        <p:txBody>
          <a:bodyPr>
            <a:normAutofit/>
          </a:bodyPr>
          <a:lstStyle/>
          <a:p>
            <a:r>
              <a:rPr lang="fr-FR" sz="4000" dirty="0" smtClean="0">
                <a:solidFill>
                  <a:srgbClr val="00B0A3"/>
                </a:solidFill>
              </a:rPr>
              <a:t>Apprentissages des synergies</a:t>
            </a:r>
            <a:endParaRPr lang="fr-BE" sz="4000" dirty="0">
              <a:solidFill>
                <a:srgbClr val="00B0A3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875" y="1186841"/>
            <a:ext cx="3987250" cy="472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5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Ã©sultat de recherche d'images pour &quot;handicap international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2" r="36126"/>
          <a:stretch/>
        </p:blipFill>
        <p:spPr bwMode="auto">
          <a:xfrm>
            <a:off x="7631723" y="0"/>
            <a:ext cx="45602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contenu 2">
            <a:extLst>
              <a:ext uri="{FF2B5EF4-FFF2-40B4-BE49-F238E27FC236}">
                <a16:creationId xmlns="" xmlns:a16="http://schemas.microsoft.com/office/drawing/2014/main" id="{4E163DA5-9F11-49EF-ADE8-5B1FE0C5C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95" y="1734301"/>
            <a:ext cx="6905965" cy="4722621"/>
          </a:xfrm>
        </p:spPr>
        <p:txBody>
          <a:bodyPr>
            <a:noAutofit/>
          </a:bodyPr>
          <a:lstStyle/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800" i="1" dirty="0" smtClean="0"/>
              <a:t>Individuellement</a:t>
            </a:r>
            <a:r>
              <a:rPr lang="fr-FR" sz="2800" dirty="0" smtClean="0"/>
              <a:t> &gt;&gt; identification de pistes de nouvelles synergies (cibles stratégiques, TD, D4D, genre, etc.)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400" dirty="0" smtClean="0"/>
              <a:t>Compléter les post-it en 5’.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800" dirty="0" smtClean="0"/>
              <a:t>Passage en revue et explication des pistes de collaborations identifiées.  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2800" dirty="0" smtClean="0"/>
              <a:t>+ déterminer s’il s’agit de pistes concrètes pour le CSC 2018 ou de pistes à plus long terme.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fr-BE" sz="2400" dirty="0" smtClean="0"/>
          </a:p>
          <a:p>
            <a:pPr lvl="1" fontAlgn="ctr">
              <a:spcBef>
                <a:spcPts val="600"/>
              </a:spcBef>
              <a:spcAft>
                <a:spcPts val="600"/>
              </a:spcAft>
            </a:pPr>
            <a:endParaRPr lang="fr-FR" sz="2400" dirty="0"/>
          </a:p>
          <a:p>
            <a:pPr lvl="1" fontAlgn="ctr">
              <a:spcBef>
                <a:spcPts val="600"/>
              </a:spcBef>
              <a:spcAft>
                <a:spcPts val="600"/>
              </a:spcAft>
            </a:pPr>
            <a:endParaRPr lang="fr-FR" b="1" dirty="0"/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fr-FR" dirty="0">
              <a:solidFill>
                <a:srgbClr val="FB8D74"/>
              </a:solidFill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="" xmlns:a16="http://schemas.microsoft.com/office/drawing/2014/main" id="{2520F218-6502-4456-8B3D-D4600CAF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547" y="567333"/>
            <a:ext cx="7585505" cy="730873"/>
          </a:xfrm>
        </p:spPr>
        <p:txBody>
          <a:bodyPr>
            <a:normAutofit/>
          </a:bodyPr>
          <a:lstStyle/>
          <a:p>
            <a:r>
              <a:rPr lang="fr-FR" sz="3600" dirty="0" smtClean="0">
                <a:solidFill>
                  <a:schemeClr val="accent1">
                    <a:lumMod val="75000"/>
                  </a:schemeClr>
                </a:solidFill>
              </a:rPr>
              <a:t>Renforcement des synergies</a:t>
            </a:r>
            <a:endParaRPr lang="fr-BE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2" descr="Résultat de recherche d'images pour &quot;icon 2018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95" y="527863"/>
            <a:ext cx="720000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eur droit 10"/>
          <p:cNvCxnSpPr/>
          <p:nvPr/>
        </p:nvCxnSpPr>
        <p:spPr>
          <a:xfrm>
            <a:off x="7585250" y="-105680"/>
            <a:ext cx="0" cy="6984000"/>
          </a:xfrm>
          <a:prstGeom prst="line">
            <a:avLst/>
          </a:prstGeom>
          <a:ln w="1270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74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0" name="Rectangle 19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4C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9" r="11602"/>
          <a:stretch/>
        </p:blipFill>
        <p:spPr>
          <a:xfrm>
            <a:off x="5218725" y="0"/>
            <a:ext cx="6998089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209189D4-0F49-45F1-BA3B-EE731B2ED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26" y="2711116"/>
            <a:ext cx="4760041" cy="18763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fr-BE" sz="5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L’analyse des risques</a:t>
            </a:r>
            <a:endParaRPr lang="fr-BE" sz="5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0" y="5845298"/>
            <a:ext cx="3572540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0" y="5845297"/>
            <a:ext cx="12192000" cy="1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/>
          <p:cNvGrpSpPr/>
          <p:nvPr/>
        </p:nvGrpSpPr>
        <p:grpSpPr>
          <a:xfrm>
            <a:off x="3977284" y="4836533"/>
            <a:ext cx="1927365" cy="1849377"/>
            <a:chOff x="2167128" y="1517904"/>
            <a:chExt cx="5038344" cy="5038344"/>
          </a:xfrm>
        </p:grpSpPr>
        <p:sp>
          <p:nvSpPr>
            <p:cNvPr id="10" name="Ellipse 9"/>
            <p:cNvSpPr/>
            <p:nvPr/>
          </p:nvSpPr>
          <p:spPr>
            <a:xfrm>
              <a:off x="2167128" y="1517904"/>
              <a:ext cx="5038344" cy="50383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1956" y="1901952"/>
              <a:ext cx="4582347" cy="4654296"/>
            </a:xfrm>
            <a:prstGeom prst="rect">
              <a:avLst/>
            </a:prstGeom>
          </p:spPr>
        </p:pic>
      </p:grpSp>
      <p:sp>
        <p:nvSpPr>
          <p:cNvPr id="15" name="Titre 1">
            <a:extLst>
              <a:ext uri="{FF2B5EF4-FFF2-40B4-BE49-F238E27FC236}">
                <a16:creationId xmlns:a16="http://schemas.microsoft.com/office/drawing/2014/main" xmlns="" id="{209189D4-0F49-45F1-BA3B-EE731B2ED105}"/>
              </a:ext>
            </a:extLst>
          </p:cNvPr>
          <p:cNvSpPr txBox="1">
            <a:spLocks/>
          </p:cNvSpPr>
          <p:nvPr/>
        </p:nvSpPr>
        <p:spPr>
          <a:xfrm>
            <a:off x="-330740" y="1807535"/>
            <a:ext cx="3145192" cy="18699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fr-BE" sz="5500" b="1" dirty="0" smtClean="0">
                <a:solidFill>
                  <a:srgbClr val="CFE7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>II. </a:t>
            </a:r>
            <a:r>
              <a:rPr lang="fr-BE" sz="4800" b="1" dirty="0">
                <a:solidFill>
                  <a:srgbClr val="CFE7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  <a:t/>
            </a:r>
            <a:br>
              <a:rPr lang="fr-BE" sz="4800" b="1" dirty="0">
                <a:solidFill>
                  <a:srgbClr val="CFE7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</a:rPr>
            </a:br>
            <a:endParaRPr lang="fr-BE" sz="4800" b="1" dirty="0">
              <a:solidFill>
                <a:srgbClr val="CFE7E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18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3439" y="0"/>
            <a:ext cx="4628561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242" y="742482"/>
            <a:ext cx="5947437" cy="5373035"/>
          </a:xfrm>
        </p:spPr>
        <p:txBody>
          <a:bodyPr>
            <a:no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fr-FR" sz="4000" dirty="0" smtClean="0">
                <a:solidFill>
                  <a:srgbClr val="00B050"/>
                </a:solidFill>
              </a:rPr>
              <a:t>Rappel</a:t>
            </a:r>
            <a:endParaRPr lang="fr-FR" sz="4000" dirty="0">
              <a:solidFill>
                <a:srgbClr val="00B050"/>
              </a:solidFill>
            </a:endParaRPr>
          </a:p>
          <a:p>
            <a:pPr marL="685800" lvl="4">
              <a:spcBef>
                <a:spcPts val="1000"/>
              </a:spcBef>
              <a:spcAft>
                <a:spcPts val="600"/>
              </a:spcAft>
              <a:buSzPct val="72000"/>
            </a:pPr>
            <a:r>
              <a:rPr lang="fr-FR" sz="2800" dirty="0" smtClean="0"/>
              <a:t>« Conseil » de la DGD lors du DS 2017 pour le </a:t>
            </a:r>
            <a:r>
              <a:rPr lang="fr-FR" sz="2800" b="1" dirty="0" smtClean="0"/>
              <a:t>CSC 2018</a:t>
            </a:r>
            <a:r>
              <a:rPr lang="fr-FR" sz="2800" dirty="0" smtClean="0"/>
              <a:t>. </a:t>
            </a:r>
          </a:p>
          <a:p>
            <a:pPr marL="685800" lvl="4">
              <a:spcBef>
                <a:spcPts val="1000"/>
              </a:spcBef>
              <a:spcAft>
                <a:spcPts val="600"/>
              </a:spcAft>
              <a:buSzPct val="72000"/>
            </a:pPr>
            <a:r>
              <a:rPr lang="fr-FR" sz="2800" dirty="0"/>
              <a:t>Pour le </a:t>
            </a:r>
            <a:r>
              <a:rPr lang="fr-FR" sz="2800" b="1" dirty="0" smtClean="0"/>
              <a:t>CSC </a:t>
            </a:r>
            <a:r>
              <a:rPr lang="fr-FR" sz="2800" b="1" dirty="0"/>
              <a:t>2017 </a:t>
            </a:r>
            <a:r>
              <a:rPr lang="fr-FR" sz="2800" dirty="0"/>
              <a:t>&gt; </a:t>
            </a:r>
            <a:r>
              <a:rPr lang="fr-FR" sz="2800" dirty="0" smtClean="0"/>
              <a:t>actualisation de l’analyse des risques et opportunités de l’ACC (2015) par cible stratégique &gt;&gt; faible </a:t>
            </a:r>
            <a:r>
              <a:rPr lang="fr-FR" sz="2800" dirty="0" smtClean="0"/>
              <a:t>remaniement</a:t>
            </a:r>
            <a:r>
              <a:rPr lang="fr-FR" sz="2800" dirty="0" smtClean="0"/>
              <a:t>. </a:t>
            </a:r>
          </a:p>
          <a:p>
            <a:pPr marL="685800" lvl="4">
              <a:spcBef>
                <a:spcPts val="1000"/>
              </a:spcBef>
              <a:spcAft>
                <a:spcPts val="600"/>
              </a:spcAft>
              <a:buSzPct val="72000"/>
            </a:pPr>
            <a:r>
              <a:rPr lang="fr-FR" sz="2800" dirty="0" smtClean="0"/>
              <a:t>Depuis 2017 &gt; analyse des risques incluse dans les </a:t>
            </a:r>
            <a:r>
              <a:rPr lang="fr-FR" sz="2800" b="1" dirty="0" smtClean="0"/>
              <a:t>programmes DGD </a:t>
            </a:r>
            <a:r>
              <a:rPr lang="fr-FR" sz="2800" dirty="0" smtClean="0"/>
              <a:t>de chaque ACNG. </a:t>
            </a:r>
            <a:endParaRPr lang="fr-FR" sz="2800" dirty="0"/>
          </a:p>
          <a:p>
            <a:pPr lvl="1">
              <a:spcAft>
                <a:spcPts val="600"/>
              </a:spcAft>
            </a:pPr>
            <a:endParaRPr lang="fr-FR" b="1" dirty="0"/>
          </a:p>
        </p:txBody>
      </p:sp>
      <p:cxnSp>
        <p:nvCxnSpPr>
          <p:cNvPr id="6" name="Connecteur droit 5"/>
          <p:cNvCxnSpPr/>
          <p:nvPr/>
        </p:nvCxnSpPr>
        <p:spPr>
          <a:xfrm>
            <a:off x="7563439" y="0"/>
            <a:ext cx="0" cy="6858000"/>
          </a:xfrm>
          <a:prstGeom prst="line">
            <a:avLst/>
          </a:prstGeom>
          <a:ln w="127000">
            <a:solidFill>
              <a:srgbClr val="2EB8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6409077" y="1072743"/>
            <a:ext cx="2107999" cy="2079523"/>
            <a:chOff x="2167128" y="1517904"/>
            <a:chExt cx="5038344" cy="5038344"/>
          </a:xfrm>
        </p:grpSpPr>
        <p:sp>
          <p:nvSpPr>
            <p:cNvPr id="8" name="Ellipse 7"/>
            <p:cNvSpPr/>
            <p:nvPr/>
          </p:nvSpPr>
          <p:spPr>
            <a:xfrm>
              <a:off x="2167128" y="1517904"/>
              <a:ext cx="5038344" cy="50383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1956" y="1901952"/>
              <a:ext cx="4582347" cy="4654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416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Personnalisé 4">
      <a:dk1>
        <a:srgbClr val="24406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800080"/>
      </a:folHlink>
    </a:clrScheme>
    <a:fontScheme name="Personnalisé 1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sf-belgium">
  <a:themeElements>
    <a:clrScheme name="vsf-belgium 1">
      <a:dk1>
        <a:srgbClr val="585151"/>
      </a:dk1>
      <a:lt1>
        <a:srgbClr val="FFFFFF"/>
      </a:lt1>
      <a:dk2>
        <a:srgbClr val="A8005D"/>
      </a:dk2>
      <a:lt2>
        <a:srgbClr val="C5BCB3"/>
      </a:lt2>
      <a:accent1>
        <a:srgbClr val="C5BCB3"/>
      </a:accent1>
      <a:accent2>
        <a:srgbClr val="DC9015"/>
      </a:accent2>
      <a:accent3>
        <a:srgbClr val="FFFFFF"/>
      </a:accent3>
      <a:accent4>
        <a:srgbClr val="4A4444"/>
      </a:accent4>
      <a:accent5>
        <a:srgbClr val="DFDAD6"/>
      </a:accent5>
      <a:accent6>
        <a:srgbClr val="C78212"/>
      </a:accent6>
      <a:hlink>
        <a:srgbClr val="3FA6B3"/>
      </a:hlink>
      <a:folHlink>
        <a:srgbClr val="A7C233"/>
      </a:folHlink>
    </a:clrScheme>
    <a:fontScheme name="vsf-belgium">
      <a:majorFont>
        <a:latin typeface="GillSans-Bold"/>
        <a:ea typeface=""/>
        <a:cs typeface=""/>
      </a:majorFont>
      <a:minorFont>
        <a:latin typeface="Garamond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sf-belgium 1">
        <a:dk1>
          <a:srgbClr val="585151"/>
        </a:dk1>
        <a:lt1>
          <a:srgbClr val="FFFFFF"/>
        </a:lt1>
        <a:dk2>
          <a:srgbClr val="A8005D"/>
        </a:dk2>
        <a:lt2>
          <a:srgbClr val="C5BCB3"/>
        </a:lt2>
        <a:accent1>
          <a:srgbClr val="C5BCB3"/>
        </a:accent1>
        <a:accent2>
          <a:srgbClr val="DC9015"/>
        </a:accent2>
        <a:accent3>
          <a:srgbClr val="FFFFFF"/>
        </a:accent3>
        <a:accent4>
          <a:srgbClr val="4A4444"/>
        </a:accent4>
        <a:accent5>
          <a:srgbClr val="DFDAD6"/>
        </a:accent5>
        <a:accent6>
          <a:srgbClr val="C78212"/>
        </a:accent6>
        <a:hlink>
          <a:srgbClr val="3FA6B3"/>
        </a:hlink>
        <a:folHlink>
          <a:srgbClr val="A7C2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ème Office">
  <a:themeElements>
    <a:clrScheme name="Personnalisé 15">
      <a:dk1>
        <a:srgbClr val="2A495D"/>
      </a:dk1>
      <a:lt1>
        <a:sysClr val="window" lastClr="FFFFFF"/>
      </a:lt1>
      <a:dk2>
        <a:srgbClr val="2A495D"/>
      </a:dk2>
      <a:lt2>
        <a:srgbClr val="DEDEDE"/>
      </a:lt2>
      <a:accent1>
        <a:srgbClr val="92CA5A"/>
      </a:accent1>
      <a:accent2>
        <a:srgbClr val="FFC000"/>
      </a:accent2>
      <a:accent3>
        <a:srgbClr val="65A23C"/>
      </a:accent3>
      <a:accent4>
        <a:srgbClr val="FF9933"/>
      </a:accent4>
      <a:accent5>
        <a:srgbClr val="C0DFAA"/>
      </a:accent5>
      <a:accent6>
        <a:srgbClr val="92CA5A"/>
      </a:accent6>
      <a:hlink>
        <a:srgbClr val="2A495D"/>
      </a:hlink>
      <a:folHlink>
        <a:srgbClr val="FF9933"/>
      </a:folHlink>
    </a:clrScheme>
    <a:fontScheme name="Personnalisé 1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14132</TotalTime>
  <Words>1783</Words>
  <Application>Microsoft Office PowerPoint</Application>
  <PresentationFormat>Grand écran</PresentationFormat>
  <Paragraphs>353</Paragraphs>
  <Slides>32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32</vt:i4>
      </vt:variant>
    </vt:vector>
  </HeadingPairs>
  <TitlesOfParts>
    <vt:vector size="45" baseType="lpstr">
      <vt:lpstr>Arial Unicode MS</vt:lpstr>
      <vt:lpstr>Arial</vt:lpstr>
      <vt:lpstr>Calibri</vt:lpstr>
      <vt:lpstr>Calibri Light</vt:lpstr>
      <vt:lpstr>Courier New</vt:lpstr>
      <vt:lpstr>Garamond</vt:lpstr>
      <vt:lpstr>GillSans-Bold</vt:lpstr>
      <vt:lpstr>GillSans-Light</vt:lpstr>
      <vt:lpstr>Segoe UI Light</vt:lpstr>
      <vt:lpstr>Times New Roman</vt:lpstr>
      <vt:lpstr>Thème Office</vt:lpstr>
      <vt:lpstr>vsf-belgium</vt:lpstr>
      <vt:lpstr>1_Thème Office</vt:lpstr>
      <vt:lpstr>Atelier CSC Bénin  7 et 8 mai 2018   Cotonou</vt:lpstr>
      <vt:lpstr>Proposition d’ordre du jour</vt:lpstr>
      <vt:lpstr>  Les synergies</vt:lpstr>
      <vt:lpstr>À actualiser</vt:lpstr>
      <vt:lpstr>À ajouter </vt:lpstr>
      <vt:lpstr>Apprentissages des synergies</vt:lpstr>
      <vt:lpstr>Renforcement des synergies</vt:lpstr>
      <vt:lpstr>L’analyse des risques</vt:lpstr>
      <vt:lpstr>Présentation PowerPoint</vt:lpstr>
      <vt:lpstr>Méthodologie proposée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  <vt:lpstr>III.1. Fonds d’apprentissage</vt:lpstr>
      <vt:lpstr>Appel à projets « Fonds d’apprentissage CSC »</vt:lpstr>
      <vt:lpstr>Exemples de thématiques</vt:lpstr>
      <vt:lpstr>Pistes de méthodologie</vt:lpstr>
      <vt:lpstr>III.2. Le dialogue stratégique</vt:lpstr>
      <vt:lpstr>Enquête des fédérations sur les DS</vt:lpstr>
      <vt:lpstr>Nouvelle fiche sur les DS (mars 2018) </vt:lpstr>
      <vt:lpstr>III.3. Prochaines étapes</vt:lpstr>
      <vt:lpstr>Calendrier indicatif du CSC Bénin 2018</vt:lpstr>
      <vt:lpstr>2018   CSC Bénin</vt:lpstr>
      <vt:lpstr>Etapes à venir</vt:lpstr>
      <vt:lpstr>Plateforme en ligne</vt:lpstr>
      <vt:lpstr>Merci à tous pour votre collaboration et votre présence.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Marianne Lebeau</dc:creator>
  <cp:lastModifiedBy>Stéphanie Laloux</cp:lastModifiedBy>
  <cp:revision>720</cp:revision>
  <dcterms:created xsi:type="dcterms:W3CDTF">2017-07-28T09:18:51Z</dcterms:created>
  <dcterms:modified xsi:type="dcterms:W3CDTF">2018-05-07T21:21:26Z</dcterms:modified>
</cp:coreProperties>
</file>