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324" r:id="rId2"/>
    <p:sldId id="277" r:id="rId3"/>
    <p:sldId id="326" r:id="rId4"/>
    <p:sldId id="397" r:id="rId5"/>
    <p:sldId id="398" r:id="rId6"/>
    <p:sldId id="399" r:id="rId7"/>
    <p:sldId id="278" r:id="rId8"/>
    <p:sldId id="389" r:id="rId9"/>
    <p:sldId id="390" r:id="rId10"/>
    <p:sldId id="296" r:id="rId11"/>
    <p:sldId id="338" r:id="rId12"/>
    <p:sldId id="347" r:id="rId13"/>
    <p:sldId id="349" r:id="rId14"/>
    <p:sldId id="396" r:id="rId15"/>
    <p:sldId id="375" r:id="rId16"/>
    <p:sldId id="340" r:id="rId17"/>
    <p:sldId id="341" r:id="rId18"/>
    <p:sldId id="376" r:id="rId19"/>
    <p:sldId id="377" r:id="rId20"/>
    <p:sldId id="342" r:id="rId21"/>
    <p:sldId id="343" r:id="rId22"/>
    <p:sldId id="400" r:id="rId23"/>
    <p:sldId id="401" r:id="rId24"/>
    <p:sldId id="402" r:id="rId25"/>
    <p:sldId id="403" r:id="rId26"/>
    <p:sldId id="404" r:id="rId27"/>
    <p:sldId id="345" r:id="rId28"/>
    <p:sldId id="346" r:id="rId29"/>
    <p:sldId id="405" r:id="rId30"/>
    <p:sldId id="351" r:id="rId31"/>
    <p:sldId id="352" r:id="rId32"/>
    <p:sldId id="353" r:id="rId33"/>
    <p:sldId id="354" r:id="rId34"/>
    <p:sldId id="406" r:id="rId35"/>
    <p:sldId id="407" r:id="rId36"/>
    <p:sldId id="408" r:id="rId37"/>
    <p:sldId id="409" r:id="rId38"/>
    <p:sldId id="356" r:id="rId39"/>
    <p:sldId id="357" r:id="rId40"/>
    <p:sldId id="366" r:id="rId41"/>
    <p:sldId id="379" r:id="rId42"/>
    <p:sldId id="380" r:id="rId43"/>
    <p:sldId id="381" r:id="rId44"/>
    <p:sldId id="382" r:id="rId45"/>
    <p:sldId id="383" r:id="rId46"/>
    <p:sldId id="384" r:id="rId47"/>
    <p:sldId id="385" r:id="rId48"/>
    <p:sldId id="386" r:id="rId49"/>
    <p:sldId id="387" r:id="rId50"/>
    <p:sldId id="388" r:id="rId51"/>
    <p:sldId id="364" r:id="rId52"/>
    <p:sldId id="391" r:id="rId53"/>
    <p:sldId id="392" r:id="rId54"/>
    <p:sldId id="393" r:id="rId55"/>
    <p:sldId id="394" r:id="rId56"/>
    <p:sldId id="395" r:id="rId57"/>
    <p:sldId id="365" r:id="rId58"/>
    <p:sldId id="337" r:id="rId59"/>
    <p:sldId id="312" r:id="rId60"/>
    <p:sldId id="374" r:id="rId61"/>
    <p:sldId id="308" r:id="rId62"/>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37" autoAdjust="0"/>
    <p:restoredTop sz="94660"/>
  </p:normalViewPr>
  <p:slideViewPr>
    <p:cSldViewPr>
      <p:cViewPr>
        <p:scale>
          <a:sx n="50" d="100"/>
          <a:sy n="50" d="100"/>
        </p:scale>
        <p:origin x="-1176"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56A392E-61C3-4B94-AC06-C789F1D04109}" type="datetimeFigureOut">
              <a:rPr lang="fr-FR"/>
              <a:pPr>
                <a:defRPr/>
              </a:pPr>
              <a:t>04/05/2018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B2627BC-C259-4C7C-B3BC-1D022E4A299B}"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355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355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879B1B-646C-42E9-BB8F-16A61B6E8886}" type="slidenum">
              <a:rPr lang="fr-FR"/>
              <a:pPr fontAlgn="base">
                <a:spcBef>
                  <a:spcPct val="0"/>
                </a:spcBef>
                <a:spcAft>
                  <a:spcPct val="0"/>
                </a:spcAft>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560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560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4642F28-047A-4A5B-BB05-E11C6D5817F4}" type="slidenum">
              <a:rPr lang="fr-FR"/>
              <a:pPr fontAlgn="base">
                <a:spcBef>
                  <a:spcPct val="0"/>
                </a:spcBef>
                <a:spcAft>
                  <a:spcPct val="0"/>
                </a:spcAft>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560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560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4642F28-047A-4A5B-BB05-E11C6D5817F4}" type="slidenum">
              <a:rPr lang="fr-FR"/>
              <a:pPr fontAlgn="base">
                <a:spcBef>
                  <a:spcPct val="0"/>
                </a:spcBef>
                <a:spcAft>
                  <a:spcPct val="0"/>
                </a:spcAft>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560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560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4642F28-047A-4A5B-BB05-E11C6D5817F4}" type="slidenum">
              <a:rPr lang="fr-FR"/>
              <a:pPr fontAlgn="base">
                <a:spcBef>
                  <a:spcPct val="0"/>
                </a:spcBef>
                <a:spcAft>
                  <a:spcPct val="0"/>
                </a:spcAft>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379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5C6951D-1C91-46AC-9684-1D1F91D5C315}" type="slidenum">
              <a:rPr lang="fr-FR"/>
              <a:pPr fontAlgn="base">
                <a:spcBef>
                  <a:spcPct val="0"/>
                </a:spcBef>
                <a:spcAft>
                  <a:spcPct val="0"/>
                </a:spcAft>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662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662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5FC118-A483-4A8F-8C68-37475BC4F6E4}" type="slidenum">
              <a:rPr lang="fr-FR"/>
              <a:pPr fontAlgn="base">
                <a:spcBef>
                  <a:spcPct val="0"/>
                </a:spcBef>
                <a:spcAft>
                  <a:spcPct val="0"/>
                </a:spcAft>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662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662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5FC118-A483-4A8F-8C68-37475BC4F6E4}" type="slidenum">
              <a:rPr lang="fr-FR"/>
              <a:pPr fontAlgn="base">
                <a:spcBef>
                  <a:spcPct val="0"/>
                </a:spcBef>
                <a:spcAft>
                  <a:spcPct val="0"/>
                </a:spcAft>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765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5C88B3-F43B-4153-BA43-561E3219AD9F}" type="slidenum">
              <a:rPr lang="fr-FR"/>
              <a:pPr fontAlgn="base">
                <a:spcBef>
                  <a:spcPct val="0"/>
                </a:spcBef>
                <a:spcAft>
                  <a:spcPct val="0"/>
                </a:spcAft>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765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5C88B3-F43B-4153-BA43-561E3219AD9F}" type="slidenum">
              <a:rPr lang="fr-FR"/>
              <a:pPr fontAlgn="base">
                <a:spcBef>
                  <a:spcPct val="0"/>
                </a:spcBef>
                <a:spcAft>
                  <a:spcPct val="0"/>
                </a:spcAft>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765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5C88B3-F43B-4153-BA43-561E3219AD9F}" type="slidenum">
              <a:rPr lang="fr-FR"/>
              <a:pPr fontAlgn="base">
                <a:spcBef>
                  <a:spcPct val="0"/>
                </a:spcBef>
                <a:spcAft>
                  <a:spcPct val="0"/>
                </a:spcAft>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765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5C88B3-F43B-4153-BA43-561E3219AD9F}" type="slidenum">
              <a:rPr lang="fr-FR"/>
              <a:pPr fontAlgn="base">
                <a:spcBef>
                  <a:spcPct val="0"/>
                </a:spcBef>
                <a:spcAft>
                  <a:spcPct val="0"/>
                </a:spcAft>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457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4580"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6EEC742-3779-46F5-9C9F-934F1EECF5FF}" type="slidenum">
              <a:rPr lang="fr-FR"/>
              <a:pPr fontAlgn="base">
                <a:spcBef>
                  <a:spcPct val="0"/>
                </a:spcBef>
                <a:spcAft>
                  <a:spcPct val="0"/>
                </a:spcAft>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662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662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5FC118-A483-4A8F-8C68-37475BC4F6E4}" type="slidenum">
              <a:rPr lang="fr-FR"/>
              <a:pPr fontAlgn="base">
                <a:spcBef>
                  <a:spcPct val="0"/>
                </a:spcBef>
                <a:spcAft>
                  <a:spcPct val="0"/>
                </a:spcAft>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765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5C88B3-F43B-4153-BA43-561E3219AD9F}" type="slidenum">
              <a:rPr lang="fr-FR"/>
              <a:pPr fontAlgn="base">
                <a:spcBef>
                  <a:spcPct val="0"/>
                </a:spcBef>
                <a:spcAft>
                  <a:spcPct val="0"/>
                </a:spcAft>
              </a:pP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174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174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874DB9-3989-4937-925F-C9B6ABE6DC6C}" type="slidenum">
              <a:rPr lang="fr-FR"/>
              <a:pPr fontAlgn="base">
                <a:spcBef>
                  <a:spcPct val="0"/>
                </a:spcBef>
                <a:spcAft>
                  <a:spcPct val="0"/>
                </a:spcAft>
              </a:pPr>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174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174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874DB9-3989-4937-925F-C9B6ABE6DC6C}" type="slidenum">
              <a:rPr lang="fr-FR"/>
              <a:pPr fontAlgn="base">
                <a:spcBef>
                  <a:spcPct val="0"/>
                </a:spcBef>
                <a:spcAft>
                  <a:spcPct val="0"/>
                </a:spcAft>
              </a:pPr>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174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174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874DB9-3989-4937-925F-C9B6ABE6DC6C}" type="slidenum">
              <a:rPr lang="fr-FR"/>
              <a:pPr fontAlgn="base">
                <a:spcBef>
                  <a:spcPct val="0"/>
                </a:spcBef>
                <a:spcAft>
                  <a:spcPct val="0"/>
                </a:spcAft>
              </a:pPr>
              <a:t>24</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277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277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FD6E4B-441F-4D03-9504-223D33EB96AD}" type="slidenum">
              <a:rPr lang="fr-FR"/>
              <a:pPr fontAlgn="base">
                <a:spcBef>
                  <a:spcPct val="0"/>
                </a:spcBef>
                <a:spcAft>
                  <a:spcPct val="0"/>
                </a:spcAft>
              </a:pPr>
              <a:t>25</a:t>
            </a:fld>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277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277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FD6E4B-441F-4D03-9504-223D33EB96AD}" type="slidenum">
              <a:rPr lang="fr-FR"/>
              <a:pPr fontAlgn="base">
                <a:spcBef>
                  <a:spcPct val="0"/>
                </a:spcBef>
                <a:spcAft>
                  <a:spcPct val="0"/>
                </a:spcAft>
              </a:pPr>
              <a:t>26</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789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789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6EB9CFF-82AB-4717-A079-2AFEA9A0270C}" type="slidenum">
              <a:rPr lang="fr-FR"/>
              <a:pPr fontAlgn="base">
                <a:spcBef>
                  <a:spcPct val="0"/>
                </a:spcBef>
                <a:spcAft>
                  <a:spcPct val="0"/>
                </a:spcAft>
              </a:pPr>
              <a:t>27</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89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995045-9179-433A-B07C-2A2F2C5CDDA5}" type="slidenum">
              <a:rPr lang="fr-FR"/>
              <a:pPr fontAlgn="base">
                <a:spcBef>
                  <a:spcPct val="0"/>
                </a:spcBef>
                <a:spcAft>
                  <a:spcPct val="0"/>
                </a:spcAft>
              </a:pPr>
              <a:t>28</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89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995045-9179-433A-B07C-2A2F2C5CDDA5}" type="slidenum">
              <a:rPr lang="fr-FR"/>
              <a:pPr fontAlgn="base">
                <a:spcBef>
                  <a:spcPct val="0"/>
                </a:spcBef>
                <a:spcAft>
                  <a:spcPct val="0"/>
                </a:spcAft>
              </a:pPr>
              <a:t>29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662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662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5FC118-A483-4A8F-8C68-37475BC4F6E4}" type="slidenum">
              <a:rPr lang="fr-FR"/>
              <a:pPr fontAlgn="base">
                <a:spcBef>
                  <a:spcPct val="0"/>
                </a:spcBef>
                <a:spcAft>
                  <a:spcPct val="0"/>
                </a:spcAft>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993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9940"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6EE524-5A2E-4E77-B30E-56DD19B41812}" type="slidenum">
              <a:rPr lang="fr-FR"/>
              <a:pPr fontAlgn="base">
                <a:spcBef>
                  <a:spcPct val="0"/>
                </a:spcBef>
                <a:spcAft>
                  <a:spcPct val="0"/>
                </a:spcAft>
              </a:pPr>
              <a:t>30</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584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584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0E5CF69-97D9-46C9-BAC8-1174ECBBC25C}" type="slidenum">
              <a:rPr lang="fr-FR"/>
              <a:pPr fontAlgn="base">
                <a:spcBef>
                  <a:spcPct val="0"/>
                </a:spcBef>
                <a:spcAft>
                  <a:spcPct val="0"/>
                </a:spcAft>
              </a:pPr>
              <a:t>31</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89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995045-9179-433A-B07C-2A2F2C5CDDA5}" type="slidenum">
              <a:rPr lang="fr-FR"/>
              <a:pPr fontAlgn="base">
                <a:spcBef>
                  <a:spcPct val="0"/>
                </a:spcBef>
                <a:spcAft>
                  <a:spcPct val="0"/>
                </a:spcAft>
              </a:pPr>
              <a:t>32</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89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995045-9179-433A-B07C-2A2F2C5CDDA5}" type="slidenum">
              <a:rPr lang="fr-FR"/>
              <a:pPr fontAlgn="base">
                <a:spcBef>
                  <a:spcPct val="0"/>
                </a:spcBef>
                <a:spcAft>
                  <a:spcPct val="0"/>
                </a:spcAft>
              </a:pPr>
              <a:t>33</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89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995045-9179-433A-B07C-2A2F2C5CDDA5}" type="slidenum">
              <a:rPr lang="fr-FR"/>
              <a:pPr fontAlgn="base">
                <a:spcBef>
                  <a:spcPct val="0"/>
                </a:spcBef>
                <a:spcAft>
                  <a:spcPct val="0"/>
                </a:spcAft>
              </a:pPr>
              <a:t>34</a:t>
            </a:fld>
            <a:endParaRPr lang="fr-F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89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995045-9179-433A-B07C-2A2F2C5CDDA5}" type="slidenum">
              <a:rPr lang="fr-FR"/>
              <a:pPr fontAlgn="base">
                <a:spcBef>
                  <a:spcPct val="0"/>
                </a:spcBef>
                <a:spcAft>
                  <a:spcPct val="0"/>
                </a:spcAft>
              </a:pPr>
              <a:t>35</a:t>
            </a:fld>
            <a:endParaRPr lang="fr-F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89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995045-9179-433A-B07C-2A2F2C5CDDA5}" type="slidenum">
              <a:rPr lang="fr-FR"/>
              <a:pPr fontAlgn="base">
                <a:spcBef>
                  <a:spcPct val="0"/>
                </a:spcBef>
                <a:spcAft>
                  <a:spcPct val="0"/>
                </a:spcAft>
              </a:pPr>
              <a:t>36</a:t>
            </a:fld>
            <a:endParaRPr lang="fr-F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89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995045-9179-433A-B07C-2A2F2C5CDDA5}" type="slidenum">
              <a:rPr lang="fr-FR"/>
              <a:pPr fontAlgn="base">
                <a:spcBef>
                  <a:spcPct val="0"/>
                </a:spcBef>
                <a:spcAft>
                  <a:spcPct val="0"/>
                </a:spcAft>
              </a:pPr>
              <a:t>37</a:t>
            </a:fld>
            <a:endParaRPr lang="fr-F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89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995045-9179-433A-B07C-2A2F2C5CDDA5}" type="slidenum">
              <a:rPr lang="fr-FR"/>
              <a:pPr fontAlgn="base">
                <a:spcBef>
                  <a:spcPct val="0"/>
                </a:spcBef>
                <a:spcAft>
                  <a:spcPct val="0"/>
                </a:spcAft>
              </a:pPr>
              <a:t>38</a:t>
            </a:fld>
            <a:endParaRPr lang="fr-F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89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995045-9179-433A-B07C-2A2F2C5CDDA5}" type="slidenum">
              <a:rPr lang="fr-FR"/>
              <a:pPr fontAlgn="base">
                <a:spcBef>
                  <a:spcPct val="0"/>
                </a:spcBef>
                <a:spcAft>
                  <a:spcPct val="0"/>
                </a:spcAft>
              </a:pPr>
              <a:t>39</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560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560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4642F28-047A-4A5B-BB05-E11C6D5817F4}" type="slidenum">
              <a:rPr lang="fr-FR"/>
              <a:pPr fontAlgn="base">
                <a:spcBef>
                  <a:spcPct val="0"/>
                </a:spcBef>
                <a:spcAft>
                  <a:spcPct val="0"/>
                </a:spcAft>
              </a:pPr>
              <a:t>4</a:t>
            </a:fld>
            <a:endParaRPr lang="fr-F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662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662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5FC118-A483-4A8F-8C68-37475BC4F6E4}" type="slidenum">
              <a:rPr lang="fr-FR"/>
              <a:pPr fontAlgn="base">
                <a:spcBef>
                  <a:spcPct val="0"/>
                </a:spcBef>
                <a:spcAft>
                  <a:spcPct val="0"/>
                </a:spcAft>
              </a:pPr>
              <a:t>40</a:t>
            </a:fld>
            <a:endParaRPr lang="fr-F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7B2627BC-C259-4C7C-B3BC-1D022E4A299B}" type="slidenum">
              <a:rPr lang="fr-FR" smtClean="0"/>
              <a:pPr>
                <a:defRPr/>
              </a:pPr>
              <a:t>41</a:t>
            </a:fld>
            <a:endParaRPr lang="fr-F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7B2627BC-C259-4C7C-B3BC-1D022E4A299B}" type="slidenum">
              <a:rPr lang="fr-FR" smtClean="0"/>
              <a:pPr>
                <a:defRPr/>
              </a:pPr>
              <a:t>42</a:t>
            </a:fld>
            <a:endParaRPr lang="fr-F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7B2627BC-C259-4C7C-B3BC-1D022E4A299B}" type="slidenum">
              <a:rPr lang="fr-FR" smtClean="0"/>
              <a:pPr>
                <a:defRPr/>
              </a:pPr>
              <a:t>43</a:t>
            </a:fld>
            <a:endParaRPr lang="fr-F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7B2627BC-C259-4C7C-B3BC-1D022E4A299B}" type="slidenum">
              <a:rPr lang="fr-FR" smtClean="0"/>
              <a:pPr>
                <a:defRPr/>
              </a:pPr>
              <a:t>44</a:t>
            </a:fld>
            <a:endParaRPr lang="fr-F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7B2627BC-C259-4C7C-B3BC-1D022E4A299B}" type="slidenum">
              <a:rPr lang="fr-FR" smtClean="0"/>
              <a:pPr>
                <a:defRPr/>
              </a:pPr>
              <a:t>45</a:t>
            </a:fld>
            <a:endParaRPr lang="fr-F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7B2627BC-C259-4C7C-B3BC-1D022E4A299B}" type="slidenum">
              <a:rPr lang="fr-FR" smtClean="0"/>
              <a:pPr>
                <a:defRPr/>
              </a:pPr>
              <a:t>46</a:t>
            </a:fld>
            <a:endParaRPr lang="fr-F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765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5C88B3-F43B-4153-BA43-561E3219AD9F}" type="slidenum">
              <a:rPr lang="fr-FR"/>
              <a:pPr fontAlgn="base">
                <a:spcBef>
                  <a:spcPct val="0"/>
                </a:spcBef>
                <a:spcAft>
                  <a:spcPct val="0"/>
                </a:spcAft>
              </a:pPr>
              <a:t>47</a:t>
            </a:fld>
            <a:endParaRPr lang="fr-F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765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5C88B3-F43B-4153-BA43-561E3219AD9F}" type="slidenum">
              <a:rPr lang="fr-FR"/>
              <a:pPr fontAlgn="base">
                <a:spcBef>
                  <a:spcPct val="0"/>
                </a:spcBef>
                <a:spcAft>
                  <a:spcPct val="0"/>
                </a:spcAft>
              </a:pPr>
              <a:t>48</a:t>
            </a:fld>
            <a:endParaRPr lang="fr-F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765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5C88B3-F43B-4153-BA43-561E3219AD9F}" type="slidenum">
              <a:rPr lang="fr-FR"/>
              <a:pPr fontAlgn="base">
                <a:spcBef>
                  <a:spcPct val="0"/>
                </a:spcBef>
                <a:spcAft>
                  <a:spcPct val="0"/>
                </a:spcAft>
              </a:pPr>
              <a:t>49</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560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560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4642F28-047A-4A5B-BB05-E11C6D5817F4}" type="slidenum">
              <a:rPr lang="fr-FR"/>
              <a:pPr fontAlgn="base">
                <a:spcBef>
                  <a:spcPct val="0"/>
                </a:spcBef>
                <a:spcAft>
                  <a:spcPct val="0"/>
                </a:spcAft>
              </a:pPr>
              <a:t>5</a:t>
            </a:fld>
            <a:endParaRPr lang="fr-F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dirty="0" smtClean="0"/>
          </a:p>
        </p:txBody>
      </p:sp>
      <p:sp>
        <p:nvSpPr>
          <p:cNvPr id="2765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5C88B3-F43B-4153-BA43-561E3219AD9F}" type="slidenum">
              <a:rPr lang="fr-FR"/>
              <a:pPr fontAlgn="base">
                <a:spcBef>
                  <a:spcPct val="0"/>
                </a:spcBef>
                <a:spcAft>
                  <a:spcPct val="0"/>
                </a:spcAft>
              </a:pPr>
              <a:t>50</a:t>
            </a:fld>
            <a:endParaRPr lang="fr-F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662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662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5FC118-A483-4A8F-8C68-37475BC4F6E4}" type="slidenum">
              <a:rPr lang="fr-FR"/>
              <a:pPr fontAlgn="base">
                <a:spcBef>
                  <a:spcPct val="0"/>
                </a:spcBef>
                <a:spcAft>
                  <a:spcPct val="0"/>
                </a:spcAft>
              </a:pPr>
              <a:t>51</a:t>
            </a:fld>
            <a:endParaRPr lang="fr-F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481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4820"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5B14AB-E2D1-4558-9217-2FC404BD4B87}" type="slidenum">
              <a:rPr lang="fr-FR"/>
              <a:pPr fontAlgn="base">
                <a:spcBef>
                  <a:spcPct val="0"/>
                </a:spcBef>
                <a:spcAft>
                  <a:spcPct val="0"/>
                </a:spcAft>
              </a:pPr>
              <a:t>52</a:t>
            </a:fld>
            <a:endParaRPr lang="fr-F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096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4096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2866C0-6EDE-4ED1-B4A4-FD1BA7698B2F}" type="slidenum">
              <a:rPr lang="fr-FR"/>
              <a:pPr fontAlgn="base">
                <a:spcBef>
                  <a:spcPct val="0"/>
                </a:spcBef>
                <a:spcAft>
                  <a:spcPct val="0"/>
                </a:spcAft>
              </a:pPr>
              <a:t>53</a:t>
            </a:fld>
            <a:endParaRPr lang="fr-F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4198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5C0E86-6C63-4288-9B09-800562B0C96B}" type="slidenum">
              <a:rPr lang="fr-FR"/>
              <a:pPr fontAlgn="base">
                <a:spcBef>
                  <a:spcPct val="0"/>
                </a:spcBef>
                <a:spcAft>
                  <a:spcPct val="0"/>
                </a:spcAft>
              </a:pPr>
              <a:t>54</a:t>
            </a:fld>
            <a:endParaRPr lang="fr-F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686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686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8440C10-EC22-4739-A5C9-BDCC7A4FF505}" type="slidenum">
              <a:rPr lang="fr-FR"/>
              <a:pPr fontAlgn="base">
                <a:spcBef>
                  <a:spcPct val="0"/>
                </a:spcBef>
                <a:spcAft>
                  <a:spcPct val="0"/>
                </a:spcAft>
              </a:pPr>
              <a:t>55</a:t>
            </a:fld>
            <a:endParaRPr lang="fr-F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4198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5C0E86-6C63-4288-9B09-800562B0C96B}" type="slidenum">
              <a:rPr lang="fr-FR"/>
              <a:pPr fontAlgn="base">
                <a:spcBef>
                  <a:spcPct val="0"/>
                </a:spcBef>
                <a:spcAft>
                  <a:spcPct val="0"/>
                </a:spcAft>
              </a:pPr>
              <a:t>56</a:t>
            </a:fld>
            <a:endParaRPr lang="fr-F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4198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5C0E86-6C63-4288-9B09-800562B0C96B}" type="slidenum">
              <a:rPr lang="fr-FR"/>
              <a:pPr fontAlgn="base">
                <a:spcBef>
                  <a:spcPct val="0"/>
                </a:spcBef>
                <a:spcAft>
                  <a:spcPct val="0"/>
                </a:spcAft>
              </a:pPr>
              <a:t>57</a:t>
            </a:fld>
            <a:endParaRPr lang="fr-F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662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662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5FC118-A483-4A8F-8C68-37475BC4F6E4}" type="slidenum">
              <a:rPr lang="fr-FR"/>
              <a:pPr fontAlgn="base">
                <a:spcBef>
                  <a:spcPct val="0"/>
                </a:spcBef>
                <a:spcAft>
                  <a:spcPct val="0"/>
                </a:spcAft>
              </a:pPr>
              <a:t>58</a:t>
            </a:fld>
            <a:endParaRPr lang="fr-F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4198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5C0E86-6C63-4288-9B09-800562B0C96B}" type="slidenum">
              <a:rPr lang="fr-FR"/>
              <a:pPr fontAlgn="base">
                <a:spcBef>
                  <a:spcPct val="0"/>
                </a:spcBef>
                <a:spcAft>
                  <a:spcPct val="0"/>
                </a:spcAft>
              </a:pPr>
              <a:t>59</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662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662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5FC118-A483-4A8F-8C68-37475BC4F6E4}" type="slidenum">
              <a:rPr lang="fr-FR"/>
              <a:pPr fontAlgn="base">
                <a:spcBef>
                  <a:spcPct val="0"/>
                </a:spcBef>
                <a:spcAft>
                  <a:spcPct val="0"/>
                </a:spcAft>
              </a:pPr>
              <a:t>6</a:t>
            </a:fld>
            <a:endParaRPr lang="fr-F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4198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5C0E86-6C63-4288-9B09-800562B0C96B}" type="slidenum">
              <a:rPr lang="fr-FR"/>
              <a:pPr fontAlgn="base">
                <a:spcBef>
                  <a:spcPct val="0"/>
                </a:spcBef>
                <a:spcAft>
                  <a:spcPct val="0"/>
                </a:spcAft>
              </a:pPr>
              <a:t>60</a:t>
            </a:fld>
            <a:endParaRPr lang="fr-F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6C7D9D4-F288-4C99-86AB-6AABD205A15F}" type="slidenum">
              <a:rPr lang="fr-FR" smtClean="0"/>
              <a:pPr/>
              <a:t>61</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765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5C88B3-F43B-4153-BA43-561E3219AD9F}" type="slidenum">
              <a:rPr lang="fr-FR"/>
              <a:pPr fontAlgn="base">
                <a:spcBef>
                  <a:spcPct val="0"/>
                </a:spcBef>
                <a:spcAft>
                  <a:spcPct val="0"/>
                </a:spcAft>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765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5C88B3-F43B-4153-BA43-561E3219AD9F}" type="slidenum">
              <a:rPr lang="fr-FR"/>
              <a:pPr fontAlgn="base">
                <a:spcBef>
                  <a:spcPct val="0"/>
                </a:spcBef>
                <a:spcAft>
                  <a:spcPct val="0"/>
                </a:spcAft>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2765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5C88B3-F43B-4153-BA43-561E3219AD9F}" type="slidenum">
              <a:rPr lang="fr-FR"/>
              <a:pPr fontAlgn="base">
                <a:spcBef>
                  <a:spcPct val="0"/>
                </a:spcBef>
                <a:spcAft>
                  <a:spcPct val="0"/>
                </a:spcAft>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A488CD51-59BC-49C8-9747-A2557EF1E148}" type="datetimeFigureOut">
              <a:rPr lang="fr-FR"/>
              <a:pPr>
                <a:defRPr/>
              </a:pPr>
              <a:t>04/05/2018</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57C39D4-4315-4EC0-B12C-F1EB307E3D7D}"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D2D767E6-794D-4ADC-BCAC-93A27788F877}" type="datetimeFigureOut">
              <a:rPr lang="fr-FR"/>
              <a:pPr>
                <a:defRPr/>
              </a:pPr>
              <a:t>04/05/2018</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49275CE-22C1-4DA0-95C2-55BEDEB65D0F}"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36BB1A4D-97F1-4172-8326-40649B0D958A}" type="datetimeFigureOut">
              <a:rPr lang="fr-FR"/>
              <a:pPr>
                <a:defRPr/>
              </a:pPr>
              <a:t>04/05/2018</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BF8D686-160B-439E-8682-EF9BFFF6D7BD}"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144A6690-9C81-42C2-9482-61FD4A9D598B}" type="datetimeFigureOut">
              <a:rPr lang="fr-FR"/>
              <a:pPr>
                <a:defRPr/>
              </a:pPr>
              <a:t>04/05/2018</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0FBE57D-CA92-4C9D-9480-D7CE0A03A3E4}"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1AD902B1-B217-4100-B799-31DA0BAF85D4}" type="datetimeFigureOut">
              <a:rPr lang="fr-FR"/>
              <a:pPr>
                <a:defRPr/>
              </a:pPr>
              <a:t>04/05/2018</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FA35638-BBFF-4064-B33C-DBD2DF84A259}"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52D18410-01F4-4CF4-9186-0677DCBC697F}" type="datetimeFigureOut">
              <a:rPr lang="fr-FR"/>
              <a:pPr>
                <a:defRPr/>
              </a:pPr>
              <a:t>04/05/2018</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FCD169C-C776-4D9A-B5BC-49C5DEAE6E3C}"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5BC3A4FB-7C5C-474E-86C1-BABBDCC76714}" type="datetimeFigureOut">
              <a:rPr lang="fr-FR"/>
              <a:pPr>
                <a:defRPr/>
              </a:pPr>
              <a:t>04/05/2018</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0034F27B-88B8-49FD-A18B-AC61745B9C7D}"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3507BF23-213B-4233-A7DC-2B28CC4989AB}" type="datetimeFigureOut">
              <a:rPr lang="fr-FR"/>
              <a:pPr>
                <a:defRPr/>
              </a:pPr>
              <a:t>04/05/2018</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5DDE0838-3D47-459B-9E6E-6A1B6D8525AC}"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DBA7A9C8-99E5-4C1B-A941-0D810260F92A}" type="datetimeFigureOut">
              <a:rPr lang="fr-FR"/>
              <a:pPr>
                <a:defRPr/>
              </a:pPr>
              <a:t>04/05/2018</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D63ED05-72FA-4CA5-8CBD-572BE84D5EE4}"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F6B2AA4E-2107-47C9-9867-343F5DA86D8C}" type="datetimeFigureOut">
              <a:rPr lang="fr-FR"/>
              <a:pPr>
                <a:defRPr/>
              </a:pPr>
              <a:t>04/05/2018</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EEE4C5E-FB63-4FB5-B587-9A5DDF74A4A7}"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4BAEC080-2371-44C8-938D-BA5DEAB090D8}" type="datetimeFigureOut">
              <a:rPr lang="fr-FR"/>
              <a:pPr>
                <a:defRPr/>
              </a:pPr>
              <a:t>04/05/2018</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5BCC020-4015-459B-8556-E74A74103133}"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2051"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7FF2E32-58CF-48EF-BF25-8D841D65C611}" type="datetimeFigureOut">
              <a:rPr lang="fr-FR"/>
              <a:pPr>
                <a:defRPr/>
              </a:pPr>
              <a:t>04/05/2018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3879AAA1-51B4-4837-B96A-D798DAC25ECC}"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Scandales%20de%20plagiat%20universitaire.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www.cameroon-info.net/article/cameroun-education-17-theses-de-doctorat-rejetees-pour-plagiat-a-luniversite-de-yaounde-ii-319551.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usherbrooke.ca/.../Antiplagiat/Questions_Quiz_V4-2013-04-question_av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ww.unamur.be/plagiat/quizz-plagiat"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plagiat.ec-lille.fr/"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www.larousse.fr/dictionnaires/francais/selon/71921"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share.polymtl.ca/.../attach?.../libguides"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hyperlink" Target="http://www.integrite.umontreal.ca/pratiques/paraphraser.html"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www.wcgalp.org/"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plagiat.ec-lille.fr/"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hyperlink" Target="http://www.google.com/url?q=http://www.plagscan.com/seesources/analyse.php&amp;sa=D&amp;sntz=1&amp;usg=AFQjCNEL1imIYXlwOu5EQloaJglAHN_m0Q" TargetMode="External"/><Relationship Id="rId7" Type="http://schemas.openxmlformats.org/officeDocument/2006/relationships/hyperlink" Target="http://www.integrite.umontreal.ca/pratiques/sources.html" TargetMode="External"/><Relationship Id="rId2" Type="http://schemas.openxmlformats.org/officeDocument/2006/relationships/notesSlide" Target="../notesSlides/notesSlide55.xml"/><Relationship Id="rId1" Type="http://schemas.openxmlformats.org/officeDocument/2006/relationships/slideLayout" Target="../slideLayouts/slideLayout1.xml"/><Relationship Id="rId6" Type="http://schemas.openxmlformats.org/officeDocument/2006/relationships/hyperlink" Target="http://guides.biblio.polymtl.ca/content.php?pid=484012&amp;sid=3972652" TargetMode="External"/><Relationship Id="rId5" Type="http://schemas.openxmlformats.org/officeDocument/2006/relationships/hyperlink" Target="http://www.polymtl.ca/etudes/ppp/citer/index.php" TargetMode="External"/><Relationship Id="rId4" Type="http://schemas.openxmlformats.org/officeDocument/2006/relationships/hyperlink" Target="http://www.google.com/url?q=http://elearningindustry.com/top-10-free-plagiarism-detection-tools-for-teachers&amp;sa=D&amp;sntz=1&amp;usg=AFQjCNFeu7ypIoQbP4GY00OstLIsqOBUew"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allseotools.com/plagiarism-checker/" TargetMode="External"/><Relationship Id="rId2" Type="http://schemas.openxmlformats.org/officeDocument/2006/relationships/notesSlide" Target="../notesSlides/notesSlide56.xml"/><Relationship Id="rId1" Type="http://schemas.openxmlformats.org/officeDocument/2006/relationships/slideLayout" Target="../slideLayouts/slideLayout1.xml"/><Relationship Id="rId6" Type="http://schemas.openxmlformats.org/officeDocument/2006/relationships/hyperlink" Target="http://elearningindustry.com/top-10-free-plagiarism-detection-tools-for-teachers" TargetMode="External"/><Relationship Id="rId5" Type="http://schemas.openxmlformats.org/officeDocument/2006/relationships/hyperlink" Target="http://www.plagscan.com/seesources/analyse.php" TargetMode="External"/><Relationship Id="rId4" Type="http://schemas.openxmlformats.org/officeDocument/2006/relationships/hyperlink" Target="http://www.dustball.com/cs/plagiarism.checker/"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hyperlink" Target="http://plagiat.ec-lille.fr/" TargetMode="External"/><Relationship Id="rId2" Type="http://schemas.openxmlformats.org/officeDocument/2006/relationships/notesSlide" Target="../notesSlides/notesSlide59.xml"/><Relationship Id="rId1" Type="http://schemas.openxmlformats.org/officeDocument/2006/relationships/slideLayout" Target="../slideLayouts/slideLayout1.xml"/><Relationship Id="rId6" Type="http://schemas.openxmlformats.org/officeDocument/2006/relationships/hyperlink" Target="http://www.acfas.ca/publications/decouvrir/2013/04/scandales-plagiat-universitaire" TargetMode="External"/><Relationship Id="rId5" Type="http://schemas.openxmlformats.org/officeDocument/2006/relationships/hyperlink" Target="https://cache.media.enseignementsup-recherche.gouv.fr/.../Rapport_Corvol_29-06-20" TargetMode="External"/><Relationship Id="rId4" Type="http://schemas.openxmlformats.org/officeDocument/2006/relationships/hyperlink" Target="http://responsable.unige.ch/assets/files/auto-plagiat.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share.polymtl.ca/.../attach?.../libguides.../Guide_de_presentation_d" TargetMode="External"/><Relationship Id="rId7" Type="http://schemas.openxmlformats.org/officeDocument/2006/relationships/hyperlink" Target="https://www.unamur.be/plagiat/quizz-plagiat" TargetMode="External"/><Relationship Id="rId2" Type="http://schemas.openxmlformats.org/officeDocument/2006/relationships/notesSlide" Target="../notesSlides/notesSlide60.xml"/><Relationship Id="rId1" Type="http://schemas.openxmlformats.org/officeDocument/2006/relationships/slideLayout" Target="../slideLayouts/slideLayout1.xml"/><Relationship Id="rId6" Type="http://schemas.openxmlformats.org/officeDocument/2006/relationships/hyperlink" Target="https://www.usherbrooke.ca/.../Antiplagiat/Questions_Quiz_V4-2013-04-question_ave" TargetMode="External"/><Relationship Id="rId5" Type="http://schemas.openxmlformats.org/officeDocument/2006/relationships/hyperlink" Target="http://www.univ-angers.fr/fr/formation/anti-plagiat/c-est-quoi-le-plagiat.html" TargetMode="External"/><Relationship Id="rId4" Type="http://schemas.openxmlformats.org/officeDocument/2006/relationships/hyperlink" Target="https://explorable.com/fr/definition-de-la-recherche" TargetMode="Externa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image" Target="../media/image9.wmf"/></Relationships>
</file>

<file path=ppt/slides/_rels/slide7.xml.rels><?xml version="1.0" encoding="UTF-8" standalone="yes"?>
<Relationships xmlns="http://schemas.openxmlformats.org/package/2006/relationships"><Relationship Id="rId3" Type="http://schemas.openxmlformats.org/officeDocument/2006/relationships/hyperlink" Target="https://explorable.com/fr/definition-de-la-recherch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www.toupie.org/Dictionnaire/Ethique.ht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cnrtl.fr/definition/int%C3%A9grit%C3%A9"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857224" y="3143248"/>
            <a:ext cx="7858180" cy="2071702"/>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600"/>
              </a:spcBef>
              <a:spcAft>
                <a:spcPts val="600"/>
              </a:spcAft>
              <a:defRPr/>
            </a:pPr>
            <a:r>
              <a:rPr lang="fr-FR" sz="4000" b="1" dirty="0" smtClean="0">
                <a:solidFill>
                  <a:schemeClr val="tx1"/>
                </a:solidFill>
                <a:latin typeface="Arial Black" pitchFamily="34" charset="0"/>
                <a:ea typeface="Calibri" pitchFamily="34" charset="0"/>
                <a:cs typeface="Arial" pitchFamily="34" charset="0"/>
              </a:rPr>
              <a:t>Plagiat et </a:t>
            </a:r>
            <a:r>
              <a:rPr lang="fr-FR" sz="4000" b="1" dirty="0" err="1" smtClean="0">
                <a:solidFill>
                  <a:schemeClr val="tx1"/>
                </a:solidFill>
                <a:latin typeface="Arial Black" pitchFamily="34" charset="0"/>
                <a:ea typeface="Calibri" pitchFamily="34" charset="0"/>
                <a:cs typeface="Arial" pitchFamily="34" charset="0"/>
              </a:rPr>
              <a:t>autoplagiat</a:t>
            </a:r>
            <a:r>
              <a:rPr lang="fr-FR" sz="4000" b="1" dirty="0" smtClean="0">
                <a:solidFill>
                  <a:schemeClr val="tx1"/>
                </a:solidFill>
                <a:latin typeface="Arial Black" pitchFamily="34" charset="0"/>
                <a:ea typeface="Calibri" pitchFamily="34" charset="0"/>
                <a:cs typeface="Arial" pitchFamily="34" charset="0"/>
              </a:rPr>
              <a:t> : sur l’éthique et l’intégrité scientifique</a:t>
            </a:r>
            <a:endParaRPr lang="fr-FR" sz="4000" b="1" dirty="0">
              <a:solidFill>
                <a:schemeClr val="tx1"/>
              </a:solidFill>
              <a:latin typeface="Arial Black" pitchFamily="34" charset="0"/>
              <a:ea typeface="Calibri" pitchFamily="34" charset="0"/>
              <a:cs typeface="Arial" pitchFamily="34" charset="0"/>
            </a:endParaRPr>
          </a:p>
        </p:txBody>
      </p:sp>
      <p:sp>
        <p:nvSpPr>
          <p:cNvPr id="3075" name="ZoneTexte 3"/>
          <p:cNvSpPr txBox="1">
            <a:spLocks noChangeArrowheads="1"/>
          </p:cNvSpPr>
          <p:nvPr/>
        </p:nvSpPr>
        <p:spPr bwMode="auto">
          <a:xfrm>
            <a:off x="142906" y="5214950"/>
            <a:ext cx="8715374" cy="1631216"/>
          </a:xfrm>
          <a:prstGeom prst="rect">
            <a:avLst/>
          </a:prstGeom>
          <a:noFill/>
          <a:ln w="9525">
            <a:noFill/>
            <a:miter lim="800000"/>
            <a:headEnd/>
            <a:tailEnd/>
          </a:ln>
        </p:spPr>
        <p:txBody>
          <a:bodyPr wrap="square">
            <a:spAutoFit/>
          </a:bodyPr>
          <a:lstStyle/>
          <a:p>
            <a:pPr algn="ctr"/>
            <a:r>
              <a:rPr lang="fr-FR" sz="2800" b="1" dirty="0" smtClean="0">
                <a:latin typeface="Arial" pitchFamily="34" charset="0"/>
                <a:cs typeface="Arial" pitchFamily="34" charset="0"/>
              </a:rPr>
              <a:t>Dr </a:t>
            </a:r>
            <a:r>
              <a:rPr lang="fr-FR" sz="2800" b="1" dirty="0">
                <a:latin typeface="Arial" pitchFamily="34" charset="0"/>
                <a:cs typeface="Arial" pitchFamily="34" charset="0"/>
              </a:rPr>
              <a:t>Ir. Guy Apollinaire MENSAH</a:t>
            </a:r>
          </a:p>
          <a:p>
            <a:pPr algn="ctr"/>
            <a:r>
              <a:rPr lang="fr-FR" sz="2400" b="1" dirty="0">
                <a:solidFill>
                  <a:srgbClr val="002060"/>
                </a:solidFill>
                <a:latin typeface="Arial" pitchFamily="34" charset="0"/>
                <a:cs typeface="Arial" pitchFamily="34" charset="0"/>
              </a:rPr>
              <a:t>Directeur de recherche du CAMES</a:t>
            </a:r>
          </a:p>
          <a:p>
            <a:pPr algn="ctr"/>
            <a:r>
              <a:rPr lang="fr-FR" sz="2400" b="1" dirty="0" smtClean="0">
                <a:solidFill>
                  <a:srgbClr val="002060"/>
                </a:solidFill>
                <a:latin typeface="Arial" pitchFamily="34" charset="0"/>
                <a:cs typeface="Arial" pitchFamily="34" charset="0"/>
              </a:rPr>
              <a:t>Directeur du CPTT/UAC</a:t>
            </a:r>
          </a:p>
          <a:p>
            <a:pPr algn="ctr"/>
            <a:r>
              <a:rPr lang="fr-FR" sz="2400" b="1" dirty="0" smtClean="0">
                <a:solidFill>
                  <a:srgbClr val="002060"/>
                </a:solidFill>
                <a:latin typeface="Arial" pitchFamily="34" charset="0"/>
                <a:cs typeface="Arial" pitchFamily="34" charset="0"/>
              </a:rPr>
              <a:t>Chercheur-Enseignant à l’INRAB, à l’UAC, à l’UNA et à l’UP</a:t>
            </a:r>
            <a:endParaRPr lang="fr-FR" sz="2400" b="1" dirty="0">
              <a:solidFill>
                <a:srgbClr val="002060"/>
              </a:solidFill>
              <a:latin typeface="Arial" pitchFamily="34" charset="0"/>
              <a:cs typeface="Arial" pitchFamily="34" charset="0"/>
            </a:endParaRPr>
          </a:p>
        </p:txBody>
      </p:sp>
      <p:sp>
        <p:nvSpPr>
          <p:cNvPr id="3078" name="ZoneTexte 8"/>
          <p:cNvSpPr txBox="1">
            <a:spLocks noChangeArrowheads="1"/>
          </p:cNvSpPr>
          <p:nvPr/>
        </p:nvSpPr>
        <p:spPr bwMode="auto">
          <a:xfrm>
            <a:off x="71406" y="1714488"/>
            <a:ext cx="9001156" cy="1384995"/>
          </a:xfrm>
          <a:prstGeom prst="rect">
            <a:avLst/>
          </a:prstGeom>
          <a:noFill/>
          <a:ln w="9525">
            <a:noFill/>
            <a:miter lim="800000"/>
            <a:headEnd/>
            <a:tailEnd/>
          </a:ln>
        </p:spPr>
        <p:txBody>
          <a:bodyPr wrap="square">
            <a:spAutoFit/>
          </a:bodyPr>
          <a:lstStyle/>
          <a:p>
            <a:pPr algn="ctr"/>
            <a:r>
              <a:rPr lang="fr-FR" sz="2000" dirty="0" smtClean="0">
                <a:solidFill>
                  <a:srgbClr val="002060"/>
                </a:solidFill>
                <a:latin typeface="Arial Black" pitchFamily="34" charset="0"/>
              </a:rPr>
              <a:t>Séminaire Scientifique organisé par le Comité scientifique Sectoriel des Sciences Agronomiques (CSS-SA) et l’École Doctorale des Sciences Agronomiques et de l’Eau (EDSAE) de la FSA/UAC le 04 mai </a:t>
            </a:r>
            <a:r>
              <a:rPr lang="fr-FR" sz="2400" dirty="0" smtClean="0">
                <a:solidFill>
                  <a:srgbClr val="002060"/>
                </a:solidFill>
                <a:latin typeface="Arial Black" pitchFamily="34" charset="0"/>
              </a:rPr>
              <a:t>2018</a:t>
            </a:r>
            <a:endParaRPr lang="fr-FR" sz="2400" dirty="0">
              <a:solidFill>
                <a:srgbClr val="002060"/>
              </a:solidFill>
              <a:latin typeface="Arial Black" pitchFamily="34" charset="0"/>
            </a:endParaRPr>
          </a:p>
        </p:txBody>
      </p:sp>
      <p:grpSp>
        <p:nvGrpSpPr>
          <p:cNvPr id="13" name="Groupe 12"/>
          <p:cNvGrpSpPr/>
          <p:nvPr/>
        </p:nvGrpSpPr>
        <p:grpSpPr>
          <a:xfrm>
            <a:off x="71437" y="16822"/>
            <a:ext cx="9001157" cy="1714512"/>
            <a:chOff x="71437" y="16822"/>
            <a:chExt cx="9001157" cy="1714512"/>
          </a:xfrm>
        </p:grpSpPr>
        <p:pic>
          <p:nvPicPr>
            <p:cNvPr id="7" name="Image 6"/>
            <p:cNvPicPr/>
            <p:nvPr/>
          </p:nvPicPr>
          <p:blipFill>
            <a:blip r:embed="rId3"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7286644" y="16822"/>
              <a:ext cx="1785950" cy="1714512"/>
            </a:xfrm>
            <a:prstGeom prst="rect">
              <a:avLst/>
            </a:prstGeom>
          </p:spPr>
        </p:pic>
        <p:pic>
          <p:nvPicPr>
            <p:cNvPr id="8" name="Image 7"/>
            <p:cNvPicPr/>
            <p:nvPr/>
          </p:nvPicPr>
          <p:blipFill>
            <a:blip r:embed="rId4">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5643570" y="30470"/>
              <a:ext cx="1500198" cy="1643074"/>
            </a:xfrm>
            <a:prstGeom prst="rect">
              <a:avLst/>
            </a:prstGeom>
          </p:spPr>
        </p:pic>
        <p:pic>
          <p:nvPicPr>
            <p:cNvPr id="10" name="Image 5" descr="logo université.png"/>
            <p:cNvPicPr>
              <a:picLocks noChangeAspect="1"/>
            </p:cNvPicPr>
            <p:nvPr/>
          </p:nvPicPr>
          <p:blipFill>
            <a:blip r:embed="rId5"/>
            <a:srcRect/>
            <a:stretch>
              <a:fillRect/>
            </a:stretch>
          </p:blipFill>
          <p:spPr bwMode="auto">
            <a:xfrm>
              <a:off x="1645944" y="71438"/>
              <a:ext cx="1497296" cy="1643050"/>
            </a:xfrm>
            <a:prstGeom prst="rect">
              <a:avLst/>
            </a:prstGeom>
            <a:noFill/>
            <a:ln w="9525">
              <a:noFill/>
              <a:miter lim="800000"/>
              <a:headEnd/>
              <a:tailEnd/>
            </a:ln>
          </p:spPr>
        </p:pic>
        <p:pic>
          <p:nvPicPr>
            <p:cNvPr id="11" name="Image 1" descr="Description : G:\DIP2016\charte\armoirie-Benin.png"/>
            <p:cNvPicPr>
              <a:picLocks noChangeAspect="1" noChangeArrowheads="1"/>
            </p:cNvPicPr>
            <p:nvPr/>
          </p:nvPicPr>
          <p:blipFill>
            <a:blip r:embed="rId6"/>
            <a:srcRect/>
            <a:stretch>
              <a:fillRect/>
            </a:stretch>
          </p:blipFill>
          <p:spPr bwMode="auto">
            <a:xfrm>
              <a:off x="71437" y="107221"/>
              <a:ext cx="1428729" cy="1565975"/>
            </a:xfrm>
            <a:prstGeom prst="rect">
              <a:avLst/>
            </a:prstGeom>
            <a:noFill/>
          </p:spPr>
        </p:pic>
        <p:pic>
          <p:nvPicPr>
            <p:cNvPr id="12" name="Image 11" descr="LABEF-LOGO-FINAL-01 (2).jpg"/>
            <p:cNvPicPr>
              <a:picLocks noChangeAspect="1"/>
            </p:cNvPicPr>
            <p:nvPr/>
          </p:nvPicPr>
          <p:blipFill>
            <a:blip r:embed="rId7" cstate="print"/>
            <a:stretch>
              <a:fillRect/>
            </a:stretch>
          </p:blipFill>
          <p:spPr>
            <a:xfrm>
              <a:off x="3143240" y="292179"/>
              <a:ext cx="2357454" cy="1136557"/>
            </a:xfrm>
            <a:prstGeom prst="rect">
              <a:avLst/>
            </a:prstGeom>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ZoneTexte 8"/>
          <p:cNvSpPr txBox="1">
            <a:spLocks noChangeArrowheads="1"/>
          </p:cNvSpPr>
          <p:nvPr/>
        </p:nvSpPr>
        <p:spPr bwMode="auto">
          <a:xfrm>
            <a:off x="214314" y="285728"/>
            <a:ext cx="8715404" cy="6401753"/>
          </a:xfrm>
          <a:prstGeom prst="rect">
            <a:avLst/>
          </a:prstGeom>
          <a:noFill/>
          <a:ln w="9525">
            <a:noFill/>
            <a:miter lim="800000"/>
            <a:headEnd/>
            <a:tailEnd/>
          </a:ln>
        </p:spPr>
        <p:txBody>
          <a:bodyPr wrap="square">
            <a:spAutoFit/>
          </a:bodyPr>
          <a:lstStyle/>
          <a:p>
            <a:pPr algn="just">
              <a:spcBef>
                <a:spcPts val="600"/>
              </a:spcBef>
              <a:spcAft>
                <a:spcPts val="600"/>
              </a:spcAft>
            </a:pPr>
            <a:r>
              <a:rPr lang="fr-FR" sz="3000" dirty="0" smtClean="0">
                <a:latin typeface="Arial Narrow" pitchFamily="34" charset="0"/>
              </a:rPr>
              <a:t>La </a:t>
            </a:r>
            <a:r>
              <a:rPr lang="fr-FR" sz="3000" b="1" dirty="0" smtClean="0">
                <a:latin typeface="Arial Narrow" pitchFamily="34" charset="0"/>
              </a:rPr>
              <a:t>recherche scientifique</a:t>
            </a:r>
            <a:r>
              <a:rPr lang="fr-FR" sz="3000" dirty="0" smtClean="0">
                <a:latin typeface="Arial Narrow" pitchFamily="34" charset="0"/>
              </a:rPr>
              <a:t>, la </a:t>
            </a:r>
            <a:r>
              <a:rPr lang="fr-FR" sz="3000" b="1" dirty="0" smtClean="0">
                <a:latin typeface="Arial Narrow" pitchFamily="34" charset="0"/>
              </a:rPr>
              <a:t>valorisation des résultats de recherche obtenus, sauvegardés et disponibles de façon ouverte par des chercheurs honnêtes</a:t>
            </a:r>
            <a:r>
              <a:rPr lang="fr-FR" sz="3000" dirty="0" smtClean="0">
                <a:latin typeface="Arial Narrow" pitchFamily="34" charset="0"/>
              </a:rPr>
              <a:t>, suite à une méthodologie rigoureuse, les </a:t>
            </a:r>
            <a:r>
              <a:rPr lang="fr-FR" sz="3000" b="1" dirty="0" smtClean="0">
                <a:latin typeface="Arial Narrow" pitchFamily="34" charset="0"/>
              </a:rPr>
              <a:t>articles publiés dans des revues scientifiques libres d’accès</a:t>
            </a:r>
            <a:r>
              <a:rPr lang="fr-FR" sz="3000" dirty="0" smtClean="0">
                <a:latin typeface="Arial Narrow" pitchFamily="34" charset="0"/>
              </a:rPr>
              <a:t> et autres </a:t>
            </a:r>
            <a:r>
              <a:rPr lang="fr-FR" sz="3000" b="1" dirty="0" smtClean="0">
                <a:latin typeface="Arial Narrow" pitchFamily="34" charset="0"/>
              </a:rPr>
              <a:t>divers types d’écrits scientifiques</a:t>
            </a:r>
            <a:r>
              <a:rPr lang="fr-FR" sz="3000" dirty="0" smtClean="0">
                <a:latin typeface="Arial Narrow" pitchFamily="34" charset="0"/>
              </a:rPr>
              <a:t> et de </a:t>
            </a:r>
            <a:r>
              <a:rPr lang="fr-FR" sz="3000" b="1" dirty="0" smtClean="0">
                <a:latin typeface="Arial Narrow" pitchFamily="34" charset="0"/>
              </a:rPr>
              <a:t>documents de valorisation des résultats de recherche scientifique</a:t>
            </a:r>
            <a:r>
              <a:rPr lang="fr-FR" sz="3000" dirty="0" smtClean="0">
                <a:latin typeface="Arial Narrow" pitchFamily="34" charset="0"/>
              </a:rPr>
              <a:t> </a:t>
            </a:r>
            <a:r>
              <a:rPr lang="fr-FR" sz="3000" b="1" dirty="0" smtClean="0">
                <a:latin typeface="Arial Narrow" pitchFamily="34" charset="0"/>
                <a:cs typeface="Arial" pitchFamily="34" charset="0"/>
                <a:sym typeface="Wingdings" pitchFamily="2" charset="2"/>
              </a:rPr>
              <a:t> </a:t>
            </a:r>
          </a:p>
          <a:p>
            <a:pPr marL="226800" indent="-226800" algn="just">
              <a:spcBef>
                <a:spcPts val="600"/>
              </a:spcBef>
              <a:spcAft>
                <a:spcPts val="600"/>
              </a:spcAft>
              <a:buFont typeface="Wingdings" pitchFamily="2" charset="2"/>
              <a:buChar char="§"/>
            </a:pPr>
            <a:r>
              <a:rPr lang="fr-FR" sz="3000" dirty="0" smtClean="0">
                <a:latin typeface="Arial Narrow" pitchFamily="34" charset="0"/>
              </a:rPr>
              <a:t>sont au cœur des nombreuses </a:t>
            </a:r>
            <a:r>
              <a:rPr lang="fr-FR" sz="3000" b="1" dirty="0" smtClean="0">
                <a:latin typeface="Arial Narrow" pitchFamily="34" charset="0"/>
              </a:rPr>
              <a:t>préoccupations et interpellations des chercheurs et enseignants-chercheurs</a:t>
            </a:r>
            <a:r>
              <a:rPr lang="fr-FR" sz="3000" dirty="0" smtClean="0">
                <a:latin typeface="Arial Narrow" pitchFamily="34" charset="0"/>
              </a:rPr>
              <a:t> à l’échelle planétaire, et</a:t>
            </a:r>
          </a:p>
          <a:p>
            <a:pPr marL="226800" indent="-226800" algn="just">
              <a:spcBef>
                <a:spcPts val="600"/>
              </a:spcBef>
              <a:spcAft>
                <a:spcPts val="600"/>
              </a:spcAft>
              <a:buFont typeface="Wingdings" pitchFamily="2" charset="2"/>
              <a:buChar char="§"/>
            </a:pPr>
            <a:r>
              <a:rPr lang="fr-FR" sz="3000" dirty="0" smtClean="0">
                <a:latin typeface="Arial Narrow" pitchFamily="34" charset="0"/>
              </a:rPr>
              <a:t>constituent les </a:t>
            </a:r>
            <a:r>
              <a:rPr lang="fr-FR" sz="3000" b="1" dirty="0" smtClean="0">
                <a:latin typeface="Arial Narrow" pitchFamily="34" charset="0"/>
              </a:rPr>
              <a:t>mots clés des questionnements</a:t>
            </a:r>
            <a:r>
              <a:rPr lang="fr-FR" sz="3000" dirty="0" smtClean="0">
                <a:latin typeface="Arial Narrow" pitchFamily="34" charset="0"/>
              </a:rPr>
              <a:t> apparaissant sans cesse </a:t>
            </a:r>
            <a:r>
              <a:rPr lang="fr-FR" sz="3000" b="1" dirty="0" smtClean="0">
                <a:latin typeface="Arial Narrow" pitchFamily="34" charset="0"/>
              </a:rPr>
              <a:t>dans le processus</a:t>
            </a:r>
            <a:r>
              <a:rPr lang="fr-FR" sz="3000" dirty="0" smtClean="0">
                <a:latin typeface="Arial Narrow" pitchFamily="34" charset="0"/>
              </a:rPr>
              <a:t> conduisant à la valorisation des résultats de recherche scientifique.</a:t>
            </a:r>
          </a:p>
        </p:txBody>
      </p:sp>
      <p:sp>
        <p:nvSpPr>
          <p:cNvPr id="3" name="ZoneTexte 2"/>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4/7</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checkerboard(across)">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box(in)">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diamond(in)">
                                      <p:cBhvr>
                                        <p:cTn id="17" dur="20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ZoneTexte 8"/>
          <p:cNvSpPr txBox="1">
            <a:spLocks noChangeArrowheads="1"/>
          </p:cNvSpPr>
          <p:nvPr/>
        </p:nvSpPr>
        <p:spPr bwMode="auto">
          <a:xfrm>
            <a:off x="91440" y="436506"/>
            <a:ext cx="8929718" cy="6278642"/>
          </a:xfrm>
          <a:prstGeom prst="rect">
            <a:avLst/>
          </a:prstGeom>
          <a:noFill/>
          <a:ln w="9525">
            <a:noFill/>
            <a:miter lim="800000"/>
            <a:headEnd/>
            <a:tailEnd/>
          </a:ln>
        </p:spPr>
        <p:txBody>
          <a:bodyPr wrap="square">
            <a:spAutoFit/>
          </a:bodyPr>
          <a:lstStyle/>
          <a:p>
            <a:pPr marL="226800" indent="-226800" algn="just">
              <a:spcBef>
                <a:spcPts val="600"/>
              </a:spcBef>
              <a:spcAft>
                <a:spcPts val="0"/>
              </a:spcAft>
            </a:pPr>
            <a:r>
              <a:rPr lang="fr-FR" sz="2900" dirty="0" smtClean="0">
                <a:latin typeface="Arial Narrow" pitchFamily="34" charset="0"/>
              </a:rPr>
              <a:t>La </a:t>
            </a:r>
            <a:r>
              <a:rPr lang="fr-FR" sz="2900" b="1" dirty="0" smtClean="0">
                <a:latin typeface="Arial Narrow" pitchFamily="34" charset="0"/>
              </a:rPr>
              <a:t>valorisation de la recherche</a:t>
            </a:r>
            <a:r>
              <a:rPr lang="fr-FR" sz="2900" dirty="0" smtClean="0">
                <a:latin typeface="Arial Narrow" pitchFamily="34" charset="0"/>
              </a:rPr>
              <a:t> à l’UAC </a:t>
            </a:r>
            <a:r>
              <a:rPr lang="fr-FR" sz="2900" b="1" dirty="0" smtClean="0">
                <a:latin typeface="Arial Narrow" pitchFamily="34" charset="0"/>
                <a:cs typeface="Arial" pitchFamily="34" charset="0"/>
                <a:sym typeface="Wingdings" pitchFamily="2" charset="2"/>
              </a:rPr>
              <a:t></a:t>
            </a:r>
          </a:p>
          <a:p>
            <a:pPr marL="226800" indent="-226800" algn="just">
              <a:spcBef>
                <a:spcPts val="600"/>
              </a:spcBef>
              <a:spcAft>
                <a:spcPts val="0"/>
              </a:spcAft>
              <a:buFont typeface="Wingdings" pitchFamily="2" charset="2"/>
              <a:buChar char="§"/>
            </a:pPr>
            <a:r>
              <a:rPr lang="fr-FR" sz="2900" dirty="0" smtClean="0">
                <a:latin typeface="Arial Narrow" pitchFamily="34" charset="0"/>
              </a:rPr>
              <a:t>Devient une mission à part entière de l’université, aux côtés de ses fonctions traditionnelles d’enseignement et de recherche.</a:t>
            </a:r>
          </a:p>
          <a:p>
            <a:pPr marL="226800" indent="-226800" algn="just">
              <a:spcBef>
                <a:spcPts val="600"/>
              </a:spcBef>
              <a:spcAft>
                <a:spcPts val="0"/>
              </a:spcAft>
              <a:buFont typeface="Wingdings" pitchFamily="2" charset="2"/>
              <a:buChar char="§"/>
            </a:pPr>
            <a:r>
              <a:rPr lang="fr-FR" sz="2900" dirty="0" smtClean="0">
                <a:latin typeface="Arial Narrow" pitchFamily="34" charset="0"/>
              </a:rPr>
              <a:t>Justifie à l’UAC l’existence du Centre de Promotion et de Transfert des Technologies (CPTT) et du Parc d’Incubateurs Spécialisés d’Entreprises de l’UAC pour la création de start-up.</a:t>
            </a:r>
          </a:p>
          <a:p>
            <a:pPr marL="226800" indent="-226800" algn="just">
              <a:spcBef>
                <a:spcPts val="600"/>
              </a:spcBef>
              <a:spcAft>
                <a:spcPts val="0"/>
              </a:spcAft>
              <a:buFont typeface="Wingdings" pitchFamily="2" charset="2"/>
              <a:buChar char="§"/>
            </a:pPr>
            <a:r>
              <a:rPr lang="fr-FR" sz="2900" dirty="0" smtClean="0">
                <a:latin typeface="Arial Narrow" pitchFamily="34" charset="0"/>
              </a:rPr>
              <a:t>Doit surmonter l’obstacle de la seule vision de la promotion de l’enseignant-chercheur au CAMES.</a:t>
            </a:r>
          </a:p>
          <a:p>
            <a:pPr marL="226800" indent="-226800" algn="just">
              <a:spcBef>
                <a:spcPts val="600"/>
              </a:spcBef>
              <a:spcAft>
                <a:spcPts val="0"/>
              </a:spcAft>
              <a:buFont typeface="Wingdings" pitchFamily="2" charset="2"/>
              <a:buChar char="§"/>
            </a:pPr>
            <a:r>
              <a:rPr lang="fr-FR" sz="2900" dirty="0" smtClean="0">
                <a:latin typeface="Arial Narrow" pitchFamily="34" charset="0"/>
              </a:rPr>
              <a:t>Doit bannir à jamais le </a:t>
            </a:r>
            <a:r>
              <a:rPr lang="fr-FR" sz="2900" b="1" dirty="0" smtClean="0">
                <a:latin typeface="Arial Narrow" pitchFamily="34" charset="0"/>
              </a:rPr>
              <a:t>scandale du plagiat et de l’autoplagiat</a:t>
            </a:r>
            <a:r>
              <a:rPr lang="fr-FR" sz="2900" dirty="0" smtClean="0">
                <a:latin typeface="Arial Narrow" pitchFamily="34" charset="0"/>
              </a:rPr>
              <a:t> dans tous les </a:t>
            </a:r>
            <a:r>
              <a:rPr lang="fr-FR" sz="2900" b="1" dirty="0" smtClean="0">
                <a:latin typeface="Arial Narrow" pitchFamily="34" charset="0"/>
              </a:rPr>
              <a:t>documents de valorisation des résultats de la recherche scientifique</a:t>
            </a:r>
            <a:r>
              <a:rPr lang="fr-FR" sz="2900" dirty="0" smtClean="0">
                <a:latin typeface="Arial Narrow" pitchFamily="34" charset="0"/>
              </a:rPr>
              <a:t>.</a:t>
            </a:r>
          </a:p>
          <a:p>
            <a:pPr marL="226800" indent="-226800" algn="just">
              <a:spcBef>
                <a:spcPts val="600"/>
              </a:spcBef>
              <a:spcAft>
                <a:spcPts val="0"/>
              </a:spcAft>
              <a:buFont typeface="Wingdings" pitchFamily="2" charset="2"/>
              <a:buChar char="§"/>
            </a:pPr>
            <a:r>
              <a:rPr lang="fr-FR" sz="2900" dirty="0" smtClean="0">
                <a:latin typeface="Arial Narrow" pitchFamily="34" charset="0"/>
              </a:rPr>
              <a:t>Doit doter l’UAC d’une </a:t>
            </a:r>
            <a:r>
              <a:rPr lang="fr-FR" sz="2900" b="1" dirty="0" smtClean="0">
                <a:latin typeface="Arial Narrow" pitchFamily="34" charset="0"/>
              </a:rPr>
              <a:t>Politique Universitaire de la Lutte Anti-Plagiat</a:t>
            </a:r>
            <a:r>
              <a:rPr lang="fr-FR" sz="2900" dirty="0" smtClean="0">
                <a:latin typeface="Arial Narrow" pitchFamily="34" charset="0"/>
              </a:rPr>
              <a:t>.</a:t>
            </a:r>
            <a:endParaRPr lang="fr-FR" sz="2900" b="1" dirty="0" smtClean="0">
              <a:solidFill>
                <a:srgbClr val="002060"/>
              </a:solidFill>
              <a:latin typeface="Arial Narrow" pitchFamily="34" charset="0"/>
            </a:endParaRPr>
          </a:p>
        </p:txBody>
      </p:sp>
      <p:sp>
        <p:nvSpPr>
          <p:cNvPr id="3" name="ZoneTexte 2"/>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5/7</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checkerboard(across)">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checkerboard(across)">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checkerboard(across)">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checkerboard(across)">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checkerboard(across)">
                                      <p:cBhvr>
                                        <p:cTn id="27" dur="5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checkerboard(across)">
                                      <p:cBhvr>
                                        <p:cTn id="32"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ZoneTexte 8"/>
          <p:cNvSpPr txBox="1">
            <a:spLocks noChangeArrowheads="1"/>
          </p:cNvSpPr>
          <p:nvPr/>
        </p:nvSpPr>
        <p:spPr bwMode="auto">
          <a:xfrm>
            <a:off x="214282" y="555240"/>
            <a:ext cx="8715436" cy="6017032"/>
          </a:xfrm>
          <a:prstGeom prst="rect">
            <a:avLst/>
          </a:prstGeom>
          <a:noFill/>
          <a:ln w="9525">
            <a:noFill/>
            <a:miter lim="800000"/>
            <a:headEnd/>
            <a:tailEnd/>
          </a:ln>
        </p:spPr>
        <p:txBody>
          <a:bodyPr wrap="square">
            <a:spAutoFit/>
          </a:bodyPr>
          <a:lstStyle/>
          <a:p>
            <a:pPr marL="226800" indent="-226800" algn="just">
              <a:spcBef>
                <a:spcPts val="600"/>
              </a:spcBef>
              <a:spcAft>
                <a:spcPts val="0"/>
              </a:spcAft>
              <a:buFont typeface="Wingdings" pitchFamily="2" charset="2"/>
              <a:buChar char="§"/>
            </a:pPr>
            <a:r>
              <a:rPr lang="fr-FR" sz="3000" dirty="0" smtClean="0"/>
              <a:t>Plagiat</a:t>
            </a:r>
            <a:r>
              <a:rPr lang="fr-FR" sz="3000" dirty="0" smtClean="0">
                <a:latin typeface="Arial" pitchFamily="34" charset="0"/>
                <a:cs typeface="Arial" pitchFamily="34" charset="0"/>
                <a:sym typeface="Wingdings" pitchFamily="2" charset="2"/>
              </a:rPr>
              <a:t> </a:t>
            </a:r>
            <a:r>
              <a:rPr lang="fr-FR" sz="3000" dirty="0" smtClean="0"/>
              <a:t> </a:t>
            </a:r>
          </a:p>
          <a:p>
            <a:pPr marL="586800" indent="-226800" algn="just">
              <a:spcBef>
                <a:spcPts val="600"/>
              </a:spcBef>
              <a:spcAft>
                <a:spcPts val="0"/>
              </a:spcAft>
              <a:buFont typeface="Wingdings" pitchFamily="2" charset="2"/>
              <a:buChar char="ü"/>
            </a:pPr>
            <a:r>
              <a:rPr lang="fr-FR" sz="3000" dirty="0" smtClean="0"/>
              <a:t>touche </a:t>
            </a:r>
            <a:r>
              <a:rPr lang="fr-FR" sz="3000" dirty="0"/>
              <a:t>toutes les disciplines scientifiques. </a:t>
            </a:r>
            <a:endParaRPr lang="fr-FR" sz="3000" dirty="0" smtClean="0"/>
          </a:p>
          <a:p>
            <a:pPr marL="586800" indent="-226800" algn="just">
              <a:spcBef>
                <a:spcPts val="600"/>
              </a:spcBef>
              <a:spcAft>
                <a:spcPts val="0"/>
              </a:spcAft>
              <a:buFont typeface="Wingdings" pitchFamily="2" charset="2"/>
              <a:buChar char="ü"/>
            </a:pPr>
            <a:r>
              <a:rPr lang="fr-FR" sz="3000" dirty="0" smtClean="0"/>
              <a:t>fragilise </a:t>
            </a:r>
            <a:r>
              <a:rPr lang="fr-FR" sz="3000" dirty="0"/>
              <a:t>la société de la connaissance. </a:t>
            </a:r>
          </a:p>
          <a:p>
            <a:pPr marL="586800" indent="-226800" algn="just">
              <a:spcBef>
                <a:spcPts val="600"/>
              </a:spcBef>
              <a:spcAft>
                <a:spcPts val="0"/>
              </a:spcAft>
              <a:buFont typeface="Wingdings" pitchFamily="2" charset="2"/>
              <a:buChar char="ü"/>
            </a:pPr>
            <a:r>
              <a:rPr lang="fr-FR" sz="3000" dirty="0" smtClean="0"/>
              <a:t>question </a:t>
            </a:r>
            <a:r>
              <a:rPr lang="fr-FR" sz="3000" dirty="0"/>
              <a:t>d’importance au sein des communautés scientifiques de toute la planète</a:t>
            </a:r>
            <a:r>
              <a:rPr lang="fr-FR" sz="3000" dirty="0" smtClean="0"/>
              <a:t>.</a:t>
            </a:r>
          </a:p>
          <a:p>
            <a:pPr marL="586800" indent="-226800" algn="just">
              <a:spcBef>
                <a:spcPts val="600"/>
              </a:spcBef>
              <a:spcAft>
                <a:spcPts val="0"/>
              </a:spcAft>
              <a:buFont typeface="Wingdings" pitchFamily="2" charset="2"/>
              <a:buChar char="ü"/>
            </a:pPr>
            <a:r>
              <a:rPr lang="fr-FR" sz="3000" dirty="0" smtClean="0"/>
              <a:t>une véritable problématique et un fléau concernant toutes les universités au niveau mondial.</a:t>
            </a:r>
            <a:endParaRPr lang="fr-FR" sz="3000" dirty="0"/>
          </a:p>
          <a:p>
            <a:pPr marL="226800" indent="-226800" algn="just">
              <a:spcBef>
                <a:spcPts val="600"/>
              </a:spcBef>
              <a:spcAft>
                <a:spcPts val="0"/>
              </a:spcAft>
              <a:buFont typeface="Wingdings" pitchFamily="2" charset="2"/>
              <a:buChar char="§"/>
            </a:pPr>
            <a:r>
              <a:rPr lang="fr-FR" sz="3000" dirty="0" smtClean="0"/>
              <a:t>Analyse du plagiat </a:t>
            </a:r>
            <a:r>
              <a:rPr lang="fr-FR" sz="3000" dirty="0"/>
              <a:t>interpelle les étudiants, les doctorants, les chercheurs et les enseignants chercheurs dans les </a:t>
            </a:r>
            <a:r>
              <a:rPr lang="fr-FR" sz="3000" dirty="0" smtClean="0"/>
              <a:t>universités, écoles et </a:t>
            </a:r>
            <a:r>
              <a:rPr lang="fr-FR" sz="3000" dirty="0"/>
              <a:t>laboratoires, publics et privés</a:t>
            </a:r>
            <a:r>
              <a:rPr lang="fr-FR" sz="3000" dirty="0" smtClean="0"/>
              <a:t>.</a:t>
            </a:r>
            <a:endParaRPr lang="fr-FR" sz="3000" dirty="0"/>
          </a:p>
        </p:txBody>
      </p:sp>
      <p:sp>
        <p:nvSpPr>
          <p:cNvPr id="3" name="ZoneTexte 2"/>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6/7</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ox(in)">
                                      <p:cBhvr>
                                        <p:cTn id="7" dur="500"/>
                                        <p:tgtEl>
                                          <p:spTgt spid="4099">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099">
                                            <p:txEl>
                                              <p:pRg st="1" end="1"/>
                                            </p:txEl>
                                          </p:spTgt>
                                        </p:tgtEl>
                                        <p:attrNameLst>
                                          <p:attrName>style.visibility</p:attrName>
                                        </p:attrNameLst>
                                      </p:cBhvr>
                                      <p:to>
                                        <p:strVal val="visible"/>
                                      </p:to>
                                    </p:set>
                                    <p:animEffect transition="in" filter="box(in)">
                                      <p:cBhvr>
                                        <p:cTn id="10" dur="500"/>
                                        <p:tgtEl>
                                          <p:spTgt spid="4099">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Effect transition="in" filter="box(in)">
                                      <p:cBhvr>
                                        <p:cTn id="13" dur="500"/>
                                        <p:tgtEl>
                                          <p:spTgt spid="4099">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099">
                                            <p:txEl>
                                              <p:pRg st="3" end="3"/>
                                            </p:txEl>
                                          </p:spTgt>
                                        </p:tgtEl>
                                        <p:attrNameLst>
                                          <p:attrName>style.visibility</p:attrName>
                                        </p:attrNameLst>
                                      </p:cBhvr>
                                      <p:to>
                                        <p:strVal val="visible"/>
                                      </p:to>
                                    </p:set>
                                    <p:animEffect transition="in" filter="box(in)">
                                      <p:cBhvr>
                                        <p:cTn id="16" dur="500"/>
                                        <p:tgtEl>
                                          <p:spTgt spid="4099">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099">
                                            <p:txEl>
                                              <p:pRg st="4" end="4"/>
                                            </p:txEl>
                                          </p:spTgt>
                                        </p:tgtEl>
                                        <p:attrNameLst>
                                          <p:attrName>style.visibility</p:attrName>
                                        </p:attrNameLst>
                                      </p:cBhvr>
                                      <p:to>
                                        <p:strVal val="visible"/>
                                      </p:to>
                                    </p:set>
                                    <p:animEffect transition="in" filter="box(in)">
                                      <p:cBhvr>
                                        <p:cTn id="19" dur="500"/>
                                        <p:tgtEl>
                                          <p:spTgt spid="4099">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4099">
                                            <p:txEl>
                                              <p:pRg st="5" end="5"/>
                                            </p:txEl>
                                          </p:spTgt>
                                        </p:tgtEl>
                                        <p:attrNameLst>
                                          <p:attrName>style.visibility</p:attrName>
                                        </p:attrNameLst>
                                      </p:cBhvr>
                                      <p:to>
                                        <p:strVal val="visible"/>
                                      </p:to>
                                    </p:set>
                                    <p:animEffect transition="in" filter="diamond(in)">
                                      <p:cBhvr>
                                        <p:cTn id="24" dur="20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oneTexte 1"/>
          <p:cNvSpPr txBox="1">
            <a:spLocks noChangeArrowheads="1"/>
          </p:cNvSpPr>
          <p:nvPr/>
        </p:nvSpPr>
        <p:spPr bwMode="auto">
          <a:xfrm>
            <a:off x="71438" y="-24"/>
            <a:ext cx="9072562" cy="6873677"/>
          </a:xfrm>
          <a:prstGeom prst="rect">
            <a:avLst/>
          </a:prstGeom>
          <a:noFill/>
          <a:ln w="9525">
            <a:noFill/>
            <a:miter lim="800000"/>
            <a:headEnd/>
            <a:tailEnd/>
          </a:ln>
        </p:spPr>
        <p:txBody>
          <a:bodyPr wrap="square">
            <a:spAutoFit/>
          </a:bodyPr>
          <a:lstStyle/>
          <a:p>
            <a:pPr algn="just">
              <a:spcBef>
                <a:spcPts val="400"/>
              </a:spcBef>
              <a:spcAft>
                <a:spcPts val="0"/>
              </a:spcAft>
            </a:pPr>
            <a:r>
              <a:rPr lang="fr-FR" sz="2600" b="1" dirty="0" smtClean="0">
                <a:latin typeface="Arial Narrow" pitchFamily="34" charset="0"/>
              </a:rPr>
              <a:t>Idée de l’ampleur du phénomène de plagiat et d’</a:t>
            </a:r>
            <a:r>
              <a:rPr lang="fr-FR" sz="2600" b="1" dirty="0" err="1" smtClean="0">
                <a:latin typeface="Arial Narrow" pitchFamily="34" charset="0"/>
              </a:rPr>
              <a:t>autoplagiat</a:t>
            </a:r>
            <a:r>
              <a:rPr lang="fr-FR" sz="2600" dirty="0" smtClean="0">
                <a:latin typeface="Arial Narrow" pitchFamily="34" charset="0"/>
              </a:rPr>
              <a:t> </a:t>
            </a:r>
            <a:r>
              <a:rPr lang="fr-FR" sz="2600" dirty="0" smtClean="0">
                <a:latin typeface="Arial Narrow" pitchFamily="34" charset="0"/>
                <a:cs typeface="Arial" pitchFamily="34" charset="0"/>
                <a:sym typeface="Wingdings" pitchFamily="2" charset="2"/>
              </a:rPr>
              <a:t> </a:t>
            </a:r>
          </a:p>
          <a:p>
            <a:pPr marL="226800" indent="-226800" algn="just">
              <a:spcBef>
                <a:spcPts val="400"/>
              </a:spcBef>
              <a:spcAft>
                <a:spcPts val="0"/>
              </a:spcAft>
              <a:buFont typeface="Wingdings" pitchFamily="2" charset="2"/>
              <a:buChar char="§"/>
            </a:pPr>
            <a:r>
              <a:rPr lang="fr-FR" sz="2600" dirty="0" smtClean="0">
                <a:latin typeface="Arial Narrow" pitchFamily="34" charset="0"/>
              </a:rPr>
              <a:t>Étude la </a:t>
            </a:r>
            <a:r>
              <a:rPr lang="fr-FR" sz="2600" dirty="0">
                <a:latin typeface="Arial Narrow" pitchFamily="34" charset="0"/>
              </a:rPr>
              <a:t>plus connue </a:t>
            </a:r>
            <a:r>
              <a:rPr lang="fr-FR" sz="2600" dirty="0" smtClean="0">
                <a:latin typeface="Arial Narrow" pitchFamily="34" charset="0"/>
              </a:rPr>
              <a:t>en </a:t>
            </a:r>
            <a:r>
              <a:rPr lang="fr-FR" sz="2600" dirty="0">
                <a:latin typeface="Arial Narrow" pitchFamily="34" charset="0"/>
              </a:rPr>
              <a:t>matière </a:t>
            </a:r>
            <a:r>
              <a:rPr lang="fr-FR" sz="2600" dirty="0" smtClean="0">
                <a:latin typeface="Arial Narrow" pitchFamily="34" charset="0"/>
              </a:rPr>
              <a:t>de plagiat = celle </a:t>
            </a:r>
            <a:r>
              <a:rPr lang="fr-FR" sz="2600" dirty="0">
                <a:latin typeface="Arial Narrow" pitchFamily="34" charset="0"/>
              </a:rPr>
              <a:t>publiée </a:t>
            </a:r>
            <a:r>
              <a:rPr lang="fr-FR" sz="2600" dirty="0" smtClean="0">
                <a:latin typeface="Arial Narrow" pitchFamily="34" charset="0"/>
              </a:rPr>
              <a:t>par </a:t>
            </a:r>
            <a:r>
              <a:rPr lang="fr-FR" sz="2600" b="1" dirty="0">
                <a:latin typeface="Arial Narrow" pitchFamily="34" charset="0"/>
              </a:rPr>
              <a:t>Nature </a:t>
            </a:r>
            <a:r>
              <a:rPr lang="fr-FR" sz="2600" b="1" dirty="0" smtClean="0">
                <a:latin typeface="Arial Narrow" pitchFamily="34" charset="0"/>
              </a:rPr>
              <a:t>(2005)</a:t>
            </a:r>
            <a:r>
              <a:rPr lang="fr-FR" sz="2600" dirty="0" smtClean="0">
                <a:latin typeface="Arial Narrow" pitchFamily="34" charset="0"/>
              </a:rPr>
              <a:t> où </a:t>
            </a:r>
            <a:r>
              <a:rPr lang="fr-FR" sz="2600" b="1" dirty="0" smtClean="0">
                <a:latin typeface="Arial Narrow" pitchFamily="34" charset="0"/>
              </a:rPr>
              <a:t>sur </a:t>
            </a:r>
            <a:r>
              <a:rPr lang="fr-FR" sz="2600" b="1" dirty="0">
                <a:latin typeface="Arial Narrow" pitchFamily="34" charset="0"/>
              </a:rPr>
              <a:t>660 articles publiés</a:t>
            </a:r>
            <a:r>
              <a:rPr lang="fr-FR" sz="2600" dirty="0">
                <a:latin typeface="Arial Narrow" pitchFamily="34" charset="0"/>
              </a:rPr>
              <a:t> dans le </a:t>
            </a:r>
            <a:r>
              <a:rPr lang="fr-FR" sz="2600" b="1" dirty="0">
                <a:latin typeface="Arial Narrow" pitchFamily="34" charset="0"/>
              </a:rPr>
              <a:t>top 3 mondial des revues en </a:t>
            </a:r>
            <a:r>
              <a:rPr lang="fr-FR" sz="2600" b="1" dirty="0" smtClean="0">
                <a:latin typeface="Arial Narrow" pitchFamily="34" charset="0"/>
              </a:rPr>
              <a:t>chirurgie</a:t>
            </a:r>
            <a:r>
              <a:rPr lang="fr-FR" sz="2600" dirty="0" smtClean="0">
                <a:latin typeface="Arial Narrow" pitchFamily="34" charset="0"/>
                <a:cs typeface="Arial" pitchFamily="34" charset="0"/>
                <a:sym typeface="Wingdings" pitchFamily="2" charset="2"/>
              </a:rPr>
              <a:t> </a:t>
            </a:r>
            <a:endParaRPr lang="fr-FR" sz="2600" dirty="0">
              <a:latin typeface="Arial Narrow" pitchFamily="34" charset="0"/>
            </a:endParaRPr>
          </a:p>
          <a:p>
            <a:pPr marL="586800" indent="-226800" algn="just">
              <a:spcBef>
                <a:spcPts val="400"/>
              </a:spcBef>
              <a:spcAft>
                <a:spcPts val="0"/>
              </a:spcAft>
              <a:buFont typeface="Wingdings" pitchFamily="2" charset="2"/>
              <a:buChar char="ü"/>
            </a:pPr>
            <a:r>
              <a:rPr lang="fr-FR" sz="2600" dirty="0" smtClean="0">
                <a:latin typeface="Arial Narrow" pitchFamily="34" charset="0"/>
              </a:rPr>
              <a:t>11,6</a:t>
            </a:r>
            <a:r>
              <a:rPr lang="fr-FR" sz="2600" dirty="0">
                <a:latin typeface="Arial Narrow" pitchFamily="34" charset="0"/>
              </a:rPr>
              <a:t>% des articles contenaient des sections totalement identiques;</a:t>
            </a:r>
          </a:p>
          <a:p>
            <a:pPr marL="586800" indent="-226800" algn="just">
              <a:spcBef>
                <a:spcPts val="400"/>
              </a:spcBef>
              <a:spcAft>
                <a:spcPts val="0"/>
              </a:spcAft>
              <a:buFont typeface="Wingdings" pitchFamily="2" charset="2"/>
              <a:buChar char="ü"/>
            </a:pPr>
            <a:r>
              <a:rPr lang="fr-FR" sz="2600" dirty="0" smtClean="0">
                <a:latin typeface="Arial Narrow" pitchFamily="34" charset="0"/>
              </a:rPr>
              <a:t>7,6</a:t>
            </a:r>
            <a:r>
              <a:rPr lang="fr-FR" sz="2600" dirty="0">
                <a:latin typeface="Arial Narrow" pitchFamily="34" charset="0"/>
              </a:rPr>
              <a:t>% des articles étaient quasi </a:t>
            </a:r>
            <a:r>
              <a:rPr lang="fr-FR" sz="2600" dirty="0" smtClean="0">
                <a:latin typeface="Arial Narrow" pitchFamily="34" charset="0"/>
              </a:rPr>
              <a:t>semblables; </a:t>
            </a:r>
            <a:endParaRPr lang="fr-FR" sz="2600" dirty="0">
              <a:latin typeface="Arial Narrow" pitchFamily="34" charset="0"/>
            </a:endParaRPr>
          </a:p>
          <a:p>
            <a:pPr marL="586800" indent="-226800" algn="just">
              <a:spcBef>
                <a:spcPts val="400"/>
              </a:spcBef>
              <a:spcAft>
                <a:spcPts val="0"/>
              </a:spcAft>
              <a:buFont typeface="Wingdings" pitchFamily="2" charset="2"/>
              <a:buChar char="ü"/>
            </a:pPr>
            <a:r>
              <a:rPr lang="fr-FR" sz="2600" dirty="0" smtClean="0">
                <a:latin typeface="Arial Narrow" pitchFamily="34" charset="0"/>
              </a:rPr>
              <a:t>3,0% </a:t>
            </a:r>
            <a:r>
              <a:rPr lang="fr-FR" sz="2600" dirty="0">
                <a:latin typeface="Arial Narrow" pitchFamily="34" charset="0"/>
              </a:rPr>
              <a:t>des articles étaient tout à fait </a:t>
            </a:r>
            <a:r>
              <a:rPr lang="fr-FR" sz="2600" dirty="0" smtClean="0">
                <a:latin typeface="Arial Narrow" pitchFamily="34" charset="0"/>
              </a:rPr>
              <a:t>identiques; </a:t>
            </a:r>
            <a:endParaRPr lang="fr-FR" sz="2600" dirty="0">
              <a:latin typeface="Arial Narrow" pitchFamily="34" charset="0"/>
            </a:endParaRPr>
          </a:p>
          <a:p>
            <a:pPr marL="586800" indent="-226800" algn="just">
              <a:spcBef>
                <a:spcPts val="400"/>
              </a:spcBef>
              <a:spcAft>
                <a:spcPts val="0"/>
              </a:spcAft>
              <a:buFont typeface="Wingdings" pitchFamily="2" charset="2"/>
              <a:buChar char="ü"/>
            </a:pPr>
            <a:r>
              <a:rPr lang="fr-FR" sz="2600" dirty="0" smtClean="0">
                <a:latin typeface="Arial Narrow" pitchFamily="34" charset="0"/>
              </a:rPr>
              <a:t>soit </a:t>
            </a:r>
            <a:r>
              <a:rPr lang="fr-FR" sz="2600" dirty="0">
                <a:latin typeface="Arial Narrow" pitchFamily="34" charset="0"/>
              </a:rPr>
              <a:t>plus </a:t>
            </a:r>
            <a:r>
              <a:rPr lang="fr-FR" sz="2600" dirty="0" smtClean="0">
                <a:latin typeface="Arial Narrow" pitchFamily="34" charset="0"/>
              </a:rPr>
              <a:t>d’1/5</a:t>
            </a:r>
            <a:r>
              <a:rPr lang="fr-FR" sz="2600" baseline="30000" dirty="0" smtClean="0">
                <a:latin typeface="Arial Narrow" pitchFamily="34" charset="0"/>
              </a:rPr>
              <a:t>ème</a:t>
            </a:r>
            <a:r>
              <a:rPr lang="fr-FR" sz="2600" dirty="0" smtClean="0">
                <a:latin typeface="Arial Narrow" pitchFamily="34" charset="0"/>
              </a:rPr>
              <a:t> </a:t>
            </a:r>
            <a:r>
              <a:rPr lang="fr-FR" sz="2600" dirty="0">
                <a:latin typeface="Arial Narrow" pitchFamily="34" charset="0"/>
              </a:rPr>
              <a:t>d’articles </a:t>
            </a:r>
            <a:r>
              <a:rPr lang="fr-FR" sz="2600" dirty="0" smtClean="0">
                <a:latin typeface="Arial Narrow" pitchFamily="34" charset="0"/>
              </a:rPr>
              <a:t>problématiques.</a:t>
            </a:r>
          </a:p>
          <a:p>
            <a:pPr marL="226800" indent="-226800" algn="just">
              <a:spcBef>
                <a:spcPts val="400"/>
              </a:spcBef>
              <a:spcAft>
                <a:spcPts val="0"/>
              </a:spcAft>
              <a:buFont typeface="Wingdings" pitchFamily="2" charset="2"/>
              <a:buChar char="§"/>
            </a:pPr>
            <a:r>
              <a:rPr lang="fr-FR" sz="2600" dirty="0" smtClean="0">
                <a:latin typeface="Arial Narrow" pitchFamily="34" charset="0"/>
                <a:hlinkClick r:id="rId3" action="ppaction://hlinkpres?slideindex=1&amp;slidetitle="/>
              </a:rPr>
              <a:t>Scandales de plagiat universitaire</a:t>
            </a:r>
            <a:r>
              <a:rPr lang="fr-FR" sz="2600" dirty="0" smtClean="0">
                <a:latin typeface="Arial Narrow" pitchFamily="34" charset="0"/>
              </a:rPr>
              <a:t> (Maude Benoit, 2013)</a:t>
            </a:r>
          </a:p>
          <a:p>
            <a:pPr marL="226800" indent="-226800" algn="just">
              <a:spcBef>
                <a:spcPts val="400"/>
              </a:spcBef>
              <a:spcAft>
                <a:spcPts val="0"/>
              </a:spcAft>
              <a:buFont typeface="Wingdings" pitchFamily="2" charset="2"/>
              <a:buChar char="§"/>
            </a:pPr>
            <a:r>
              <a:rPr lang="fr-FR" sz="2600" dirty="0" smtClean="0">
                <a:latin typeface="Arial Narrow" pitchFamily="34" charset="0"/>
              </a:rPr>
              <a:t>Quotidien Mutations du 09/04/2018 publie que 17 thèses de doctorat rejetées pour plagiat sur 20 contrôlées pour anti plagiat à l’Université de Yaoundé II au Cameroun</a:t>
            </a:r>
            <a:r>
              <a:rPr lang="fr-FR" sz="2600" dirty="0" smtClean="0">
                <a:latin typeface="Arial Narrow" pitchFamily="34" charset="0"/>
                <a:cs typeface="Arial" pitchFamily="34" charset="0"/>
                <a:sym typeface="Wingdings" pitchFamily="2" charset="2"/>
              </a:rPr>
              <a:t> (</a:t>
            </a:r>
            <a:r>
              <a:rPr lang="fr-FR" sz="2400" dirty="0" smtClean="0">
                <a:latin typeface="Arial Narrow" pitchFamily="34" charset="0"/>
                <a:cs typeface="Arial" pitchFamily="34" charset="0"/>
                <a:hlinkClick r:id="rId4"/>
              </a:rPr>
              <a:t>http://www.cameroon-info.net/article/cameroun-education-17-theses-de-doctorat-rejetees-pour-plagiat-a-luniversite-de-yaounde-ii-319551.html</a:t>
            </a:r>
            <a:r>
              <a:rPr lang="fr-FR" sz="2600" dirty="0" smtClean="0">
                <a:latin typeface="Arial Narrow" pitchFamily="34" charset="0"/>
                <a:cs typeface="Arial" pitchFamily="34" charset="0"/>
              </a:rPr>
              <a:t>)</a:t>
            </a:r>
          </a:p>
          <a:p>
            <a:pPr algn="just">
              <a:spcBef>
                <a:spcPts val="400"/>
              </a:spcBef>
              <a:spcAft>
                <a:spcPts val="0"/>
              </a:spcAft>
            </a:pPr>
            <a:r>
              <a:rPr lang="fr-FR" sz="2600" b="1" dirty="0" smtClean="0">
                <a:solidFill>
                  <a:srgbClr val="002060"/>
                </a:solidFill>
                <a:latin typeface="Arial Narrow" pitchFamily="34" charset="0"/>
              </a:rPr>
              <a:t>Quiz sur le plagiat pour évaluer vos connaissances en matière de droit d'auteur et de propriété intellectuelle comportant  24 questions</a:t>
            </a:r>
            <a:endParaRPr lang="fr-FR" sz="2600" b="1" dirty="0">
              <a:solidFill>
                <a:srgbClr val="002060"/>
              </a:solidFill>
              <a:latin typeface="Arial Narrow" pitchFamily="34" charset="0"/>
            </a:endParaRP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7/7</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290">
                                            <p:txEl>
                                              <p:pRg st="0" end="0"/>
                                            </p:txEl>
                                          </p:spTgt>
                                        </p:tgtEl>
                                        <p:attrNameLst>
                                          <p:attrName>style.visibility</p:attrName>
                                        </p:attrNameLst>
                                      </p:cBhvr>
                                      <p:to>
                                        <p:strVal val="visible"/>
                                      </p:to>
                                    </p:set>
                                    <p:animEffect transition="in" filter="checkerboard(across)">
                                      <p:cBhvr>
                                        <p:cTn id="7" dur="500"/>
                                        <p:tgtEl>
                                          <p:spTgt spid="122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2290">
                                            <p:txEl>
                                              <p:pRg st="1" end="1"/>
                                            </p:txEl>
                                          </p:spTgt>
                                        </p:tgtEl>
                                        <p:attrNameLst>
                                          <p:attrName>style.visibility</p:attrName>
                                        </p:attrNameLst>
                                      </p:cBhvr>
                                      <p:to>
                                        <p:strVal val="visible"/>
                                      </p:to>
                                    </p:set>
                                    <p:animEffect transition="in" filter="checkerboard(across)">
                                      <p:cBhvr>
                                        <p:cTn id="12" dur="500"/>
                                        <p:tgtEl>
                                          <p:spTgt spid="12290">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12290">
                                            <p:txEl>
                                              <p:pRg st="2" end="2"/>
                                            </p:txEl>
                                          </p:spTgt>
                                        </p:tgtEl>
                                        <p:attrNameLst>
                                          <p:attrName>style.visibility</p:attrName>
                                        </p:attrNameLst>
                                      </p:cBhvr>
                                      <p:to>
                                        <p:strVal val="visible"/>
                                      </p:to>
                                    </p:set>
                                    <p:animEffect transition="in" filter="checkerboard(across)">
                                      <p:cBhvr>
                                        <p:cTn id="15" dur="500"/>
                                        <p:tgtEl>
                                          <p:spTgt spid="12290">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12290">
                                            <p:txEl>
                                              <p:pRg st="3" end="3"/>
                                            </p:txEl>
                                          </p:spTgt>
                                        </p:tgtEl>
                                        <p:attrNameLst>
                                          <p:attrName>style.visibility</p:attrName>
                                        </p:attrNameLst>
                                      </p:cBhvr>
                                      <p:to>
                                        <p:strVal val="visible"/>
                                      </p:to>
                                    </p:set>
                                    <p:animEffect transition="in" filter="checkerboard(across)">
                                      <p:cBhvr>
                                        <p:cTn id="18" dur="500"/>
                                        <p:tgtEl>
                                          <p:spTgt spid="12290">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12290">
                                            <p:txEl>
                                              <p:pRg st="4" end="4"/>
                                            </p:txEl>
                                          </p:spTgt>
                                        </p:tgtEl>
                                        <p:attrNameLst>
                                          <p:attrName>style.visibility</p:attrName>
                                        </p:attrNameLst>
                                      </p:cBhvr>
                                      <p:to>
                                        <p:strVal val="visible"/>
                                      </p:to>
                                    </p:set>
                                    <p:animEffect transition="in" filter="checkerboard(across)">
                                      <p:cBhvr>
                                        <p:cTn id="21" dur="500"/>
                                        <p:tgtEl>
                                          <p:spTgt spid="12290">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12290">
                                            <p:txEl>
                                              <p:pRg st="5" end="5"/>
                                            </p:txEl>
                                          </p:spTgt>
                                        </p:tgtEl>
                                        <p:attrNameLst>
                                          <p:attrName>style.visibility</p:attrName>
                                        </p:attrNameLst>
                                      </p:cBhvr>
                                      <p:to>
                                        <p:strVal val="visible"/>
                                      </p:to>
                                    </p:set>
                                    <p:animEffect transition="in" filter="checkerboard(across)">
                                      <p:cBhvr>
                                        <p:cTn id="24" dur="500"/>
                                        <p:tgtEl>
                                          <p:spTgt spid="12290">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nodeType="clickEffect">
                                  <p:stCondLst>
                                    <p:cond delay="0"/>
                                  </p:stCondLst>
                                  <p:childTnLst>
                                    <p:set>
                                      <p:cBhvr>
                                        <p:cTn id="28" dur="1" fill="hold">
                                          <p:stCondLst>
                                            <p:cond delay="0"/>
                                          </p:stCondLst>
                                        </p:cTn>
                                        <p:tgtEl>
                                          <p:spTgt spid="12290">
                                            <p:txEl>
                                              <p:pRg st="6" end="6"/>
                                            </p:txEl>
                                          </p:spTgt>
                                        </p:tgtEl>
                                        <p:attrNameLst>
                                          <p:attrName>style.visibility</p:attrName>
                                        </p:attrNameLst>
                                      </p:cBhvr>
                                      <p:to>
                                        <p:strVal val="visible"/>
                                      </p:to>
                                    </p:set>
                                    <p:animEffect transition="in" filter="diamond(in)">
                                      <p:cBhvr>
                                        <p:cTn id="29" dur="2000"/>
                                        <p:tgtEl>
                                          <p:spTgt spid="12290">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ntr" presetSubtype="16" fill="hold" nodeType="clickEffect">
                                  <p:stCondLst>
                                    <p:cond delay="0"/>
                                  </p:stCondLst>
                                  <p:childTnLst>
                                    <p:set>
                                      <p:cBhvr>
                                        <p:cTn id="33" dur="1" fill="hold">
                                          <p:stCondLst>
                                            <p:cond delay="0"/>
                                          </p:stCondLst>
                                        </p:cTn>
                                        <p:tgtEl>
                                          <p:spTgt spid="12290">
                                            <p:txEl>
                                              <p:pRg st="7" end="7"/>
                                            </p:txEl>
                                          </p:spTgt>
                                        </p:tgtEl>
                                        <p:attrNameLst>
                                          <p:attrName>style.visibility</p:attrName>
                                        </p:attrNameLst>
                                      </p:cBhvr>
                                      <p:to>
                                        <p:strVal val="visible"/>
                                      </p:to>
                                    </p:set>
                                    <p:animEffect transition="in" filter="diamond(in)">
                                      <p:cBhvr>
                                        <p:cTn id="34" dur="2000"/>
                                        <p:tgtEl>
                                          <p:spTgt spid="12290">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nodeType="clickEffect">
                                  <p:stCondLst>
                                    <p:cond delay="0"/>
                                  </p:stCondLst>
                                  <p:childTnLst>
                                    <p:set>
                                      <p:cBhvr>
                                        <p:cTn id="38" dur="1" fill="hold">
                                          <p:stCondLst>
                                            <p:cond delay="0"/>
                                          </p:stCondLst>
                                        </p:cTn>
                                        <p:tgtEl>
                                          <p:spTgt spid="12290">
                                            <p:txEl>
                                              <p:pRg st="8" end="8"/>
                                            </p:txEl>
                                          </p:spTgt>
                                        </p:tgtEl>
                                        <p:attrNameLst>
                                          <p:attrName>style.visibility</p:attrName>
                                        </p:attrNameLst>
                                      </p:cBhvr>
                                      <p:to>
                                        <p:strVal val="visible"/>
                                      </p:to>
                                    </p:set>
                                    <p:animEffect transition="in" filter="checkerboard(across)">
                                      <p:cBhvr>
                                        <p:cTn id="39" dur="500"/>
                                        <p:tgtEl>
                                          <p:spTgt spid="1229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85720" y="428604"/>
            <a:ext cx="8501122" cy="5632311"/>
          </a:xfrm>
          <a:prstGeom prst="rect">
            <a:avLst/>
          </a:prstGeom>
          <a:noFill/>
          <a:ln w="9525">
            <a:noFill/>
            <a:miter lim="800000"/>
            <a:headEnd/>
            <a:tailEnd/>
          </a:ln>
        </p:spPr>
        <p:txBody>
          <a:bodyPr wrap="square">
            <a:spAutoFit/>
          </a:bodyPr>
          <a:lstStyle/>
          <a:p>
            <a:pPr algn="ctr" eaLnBrk="0" hangingPunct="0">
              <a:spcBef>
                <a:spcPts val="0"/>
              </a:spcBef>
            </a:pPr>
            <a:r>
              <a:rPr lang="fr-FR" sz="12000" b="1" dirty="0" smtClean="0">
                <a:solidFill>
                  <a:srgbClr val="009900"/>
                </a:solidFill>
                <a:latin typeface="Kunstler Script" pitchFamily="66" charset="0"/>
              </a:rPr>
              <a:t>Quiz sur le plagiat comportant  24 questions à faire!</a:t>
            </a:r>
            <a:endParaRPr lang="fr-FR" sz="12000" b="1" dirty="0">
              <a:solidFill>
                <a:srgbClr val="009900"/>
              </a:solidFill>
              <a:latin typeface="Kunstler Script" pitchFamily="66" charset="0"/>
            </a:endParaRPr>
          </a:p>
        </p:txBody>
      </p:sp>
      <p:sp>
        <p:nvSpPr>
          <p:cNvPr id="4" name="Line 3"/>
          <p:cNvSpPr>
            <a:spLocks noChangeShapeType="1"/>
          </p:cNvSpPr>
          <p:nvPr/>
        </p:nvSpPr>
        <p:spPr bwMode="auto">
          <a:xfrm>
            <a:off x="4714876" y="5929330"/>
            <a:ext cx="2667000" cy="1587"/>
          </a:xfrm>
          <a:prstGeom prst="line">
            <a:avLst/>
          </a:prstGeom>
          <a:noFill/>
          <a:ln w="50800">
            <a:solidFill>
              <a:srgbClr val="33CC33"/>
            </a:solidFill>
            <a:round/>
            <a:headEnd/>
            <a:tailEnd/>
          </a:ln>
        </p:spPr>
        <p:txBody>
          <a:bodyPr wrap="none" anchor="ctr"/>
          <a:lstStyle/>
          <a:p>
            <a:endParaRPr lang="fr-FR"/>
          </a:p>
        </p:txBody>
      </p:sp>
      <p:sp>
        <p:nvSpPr>
          <p:cNvPr id="5" name="Line 4"/>
          <p:cNvSpPr>
            <a:spLocks noChangeShapeType="1"/>
          </p:cNvSpPr>
          <p:nvPr/>
        </p:nvSpPr>
        <p:spPr bwMode="auto">
          <a:xfrm>
            <a:off x="4714876" y="6005530"/>
            <a:ext cx="2667000" cy="1587"/>
          </a:xfrm>
          <a:prstGeom prst="line">
            <a:avLst/>
          </a:prstGeom>
          <a:noFill/>
          <a:ln w="50800">
            <a:solidFill>
              <a:srgbClr val="CCCC00"/>
            </a:solidFill>
            <a:round/>
            <a:headEnd/>
            <a:tailEnd/>
          </a:ln>
        </p:spPr>
        <p:txBody>
          <a:bodyPr wrap="none" anchor="ctr"/>
          <a:lstStyle/>
          <a:p>
            <a:endParaRPr lang="fr-FR"/>
          </a:p>
        </p:txBody>
      </p:sp>
      <p:sp>
        <p:nvSpPr>
          <p:cNvPr id="6" name="Line 5"/>
          <p:cNvSpPr>
            <a:spLocks noChangeShapeType="1"/>
          </p:cNvSpPr>
          <p:nvPr/>
        </p:nvSpPr>
        <p:spPr bwMode="auto">
          <a:xfrm>
            <a:off x="1857356" y="357166"/>
            <a:ext cx="2667000" cy="1587"/>
          </a:xfrm>
          <a:prstGeom prst="line">
            <a:avLst/>
          </a:prstGeom>
          <a:noFill/>
          <a:ln w="50800">
            <a:solidFill>
              <a:srgbClr val="CCCC00"/>
            </a:solidFill>
            <a:round/>
            <a:headEnd/>
            <a:tailEnd/>
          </a:ln>
        </p:spPr>
        <p:txBody>
          <a:bodyPr wrap="none" anchor="ctr"/>
          <a:lstStyle/>
          <a:p>
            <a:endParaRPr lang="fr-FR"/>
          </a:p>
        </p:txBody>
      </p:sp>
      <p:sp>
        <p:nvSpPr>
          <p:cNvPr id="7" name="Line 6"/>
          <p:cNvSpPr>
            <a:spLocks noChangeShapeType="1"/>
          </p:cNvSpPr>
          <p:nvPr/>
        </p:nvSpPr>
        <p:spPr bwMode="auto">
          <a:xfrm>
            <a:off x="1857356" y="249211"/>
            <a:ext cx="2667000" cy="1587"/>
          </a:xfrm>
          <a:prstGeom prst="line">
            <a:avLst/>
          </a:prstGeom>
          <a:noFill/>
          <a:ln w="50800">
            <a:solidFill>
              <a:srgbClr val="33CC33"/>
            </a:solidFill>
            <a:round/>
            <a:headEnd/>
            <a:tailEnd/>
          </a:ln>
        </p:spPr>
        <p:txBody>
          <a:bodyPr wrap="none" anchor="ctr"/>
          <a:lstStyle/>
          <a:p>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142876" y="139649"/>
            <a:ext cx="8929718" cy="4503797"/>
          </a:xfrm>
          <a:prstGeom prst="rect">
            <a:avLst/>
          </a:prstGeom>
          <a:noFill/>
        </p:spPr>
        <p:txBody>
          <a:bodyPr wrap="square" rtlCol="0">
            <a:spAutoFit/>
          </a:bodyPr>
          <a:lstStyle/>
          <a:p>
            <a:pPr algn="just">
              <a:spcBef>
                <a:spcPts val="200"/>
              </a:spcBef>
              <a:spcAft>
                <a:spcPts val="200"/>
              </a:spcAft>
            </a:pPr>
            <a:r>
              <a:rPr lang="fr-FR" sz="2800" b="1" dirty="0" smtClean="0">
                <a:latin typeface="Arial Narrow" pitchFamily="34" charset="0"/>
              </a:rPr>
              <a:t>Le Quiz sur le plagiat pour évaluer vos connaissances. en matière de droit d'auteur et de propriété intellectuelle est inspiré </a:t>
            </a:r>
            <a:r>
              <a:rPr lang="fr-FR" sz="2800" dirty="0" smtClean="0">
                <a:latin typeface="Arial Narrow" pitchFamily="34" charset="0"/>
                <a:cs typeface="Arial" pitchFamily="34" charset="0"/>
                <a:sym typeface="Wingdings" pitchFamily="2" charset="2"/>
              </a:rPr>
              <a:t></a:t>
            </a:r>
            <a:endParaRPr lang="fr-FR" sz="2800" b="1" dirty="0" smtClean="0">
              <a:latin typeface="Arial Narrow" pitchFamily="34" charset="0"/>
            </a:endParaRPr>
          </a:p>
          <a:p>
            <a:pPr>
              <a:spcBef>
                <a:spcPts val="200"/>
              </a:spcBef>
              <a:spcAft>
                <a:spcPts val="200"/>
              </a:spcAft>
            </a:pPr>
            <a:r>
              <a:rPr lang="fr-FR" sz="2800" dirty="0" smtClean="0">
                <a:latin typeface="Arial Narrow" pitchFamily="34" charset="0"/>
              </a:rPr>
              <a:t>–i-  des jeux questionnaires des universités de Concordia, McGill, Laval, Montréal, UQAM, l’Université du Québec (siège social) et Ottawa (</a:t>
            </a:r>
            <a:r>
              <a:rPr lang="fr-FR" sz="2400" i="1" dirty="0" smtClean="0">
                <a:latin typeface="Arial Narrow" pitchFamily="34" charset="0"/>
                <a:hlinkClick r:id="rId3"/>
              </a:rPr>
              <a:t>https://www.usherbrooke.ca/.../Antiplagiat/Questions _Quiz_V4-2013-04-question_ave</a:t>
            </a:r>
            <a:r>
              <a:rPr lang="fr-FR" sz="2400" i="1" dirty="0" smtClean="0">
                <a:latin typeface="Arial Narrow" pitchFamily="34" charset="0"/>
              </a:rPr>
              <a:t>...</a:t>
            </a:r>
            <a:r>
              <a:rPr lang="fr-FR" sz="2800" i="1" dirty="0" smtClean="0">
                <a:latin typeface="Arial Narrow" pitchFamily="34" charset="0"/>
              </a:rPr>
              <a:t>) </a:t>
            </a:r>
          </a:p>
          <a:p>
            <a:pPr>
              <a:spcBef>
                <a:spcPts val="200"/>
              </a:spcBef>
              <a:spcAft>
                <a:spcPts val="200"/>
              </a:spcAft>
            </a:pPr>
            <a:r>
              <a:rPr lang="fr-FR" sz="2800" i="1" dirty="0" smtClean="0">
                <a:latin typeface="Arial Narrow" pitchFamily="34" charset="0"/>
              </a:rPr>
              <a:t>–ii- </a:t>
            </a:r>
            <a:r>
              <a:rPr lang="fr-FR" sz="2800" dirty="0" smtClean="0">
                <a:latin typeface="Arial Narrow" pitchFamily="34" charset="0"/>
              </a:rPr>
              <a:t>d’une campagne anti-</a:t>
            </a:r>
            <a:r>
              <a:rPr lang="fr-FR" sz="2800" i="1" dirty="0" smtClean="0">
                <a:latin typeface="Arial Narrow" pitchFamily="34" charset="0"/>
              </a:rPr>
              <a:t>plagiat</a:t>
            </a:r>
            <a:r>
              <a:rPr lang="fr-FR" sz="2800" dirty="0" smtClean="0">
                <a:latin typeface="Arial Narrow" pitchFamily="34" charset="0"/>
              </a:rPr>
              <a:t> organisée par l'</a:t>
            </a:r>
            <a:r>
              <a:rPr lang="fr-FR" sz="2800" dirty="0" err="1" smtClean="0">
                <a:latin typeface="Arial Narrow" pitchFamily="34" charset="0"/>
              </a:rPr>
              <a:t>UNamur</a:t>
            </a:r>
            <a:r>
              <a:rPr lang="fr-FR" sz="2800" dirty="0" smtClean="0">
                <a:latin typeface="Arial Narrow" pitchFamily="34" charset="0"/>
              </a:rPr>
              <a:t> dans le cadre de la Charte européenne du chercheur</a:t>
            </a:r>
            <a:br>
              <a:rPr lang="fr-FR" sz="2800" dirty="0" smtClean="0">
                <a:latin typeface="Arial Narrow" pitchFamily="34" charset="0"/>
              </a:rPr>
            </a:br>
            <a:r>
              <a:rPr lang="fr-FR" sz="2800" dirty="0" smtClean="0">
                <a:latin typeface="Arial Narrow" pitchFamily="34" charset="0"/>
              </a:rPr>
              <a:t> (</a:t>
            </a:r>
            <a:r>
              <a:rPr lang="fr-FR" sz="2400" i="1" dirty="0" smtClean="0">
                <a:latin typeface="Arial Narrow" pitchFamily="34" charset="0"/>
                <a:hlinkClick r:id="rId4"/>
              </a:rPr>
              <a:t>https://www.unamur.be/plagiat/quizz-plagiat</a:t>
            </a:r>
            <a:r>
              <a:rPr lang="fr-FR" sz="2800" i="1" dirty="0" smtClean="0">
                <a:latin typeface="Arial Narrow" pitchFamily="34" charset="0"/>
              </a:rPr>
              <a:t> )</a:t>
            </a:r>
            <a:endParaRPr lang="fr-FR" sz="2800" dirty="0">
              <a:latin typeface="Arial Narrow" pitchFamily="34" charset="0"/>
            </a:endParaRPr>
          </a:p>
        </p:txBody>
      </p:sp>
      <p:sp>
        <p:nvSpPr>
          <p:cNvPr id="9" name="ZoneTexte 8"/>
          <p:cNvSpPr txBox="1"/>
          <p:nvPr/>
        </p:nvSpPr>
        <p:spPr>
          <a:xfrm>
            <a:off x="0" y="4643446"/>
            <a:ext cx="9144000" cy="2062103"/>
          </a:xfrm>
          <a:prstGeom prst="rect">
            <a:avLst/>
          </a:prstGeom>
          <a:noFill/>
        </p:spPr>
        <p:txBody>
          <a:bodyPr wrap="square" rtlCol="0">
            <a:spAutoFit/>
          </a:bodyPr>
          <a:lstStyle/>
          <a:p>
            <a:pPr algn="ctr"/>
            <a:r>
              <a:rPr lang="fr-FR" sz="3200" b="1" dirty="0" smtClean="0">
                <a:latin typeface="Arial Narrow" pitchFamily="34" charset="0"/>
              </a:rPr>
              <a:t>Prière prendre une feuille et </a:t>
            </a:r>
            <a:r>
              <a:rPr lang="fr-FR" sz="3200" b="1" dirty="0" smtClean="0">
                <a:solidFill>
                  <a:srgbClr val="C00000"/>
                </a:solidFill>
                <a:latin typeface="Arial Narrow" pitchFamily="34" charset="0"/>
              </a:rPr>
              <a:t>écrire en file indienne sur</a:t>
            </a:r>
            <a:r>
              <a:rPr lang="fr-FR" sz="3200" b="1" dirty="0" smtClean="0">
                <a:latin typeface="Arial Narrow" pitchFamily="34" charset="0"/>
              </a:rPr>
              <a:t> </a:t>
            </a:r>
            <a:r>
              <a:rPr lang="fr-FR" sz="3200" b="1" dirty="0" smtClean="0">
                <a:solidFill>
                  <a:srgbClr val="0070C0"/>
                </a:solidFill>
                <a:latin typeface="Arial Narrow" pitchFamily="34" charset="0"/>
              </a:rPr>
              <a:t>2 verticales les chiffres 1 à 12 et 13 à 24</a:t>
            </a:r>
            <a:r>
              <a:rPr lang="fr-FR" sz="3200" b="1" dirty="0" smtClean="0">
                <a:latin typeface="Arial Narrow" pitchFamily="34" charset="0"/>
              </a:rPr>
              <a:t> afin de mettre votre réponse </a:t>
            </a:r>
            <a:r>
              <a:rPr lang="fr-FR" sz="3200" b="1" dirty="0" smtClean="0">
                <a:solidFill>
                  <a:srgbClr val="C00000"/>
                </a:solidFill>
                <a:latin typeface="Arial Narrow" pitchFamily="34" charset="0"/>
              </a:rPr>
              <a:t>Vrai</a:t>
            </a:r>
            <a:r>
              <a:rPr lang="fr-FR" sz="3200" b="1" dirty="0" smtClean="0">
                <a:latin typeface="Arial Narrow" pitchFamily="34" charset="0"/>
              </a:rPr>
              <a:t>, </a:t>
            </a:r>
            <a:r>
              <a:rPr lang="fr-FR" sz="3200" b="1" dirty="0" smtClean="0">
                <a:solidFill>
                  <a:srgbClr val="0070C0"/>
                </a:solidFill>
                <a:latin typeface="Arial Narrow" pitchFamily="34" charset="0"/>
              </a:rPr>
              <a:t>Faux</a:t>
            </a:r>
            <a:r>
              <a:rPr lang="fr-FR" sz="3200" b="1" dirty="0" smtClean="0">
                <a:latin typeface="Arial Narrow" pitchFamily="34" charset="0"/>
              </a:rPr>
              <a:t>, </a:t>
            </a:r>
            <a:r>
              <a:rPr lang="fr-FR" sz="3200" b="1" dirty="0" smtClean="0">
                <a:solidFill>
                  <a:srgbClr val="FF0000"/>
                </a:solidFill>
                <a:latin typeface="Arial Narrow" pitchFamily="34" charset="0"/>
              </a:rPr>
              <a:t>Oui</a:t>
            </a:r>
            <a:r>
              <a:rPr lang="fr-FR" sz="3200" b="1" dirty="0" smtClean="0">
                <a:latin typeface="Arial Narrow" pitchFamily="34" charset="0"/>
              </a:rPr>
              <a:t>, </a:t>
            </a:r>
            <a:r>
              <a:rPr lang="fr-FR" sz="3200" b="1" dirty="0" smtClean="0">
                <a:solidFill>
                  <a:srgbClr val="0070C0"/>
                </a:solidFill>
                <a:latin typeface="Arial Narrow" pitchFamily="34" charset="0"/>
              </a:rPr>
              <a:t>Non</a:t>
            </a:r>
            <a:r>
              <a:rPr lang="fr-FR" sz="3200" b="1" dirty="0" smtClean="0">
                <a:latin typeface="Arial Narrow" pitchFamily="34" charset="0"/>
              </a:rPr>
              <a:t> ou </a:t>
            </a:r>
            <a:r>
              <a:rPr lang="fr-FR" sz="3200" b="1" dirty="0" smtClean="0">
                <a:solidFill>
                  <a:srgbClr val="C00000"/>
                </a:solidFill>
                <a:latin typeface="Arial Narrow" pitchFamily="34" charset="0"/>
              </a:rPr>
              <a:t>Choisir entre</a:t>
            </a:r>
            <a:r>
              <a:rPr lang="fr-FR" sz="3200" b="1" dirty="0" smtClean="0">
                <a:latin typeface="Arial Narrow" pitchFamily="34" charset="0"/>
              </a:rPr>
              <a:t> pour </a:t>
            </a:r>
            <a:r>
              <a:rPr lang="fr-FR" sz="3200" b="1" dirty="0" smtClean="0">
                <a:solidFill>
                  <a:srgbClr val="0070C0"/>
                </a:solidFill>
                <a:latin typeface="Arial Narrow" pitchFamily="34" charset="0"/>
              </a:rPr>
              <a:t>chacune des 24 questions</a:t>
            </a:r>
            <a:r>
              <a:rPr lang="fr-FR" sz="3200" b="1" dirty="0" smtClean="0">
                <a:latin typeface="Arial Narrow" pitchFamily="34" charset="0"/>
              </a:rPr>
              <a:t> suivantes:</a:t>
            </a:r>
            <a:endParaRPr lang="fr-FR" sz="3200" b="1" dirty="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nvGraphicFramePr>
        <p:xfrm>
          <a:off x="-32" y="428604"/>
          <a:ext cx="9072561" cy="6158484"/>
        </p:xfrm>
        <a:graphic>
          <a:graphicData uri="http://schemas.openxmlformats.org/drawingml/2006/table">
            <a:tbl>
              <a:tblPr/>
              <a:tblGrid>
                <a:gridCol w="1596096"/>
                <a:gridCol w="7476465"/>
              </a:tblGrid>
              <a:tr h="315468">
                <a:tc>
                  <a:txBody>
                    <a:bodyPr/>
                    <a:lstStyle/>
                    <a:p>
                      <a:pPr algn="ctr">
                        <a:lnSpc>
                          <a:spcPct val="115000"/>
                        </a:lnSpc>
                        <a:spcAft>
                          <a:spcPts val="0"/>
                        </a:spcAft>
                      </a:pPr>
                      <a:r>
                        <a:rPr lang="fr-FR" sz="1800" b="1" dirty="0">
                          <a:latin typeface="Arial Narrow"/>
                          <a:ea typeface="Calibri"/>
                          <a:cs typeface="Times New Roman"/>
                        </a:rPr>
                        <a:t>Thème</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dirty="0">
                          <a:latin typeface="Arial Narrow"/>
                          <a:ea typeface="Calibri"/>
                          <a:cs typeface="Times New Roman"/>
                        </a:rPr>
                        <a:t>Questions</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49">
                <a:tc>
                  <a:txBody>
                    <a:bodyPr/>
                    <a:lstStyle/>
                    <a:p>
                      <a:pPr algn="ctr">
                        <a:lnSpc>
                          <a:spcPct val="115000"/>
                        </a:lnSpc>
                        <a:spcAft>
                          <a:spcPts val="0"/>
                        </a:spcAft>
                      </a:pPr>
                      <a:r>
                        <a:rPr lang="fr-FR" sz="1800" dirty="0" smtClean="0">
                          <a:latin typeface="Arial Narrow" pitchFamily="34" charset="0"/>
                          <a:ea typeface="Calibri"/>
                          <a:cs typeface="Times New Roman"/>
                        </a:rPr>
                        <a:t>1. Propos</a:t>
                      </a:r>
                    </a:p>
                    <a:p>
                      <a:pPr algn="ctr">
                        <a:lnSpc>
                          <a:spcPct val="115000"/>
                        </a:lnSpc>
                        <a:spcAft>
                          <a:spcPts val="0"/>
                        </a:spcAft>
                      </a:pPr>
                      <a:r>
                        <a:rPr lang="fr-FR" sz="1800" dirty="0" smtClean="0">
                          <a:latin typeface="Arial Narrow" pitchFamily="34" charset="0"/>
                          <a:ea typeface="Calibri"/>
                          <a:cs typeface="Times New Roman"/>
                        </a:rPr>
                        <a:t>oraux</a:t>
                      </a:r>
                      <a:endParaRPr lang="fr-FR" sz="1800" dirty="0">
                        <a:latin typeface="Arial Narrow" pitchFamily="34" charset="0"/>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800" b="1" dirty="0">
                          <a:solidFill>
                            <a:srgbClr val="000000"/>
                          </a:solidFill>
                          <a:latin typeface="Arial Narrow" pitchFamily="34" charset="0"/>
                          <a:ea typeface="Calibri"/>
                          <a:cs typeface="Candara"/>
                        </a:rPr>
                        <a:t>VRAI ou FAUX?</a:t>
                      </a:r>
                      <a:r>
                        <a:rPr lang="fr-FR" sz="1800" dirty="0">
                          <a:solidFill>
                            <a:srgbClr val="000000"/>
                          </a:solidFill>
                          <a:latin typeface="Arial Narrow" pitchFamily="34" charset="0"/>
                          <a:ea typeface="Calibri"/>
                          <a:cs typeface="Candara"/>
                        </a:rPr>
                        <a:t> Le plagiat inclut le fait de reprendre sans en mentionner la source des propos oraux </a:t>
                      </a:r>
                      <a:r>
                        <a:rPr lang="fr-FR" sz="1800" dirty="0">
                          <a:solidFill>
                            <a:srgbClr val="000000"/>
                          </a:solidFill>
                          <a:latin typeface="Arial Narrow" pitchFamily="34" charset="0"/>
                          <a:ea typeface="Calibri"/>
                          <a:cs typeface="Calibri"/>
                        </a:rPr>
                        <a:t>de prestations publiques </a:t>
                      </a:r>
                      <a:r>
                        <a:rPr lang="fr-FR" sz="1800" dirty="0">
                          <a:solidFill>
                            <a:srgbClr val="000000"/>
                          </a:solidFill>
                          <a:latin typeface="Arial Narrow" pitchFamily="34" charset="0"/>
                          <a:ea typeface="Calibri"/>
                          <a:cs typeface="Candara"/>
                        </a:rPr>
                        <a:t>(exemples : films, entrevues, conférences…).</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797">
                <a:tc>
                  <a:txBody>
                    <a:bodyPr/>
                    <a:lstStyle/>
                    <a:p>
                      <a:pPr algn="ctr">
                        <a:lnSpc>
                          <a:spcPct val="115000"/>
                        </a:lnSpc>
                        <a:spcAft>
                          <a:spcPts val="0"/>
                        </a:spcAft>
                      </a:pPr>
                      <a:r>
                        <a:rPr lang="fr-FR" sz="1800" dirty="0" smtClean="0">
                          <a:latin typeface="Arial Narrow" pitchFamily="34" charset="0"/>
                          <a:ea typeface="Calibri"/>
                          <a:cs typeface="Times New Roman"/>
                        </a:rPr>
                        <a:t>2. Général</a:t>
                      </a:r>
                      <a:endParaRPr lang="fr-FR" sz="1800" dirty="0">
                        <a:latin typeface="Arial Narrow" pitchFamily="34" charset="0"/>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800" b="1" dirty="0">
                          <a:solidFill>
                            <a:srgbClr val="000000"/>
                          </a:solidFill>
                          <a:latin typeface="Arial Narrow" pitchFamily="34" charset="0"/>
                          <a:ea typeface="Calibri"/>
                          <a:cs typeface="Candara"/>
                        </a:rPr>
                        <a:t>VRAI ou FAUX?</a:t>
                      </a:r>
                      <a:r>
                        <a:rPr lang="fr-FR" sz="1800" dirty="0">
                          <a:solidFill>
                            <a:srgbClr val="000000"/>
                          </a:solidFill>
                          <a:latin typeface="Arial Narrow" pitchFamily="34" charset="0"/>
                          <a:ea typeface="Calibri"/>
                          <a:cs typeface="Candara"/>
                        </a:rPr>
                        <a:t> Dans le cadre d'un cours, un travail est à remettre dans une semaine et Léa n'a pas encore commencé. Un de ses amis, qui a déjà suivi ce cours, lui propose de réutiliser tel quel son travail. Comme Léa a son accord, il ne s'agit pas de plagiat.</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797">
                <a:tc>
                  <a:txBody>
                    <a:bodyPr/>
                    <a:lstStyle/>
                    <a:p>
                      <a:pPr algn="ctr">
                        <a:lnSpc>
                          <a:spcPct val="115000"/>
                        </a:lnSpc>
                        <a:spcAft>
                          <a:spcPts val="0"/>
                        </a:spcAft>
                      </a:pPr>
                      <a:r>
                        <a:rPr lang="fr-FR" sz="1800" dirty="0" smtClean="0">
                          <a:latin typeface="Arial Narrow" pitchFamily="34" charset="0"/>
                          <a:ea typeface="Calibri"/>
                          <a:cs typeface="Times New Roman"/>
                        </a:rPr>
                        <a:t>3. Références</a:t>
                      </a:r>
                    </a:p>
                    <a:p>
                      <a:pPr algn="ctr">
                        <a:lnSpc>
                          <a:spcPct val="115000"/>
                        </a:lnSpc>
                        <a:spcAft>
                          <a:spcPts val="0"/>
                        </a:spcAft>
                      </a:pPr>
                      <a:r>
                        <a:rPr lang="fr-FR" sz="1800" dirty="0" smtClean="0">
                          <a:latin typeface="Arial Narrow" pitchFamily="34" charset="0"/>
                          <a:ea typeface="Calibri"/>
                          <a:cs typeface="Times New Roman"/>
                        </a:rPr>
                        <a:t>et </a:t>
                      </a:r>
                      <a:r>
                        <a:rPr lang="fr-FR" sz="1800" dirty="0">
                          <a:latin typeface="Arial Narrow" pitchFamily="34" charset="0"/>
                          <a:ea typeface="Calibri"/>
                          <a:cs typeface="Times New Roman"/>
                        </a:rPr>
                        <a:t>Internet</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800" b="1" dirty="0">
                          <a:solidFill>
                            <a:srgbClr val="000000"/>
                          </a:solidFill>
                          <a:latin typeface="Arial Narrow" pitchFamily="34" charset="0"/>
                          <a:ea typeface="Calibri"/>
                          <a:cs typeface="Candara"/>
                        </a:rPr>
                        <a:t>VRAI ou FAUX?</a:t>
                      </a:r>
                      <a:r>
                        <a:rPr lang="fr-FR" sz="1800" dirty="0">
                          <a:solidFill>
                            <a:srgbClr val="000000"/>
                          </a:solidFill>
                          <a:latin typeface="Arial Narrow" pitchFamily="34" charset="0"/>
                          <a:ea typeface="Calibri"/>
                          <a:cs typeface="Candara"/>
                        </a:rPr>
                        <a:t> Khalil copie/colle quelques phrases d'un site Internet dans son travail. Comme le site Internet ne mentionne pas d'auteur, d'éditeur ou de date, Khalil peut utiliser le contenu sans avoir à mettre des guillemets (« ») ni donner la référence du site.</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8498">
                <a:tc>
                  <a:txBody>
                    <a:bodyPr/>
                    <a:lstStyle/>
                    <a:p>
                      <a:pPr algn="ctr">
                        <a:lnSpc>
                          <a:spcPct val="115000"/>
                        </a:lnSpc>
                        <a:spcAft>
                          <a:spcPts val="0"/>
                        </a:spcAft>
                      </a:pPr>
                      <a:r>
                        <a:rPr lang="fr-FR" sz="1800" dirty="0" smtClean="0">
                          <a:latin typeface="Arial Narrow" pitchFamily="34" charset="0"/>
                          <a:ea typeface="Calibri"/>
                          <a:cs typeface="Times New Roman"/>
                        </a:rPr>
                        <a:t>4. Travail </a:t>
                      </a:r>
                      <a:r>
                        <a:rPr lang="fr-FR" sz="1800" dirty="0">
                          <a:latin typeface="Arial Narrow" pitchFamily="34" charset="0"/>
                          <a:ea typeface="Calibri"/>
                          <a:cs typeface="Times New Roman"/>
                        </a:rPr>
                        <a:t>individuel </a:t>
                      </a:r>
                      <a:endParaRPr lang="fr-FR" sz="1800" dirty="0" smtClean="0">
                        <a:latin typeface="Arial Narrow" pitchFamily="34" charset="0"/>
                        <a:ea typeface="Calibri"/>
                        <a:cs typeface="Times New Roman"/>
                      </a:endParaRPr>
                    </a:p>
                    <a:p>
                      <a:pPr algn="ctr">
                        <a:lnSpc>
                          <a:spcPct val="115000"/>
                        </a:lnSpc>
                        <a:spcAft>
                          <a:spcPts val="0"/>
                        </a:spcAft>
                      </a:pPr>
                      <a:r>
                        <a:rPr lang="fr-FR" sz="1800" dirty="0" smtClean="0">
                          <a:latin typeface="Arial Narrow" pitchFamily="34" charset="0"/>
                          <a:ea typeface="Calibri"/>
                          <a:cs typeface="Times New Roman"/>
                        </a:rPr>
                        <a:t>fait </a:t>
                      </a:r>
                      <a:r>
                        <a:rPr lang="fr-FR" sz="1800" dirty="0">
                          <a:latin typeface="Arial Narrow" pitchFamily="34" charset="0"/>
                          <a:ea typeface="Calibri"/>
                          <a:cs typeface="Times New Roman"/>
                        </a:rPr>
                        <a:t>en équipe</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800" b="1" dirty="0">
                          <a:solidFill>
                            <a:srgbClr val="000000"/>
                          </a:solidFill>
                          <a:latin typeface="Arial Narrow" pitchFamily="34" charset="0"/>
                          <a:ea typeface="Calibri"/>
                          <a:cs typeface="Candara"/>
                        </a:rPr>
                        <a:t>OUI ou NON?</a:t>
                      </a:r>
                      <a:r>
                        <a:rPr lang="fr-FR" sz="1800" dirty="0">
                          <a:solidFill>
                            <a:srgbClr val="000000"/>
                          </a:solidFill>
                          <a:latin typeface="Arial Narrow" pitchFamily="34" charset="0"/>
                          <a:ea typeface="Calibri"/>
                          <a:cs typeface="Candara"/>
                        </a:rPr>
                        <a:t> Guillaume a un travail individuel noté à faire. Il se met avec deux autres étudiants du même cours pour préparer le travail. Les trois étudiants discutent et s’échangent des sources, des textes… Chacun remet un travail individuel mais les trois travaux comportent des parties semblables, voire identiques. Est-ce du plagiat?</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7046">
                <a:tc>
                  <a:txBody>
                    <a:bodyPr/>
                    <a:lstStyle/>
                    <a:p>
                      <a:pPr algn="ctr">
                        <a:lnSpc>
                          <a:spcPct val="115000"/>
                        </a:lnSpc>
                        <a:spcAft>
                          <a:spcPts val="0"/>
                        </a:spcAft>
                      </a:pPr>
                      <a:r>
                        <a:rPr lang="fr-FR" sz="1800" dirty="0" smtClean="0">
                          <a:latin typeface="Arial Narrow" pitchFamily="34" charset="0"/>
                          <a:ea typeface="Calibri"/>
                          <a:cs typeface="Times New Roman"/>
                        </a:rPr>
                        <a:t>5.Travail </a:t>
                      </a:r>
                    </a:p>
                    <a:p>
                      <a:pPr algn="ctr">
                        <a:lnSpc>
                          <a:spcPct val="115000"/>
                        </a:lnSpc>
                        <a:spcAft>
                          <a:spcPts val="0"/>
                        </a:spcAft>
                      </a:pPr>
                      <a:r>
                        <a:rPr lang="fr-FR" sz="1800" dirty="0" smtClean="0">
                          <a:latin typeface="Arial Narrow" pitchFamily="34" charset="0"/>
                          <a:ea typeface="Calibri"/>
                          <a:cs typeface="Times New Roman"/>
                        </a:rPr>
                        <a:t>d’équipe</a:t>
                      </a:r>
                      <a:endParaRPr lang="fr-FR" sz="1800" dirty="0">
                        <a:latin typeface="Arial Narrow" pitchFamily="34" charset="0"/>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800" b="1" dirty="0">
                          <a:solidFill>
                            <a:srgbClr val="000000"/>
                          </a:solidFill>
                          <a:latin typeface="Arial Narrow" pitchFamily="34" charset="0"/>
                          <a:ea typeface="Calibri"/>
                          <a:cs typeface="Candara"/>
                        </a:rPr>
                        <a:t>OUI ou NON?</a:t>
                      </a:r>
                      <a:r>
                        <a:rPr lang="fr-FR" sz="1800" dirty="0">
                          <a:solidFill>
                            <a:srgbClr val="000000"/>
                          </a:solidFill>
                          <a:latin typeface="Arial Narrow" pitchFamily="34" charset="0"/>
                          <a:ea typeface="Calibri"/>
                          <a:cs typeface="Candara"/>
                        </a:rPr>
                        <a:t> Trois étudiants ont un travail d’équipe noté à faire. Ils conviennent de qui fera telle ou telle section. Lorsque le professeur remet les travaux corrigés, il les informe qu’il a détecté du plagiat dans leur travail. Deux des étudiants argumentent que les extraits plagiés se retrouvent tous dans la section rédigée par le troisième étudiant et qu’ils n’avaient pas connaissance du plagiat. Ces deux étudiants peuvent-ils être accusés de plagiat?</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549">
                <a:tc>
                  <a:txBody>
                    <a:bodyPr/>
                    <a:lstStyle/>
                    <a:p>
                      <a:pPr algn="ctr">
                        <a:spcAft>
                          <a:spcPts val="0"/>
                        </a:spcAft>
                      </a:pPr>
                      <a:r>
                        <a:rPr lang="fr-FR" sz="1800" dirty="0" smtClean="0">
                          <a:solidFill>
                            <a:srgbClr val="000000"/>
                          </a:solidFill>
                          <a:latin typeface="Arial Narrow" pitchFamily="34" charset="0"/>
                          <a:ea typeface="Calibri"/>
                          <a:cs typeface="Candara"/>
                        </a:rPr>
                        <a:t>6. Remettre </a:t>
                      </a:r>
                      <a:r>
                        <a:rPr lang="fr-FR" sz="1800" dirty="0">
                          <a:solidFill>
                            <a:srgbClr val="000000"/>
                          </a:solidFill>
                          <a:latin typeface="Arial Narrow" pitchFamily="34" charset="0"/>
                          <a:ea typeface="Calibri"/>
                          <a:cs typeface="Candara"/>
                        </a:rPr>
                        <a:t>un même </a:t>
                      </a:r>
                      <a:r>
                        <a:rPr lang="fr-FR" sz="1800" dirty="0" smtClean="0">
                          <a:solidFill>
                            <a:srgbClr val="000000"/>
                          </a:solidFill>
                          <a:latin typeface="Arial Narrow" pitchFamily="34" charset="0"/>
                          <a:ea typeface="Calibri"/>
                          <a:cs typeface="Candara"/>
                        </a:rPr>
                        <a:t>travail</a:t>
                      </a:r>
                    </a:p>
                    <a:p>
                      <a:pPr algn="ctr">
                        <a:spcAft>
                          <a:spcPts val="0"/>
                        </a:spcAft>
                      </a:pPr>
                      <a:r>
                        <a:rPr lang="fr-FR" sz="1800" dirty="0" smtClean="0">
                          <a:solidFill>
                            <a:srgbClr val="000000"/>
                          </a:solidFill>
                          <a:latin typeface="Arial Narrow" pitchFamily="34" charset="0"/>
                          <a:ea typeface="Calibri"/>
                          <a:cs typeface="Candara"/>
                        </a:rPr>
                        <a:t>plus </a:t>
                      </a:r>
                      <a:r>
                        <a:rPr lang="fr-FR" sz="1800" dirty="0">
                          <a:solidFill>
                            <a:srgbClr val="000000"/>
                          </a:solidFill>
                          <a:latin typeface="Arial Narrow" pitchFamily="34" charset="0"/>
                          <a:ea typeface="Calibri"/>
                          <a:cs typeface="Candara"/>
                        </a:rPr>
                        <a:t>d’une fois.</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800" b="1" dirty="0">
                          <a:solidFill>
                            <a:srgbClr val="000000"/>
                          </a:solidFill>
                          <a:latin typeface="Arial Narrow" pitchFamily="34" charset="0"/>
                          <a:ea typeface="Calibri"/>
                          <a:cs typeface="Candara"/>
                        </a:rPr>
                        <a:t>VRAI ou FAUX? </a:t>
                      </a:r>
                      <a:r>
                        <a:rPr lang="fr-FR" sz="1800" dirty="0">
                          <a:solidFill>
                            <a:srgbClr val="000000"/>
                          </a:solidFill>
                          <a:latin typeface="Arial Narrow" pitchFamily="34" charset="0"/>
                          <a:ea typeface="Calibri"/>
                          <a:cs typeface="Candara"/>
                        </a:rPr>
                        <a:t>Remettre un même travail dans deux cours différents constitue une forme de plagiat. </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nvGraphicFramePr>
        <p:xfrm>
          <a:off x="71438" y="445283"/>
          <a:ext cx="8858279" cy="6076188"/>
        </p:xfrm>
        <a:graphic>
          <a:graphicData uri="http://schemas.openxmlformats.org/drawingml/2006/table">
            <a:tbl>
              <a:tblPr/>
              <a:tblGrid>
                <a:gridCol w="1357290"/>
                <a:gridCol w="7500989"/>
              </a:tblGrid>
              <a:tr h="75742">
                <a:tc>
                  <a:txBody>
                    <a:bodyPr/>
                    <a:lstStyle/>
                    <a:p>
                      <a:pPr algn="ctr">
                        <a:lnSpc>
                          <a:spcPct val="115000"/>
                        </a:lnSpc>
                        <a:spcAft>
                          <a:spcPts val="0"/>
                        </a:spcAft>
                      </a:pPr>
                      <a:r>
                        <a:rPr lang="fr-FR" sz="1800" b="1" dirty="0">
                          <a:latin typeface="Arial Narrow"/>
                          <a:ea typeface="Calibri"/>
                          <a:cs typeface="Times New Roman"/>
                        </a:rPr>
                        <a:t>Thème</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dirty="0">
                          <a:latin typeface="Arial Narrow"/>
                          <a:ea typeface="Calibri"/>
                          <a:cs typeface="Times New Roman"/>
                        </a:rPr>
                        <a:t>Questions</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098">
                <a:tc>
                  <a:txBody>
                    <a:bodyPr/>
                    <a:lstStyle/>
                    <a:p>
                      <a:pPr algn="ctr">
                        <a:spcAft>
                          <a:spcPts val="0"/>
                        </a:spcAft>
                      </a:pPr>
                      <a:r>
                        <a:rPr lang="fr-FR" sz="1800" dirty="0" smtClean="0">
                          <a:solidFill>
                            <a:srgbClr val="000000"/>
                          </a:solidFill>
                          <a:latin typeface="Arial Narrow" pitchFamily="34" charset="0"/>
                          <a:ea typeface="Calibri"/>
                          <a:cs typeface="Candara"/>
                        </a:rPr>
                        <a:t>7. Paraphrase</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800" b="1" dirty="0">
                          <a:solidFill>
                            <a:srgbClr val="000000"/>
                          </a:solidFill>
                          <a:latin typeface="Arial Narrow" pitchFamily="34" charset="0"/>
                          <a:ea typeface="Calibri"/>
                          <a:cs typeface="Candara"/>
                        </a:rPr>
                        <a:t>VRAI ou FAUX? </a:t>
                      </a:r>
                      <a:r>
                        <a:rPr lang="fr-FR" sz="1800" dirty="0">
                          <a:solidFill>
                            <a:srgbClr val="000000"/>
                          </a:solidFill>
                          <a:latin typeface="Arial Narrow" pitchFamily="34" charset="0"/>
                          <a:ea typeface="Calibri"/>
                          <a:cs typeface="Candara"/>
                        </a:rPr>
                        <a:t>Ce n’est pas du plagiat si on a copié/collé un passage trouvé sur Internet, puis changé quelques mots par des synonymes et inversé une ou deux phrases.</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797">
                <a:tc>
                  <a:txBody>
                    <a:bodyPr/>
                    <a:lstStyle/>
                    <a:p>
                      <a:pPr algn="ctr">
                        <a:spcAft>
                          <a:spcPts val="0"/>
                        </a:spcAft>
                      </a:pPr>
                      <a:r>
                        <a:rPr lang="fr-FR" sz="1800" dirty="0" smtClean="0">
                          <a:solidFill>
                            <a:srgbClr val="000000"/>
                          </a:solidFill>
                          <a:latin typeface="Arial Narrow" pitchFamily="34" charset="0"/>
                          <a:ea typeface="Calibri"/>
                          <a:cs typeface="Candara"/>
                        </a:rPr>
                        <a:t>8. Citation </a:t>
                      </a:r>
                      <a:r>
                        <a:rPr lang="fr-FR" sz="1800" dirty="0">
                          <a:solidFill>
                            <a:srgbClr val="000000"/>
                          </a:solidFill>
                          <a:latin typeface="Arial Narrow" pitchFamily="34" charset="0"/>
                          <a:ea typeface="Calibri"/>
                          <a:cs typeface="Candara"/>
                        </a:rPr>
                        <a:t>- Traduction</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800" b="1" dirty="0">
                          <a:solidFill>
                            <a:srgbClr val="000000"/>
                          </a:solidFill>
                          <a:latin typeface="Arial Narrow" pitchFamily="34" charset="0"/>
                          <a:ea typeface="Calibri"/>
                          <a:cs typeface="Candara"/>
                        </a:rPr>
                        <a:t>OUI ou NON? </a:t>
                      </a:r>
                      <a:r>
                        <a:rPr lang="fr-FR" sz="1800" dirty="0">
                          <a:solidFill>
                            <a:srgbClr val="000000"/>
                          </a:solidFill>
                          <a:latin typeface="Arial Narrow" pitchFamily="34" charset="0"/>
                          <a:ea typeface="Calibri"/>
                          <a:cs typeface="Candara"/>
                        </a:rPr>
                        <a:t>Maryse a trouvé un article publié en anglais contenant un argument qui pourrait soutenir une des idées de son travail. Elle choisit de traduire cet argument et elle l’inclut dans son travail en donnant la référence mais sans mettre les guillemets (« »). Est-ce du plagiat? </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098">
                <a:tc>
                  <a:txBody>
                    <a:bodyPr/>
                    <a:lstStyle/>
                    <a:p>
                      <a:pPr algn="ctr">
                        <a:spcAft>
                          <a:spcPts val="0"/>
                        </a:spcAft>
                      </a:pPr>
                      <a:r>
                        <a:rPr lang="fr-FR" sz="1800" dirty="0" smtClean="0">
                          <a:solidFill>
                            <a:srgbClr val="000000"/>
                          </a:solidFill>
                          <a:latin typeface="Arial Narrow" pitchFamily="34" charset="0"/>
                          <a:ea typeface="Calibri"/>
                          <a:cs typeface="Candara"/>
                        </a:rPr>
                        <a:t>9. Références </a:t>
                      </a:r>
                      <a:r>
                        <a:rPr lang="fr-FR" sz="1800" dirty="0">
                          <a:solidFill>
                            <a:srgbClr val="000000"/>
                          </a:solidFill>
                          <a:latin typeface="Arial Narrow" pitchFamily="34" charset="0"/>
                          <a:ea typeface="Calibri"/>
                          <a:cs typeface="Candara"/>
                        </a:rPr>
                        <a:t>– guillemets</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800" b="1" dirty="0">
                          <a:solidFill>
                            <a:srgbClr val="000000"/>
                          </a:solidFill>
                          <a:latin typeface="Arial Narrow" pitchFamily="34" charset="0"/>
                          <a:ea typeface="Calibri"/>
                          <a:cs typeface="Candara"/>
                        </a:rPr>
                        <a:t>VRAI ou FAUX? </a:t>
                      </a:r>
                      <a:r>
                        <a:rPr lang="fr-FR" sz="1800" dirty="0">
                          <a:solidFill>
                            <a:srgbClr val="000000"/>
                          </a:solidFill>
                          <a:latin typeface="Arial Narrow" pitchFamily="34" charset="0"/>
                          <a:ea typeface="Calibri"/>
                          <a:cs typeface="Candara"/>
                        </a:rPr>
                        <a:t>Pour éviter d’être accusé de plagiat dans un travail écrit, l’étudiant doit mettre entre guillemets (« ») et donner la référence de tous les propos, écrits ou idées qui ne viennent pas de lui. </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098">
                <a:tc>
                  <a:txBody>
                    <a:bodyPr/>
                    <a:lstStyle/>
                    <a:p>
                      <a:pPr algn="ctr">
                        <a:spcAft>
                          <a:spcPts val="0"/>
                        </a:spcAft>
                      </a:pPr>
                      <a:r>
                        <a:rPr lang="fr-FR" sz="1800" dirty="0" smtClean="0">
                          <a:solidFill>
                            <a:srgbClr val="000000"/>
                          </a:solidFill>
                          <a:latin typeface="Arial Narrow" pitchFamily="34" charset="0"/>
                          <a:ea typeface="Calibri"/>
                          <a:cs typeface="Candara"/>
                        </a:rPr>
                        <a:t>10. Références</a:t>
                      </a:r>
                    </a:p>
                    <a:p>
                      <a:pPr algn="ctr">
                        <a:spcAft>
                          <a:spcPts val="0"/>
                        </a:spcAft>
                      </a:pPr>
                      <a:r>
                        <a:rPr lang="fr-FR" sz="1800" dirty="0" smtClean="0">
                          <a:solidFill>
                            <a:srgbClr val="000000"/>
                          </a:solidFill>
                          <a:latin typeface="Arial Narrow" pitchFamily="34" charset="0"/>
                          <a:ea typeface="Calibri"/>
                          <a:cs typeface="Candara"/>
                        </a:rPr>
                        <a:t>et </a:t>
                      </a:r>
                      <a:r>
                        <a:rPr lang="fr-FR" sz="1800" dirty="0">
                          <a:solidFill>
                            <a:srgbClr val="000000"/>
                          </a:solidFill>
                          <a:latin typeface="Arial Narrow" pitchFamily="34" charset="0"/>
                          <a:ea typeface="Calibri"/>
                          <a:cs typeface="Candara"/>
                        </a:rPr>
                        <a:t>Internet</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800" b="1" dirty="0">
                          <a:solidFill>
                            <a:srgbClr val="000000"/>
                          </a:solidFill>
                          <a:latin typeface="Arial Narrow" pitchFamily="34" charset="0"/>
                          <a:ea typeface="Calibri"/>
                          <a:cs typeface="Candara"/>
                        </a:rPr>
                        <a:t>VRAI ou FAUX? </a:t>
                      </a:r>
                      <a:r>
                        <a:rPr lang="fr-FR" sz="1800" dirty="0">
                          <a:solidFill>
                            <a:srgbClr val="000000"/>
                          </a:solidFill>
                          <a:latin typeface="Arial Narrow" pitchFamily="34" charset="0"/>
                          <a:ea typeface="Calibri"/>
                          <a:cs typeface="Candara"/>
                        </a:rPr>
                        <a:t>L’information trouvée sur Internet (écrits, idées, images, vidéos, etc.) est publique et, par conséquent, elle appartient à tous. Il n’est donc pas nécessaire de citer la source.</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49">
                <a:tc>
                  <a:txBody>
                    <a:bodyPr/>
                    <a:lstStyle/>
                    <a:p>
                      <a:pPr algn="ctr">
                        <a:spcAft>
                          <a:spcPts val="0"/>
                        </a:spcAft>
                      </a:pPr>
                      <a:r>
                        <a:rPr lang="fr-FR" sz="1800" dirty="0" smtClean="0">
                          <a:solidFill>
                            <a:srgbClr val="000000"/>
                          </a:solidFill>
                          <a:latin typeface="Arial Narrow" pitchFamily="34" charset="0"/>
                          <a:ea typeface="Calibri"/>
                          <a:cs typeface="Candara"/>
                        </a:rPr>
                        <a:t>11. Références</a:t>
                      </a:r>
                    </a:p>
                    <a:p>
                      <a:pPr algn="ctr">
                        <a:spcAft>
                          <a:spcPts val="0"/>
                        </a:spcAft>
                      </a:pPr>
                      <a:r>
                        <a:rPr lang="fr-FR" sz="1800" dirty="0" smtClean="0">
                          <a:solidFill>
                            <a:srgbClr val="000000"/>
                          </a:solidFill>
                          <a:latin typeface="Arial Narrow" pitchFamily="34" charset="0"/>
                          <a:ea typeface="Calibri"/>
                          <a:cs typeface="Candara"/>
                        </a:rPr>
                        <a:t>et </a:t>
                      </a:r>
                      <a:r>
                        <a:rPr lang="fr-FR" sz="1800" dirty="0">
                          <a:solidFill>
                            <a:srgbClr val="000000"/>
                          </a:solidFill>
                          <a:latin typeface="Arial Narrow" pitchFamily="34" charset="0"/>
                          <a:ea typeface="Calibri"/>
                          <a:cs typeface="Candara"/>
                        </a:rPr>
                        <a:t>notoriété publique</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800" b="1" dirty="0">
                          <a:solidFill>
                            <a:srgbClr val="000000"/>
                          </a:solidFill>
                          <a:latin typeface="Arial Narrow" pitchFamily="34" charset="0"/>
                          <a:ea typeface="Calibri"/>
                          <a:cs typeface="Candara"/>
                        </a:rPr>
                        <a:t>VRAI ou FAUX? </a:t>
                      </a:r>
                      <a:r>
                        <a:rPr lang="fr-FR" sz="1800" dirty="0">
                          <a:solidFill>
                            <a:srgbClr val="000000"/>
                          </a:solidFill>
                          <a:latin typeface="Arial Narrow" pitchFamily="34" charset="0"/>
                          <a:ea typeface="Calibri"/>
                          <a:cs typeface="Candara"/>
                        </a:rPr>
                        <a:t>Lorsqu’on réfère à des faits qui sont de notoriété publique (ex. : Apple est le fabricant du </a:t>
                      </a:r>
                      <a:r>
                        <a:rPr lang="fr-FR" sz="1800" dirty="0" err="1">
                          <a:solidFill>
                            <a:srgbClr val="000000"/>
                          </a:solidFill>
                          <a:latin typeface="Arial Narrow" pitchFamily="34" charset="0"/>
                          <a:ea typeface="Calibri"/>
                          <a:cs typeface="Candara"/>
                        </a:rPr>
                        <a:t>iPhone</a:t>
                      </a:r>
                      <a:r>
                        <a:rPr lang="fr-FR" sz="1800" dirty="0">
                          <a:solidFill>
                            <a:srgbClr val="000000"/>
                          </a:solidFill>
                          <a:latin typeface="Arial Narrow" pitchFamily="34" charset="0"/>
                          <a:ea typeface="Calibri"/>
                          <a:cs typeface="Candara"/>
                        </a:rPr>
                        <a:t>), il n’est pas nécessaire de citer la source.</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8498">
                <a:tc>
                  <a:txBody>
                    <a:bodyPr/>
                    <a:lstStyle/>
                    <a:p>
                      <a:pPr algn="ctr">
                        <a:spcAft>
                          <a:spcPts val="0"/>
                        </a:spcAft>
                      </a:pPr>
                      <a:r>
                        <a:rPr lang="fr-FR" sz="1800" dirty="0" smtClean="0">
                          <a:solidFill>
                            <a:srgbClr val="000000"/>
                          </a:solidFill>
                          <a:latin typeface="Arial Narrow" pitchFamily="34" charset="0"/>
                          <a:ea typeface="Calibri"/>
                          <a:cs typeface="Candara"/>
                        </a:rPr>
                        <a:t>12. Recherche</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800" b="1" dirty="0">
                          <a:solidFill>
                            <a:srgbClr val="000000"/>
                          </a:solidFill>
                          <a:latin typeface="Arial Narrow" pitchFamily="34" charset="0"/>
                          <a:ea typeface="Calibri"/>
                          <a:cs typeface="Candara"/>
                        </a:rPr>
                        <a:t>OUI ou NON? </a:t>
                      </a:r>
                      <a:r>
                        <a:rPr lang="fr-FR" sz="1800" b="1" dirty="0" smtClean="0">
                          <a:solidFill>
                            <a:srgbClr val="000000"/>
                          </a:solidFill>
                          <a:latin typeface="Arial Narrow" pitchFamily="34" charset="0"/>
                          <a:ea typeface="Calibri"/>
                          <a:cs typeface="Candara"/>
                        </a:rPr>
                        <a:t> </a:t>
                      </a:r>
                      <a:r>
                        <a:rPr lang="fr-FR" sz="1800" dirty="0" smtClean="0">
                          <a:solidFill>
                            <a:srgbClr val="000000"/>
                          </a:solidFill>
                          <a:latin typeface="Arial Narrow" pitchFamily="34" charset="0"/>
                          <a:ea typeface="Calibri"/>
                          <a:cs typeface="Candara"/>
                        </a:rPr>
                        <a:t>Dans </a:t>
                      </a:r>
                      <a:r>
                        <a:rPr lang="fr-FR" sz="1800" dirty="0">
                          <a:solidFill>
                            <a:srgbClr val="000000"/>
                          </a:solidFill>
                          <a:latin typeface="Arial Narrow" pitchFamily="34" charset="0"/>
                          <a:ea typeface="Calibri"/>
                          <a:cs typeface="Candara"/>
                        </a:rPr>
                        <a:t>une présentation qu’il a donnée dans un colloque international, Kevin, étudiant au doctorat, a utilisé un graphique issu des travaux de recherche de Sonia, membre du même groupe de recherche, sans mentionner qu’il s’agissait des travaux de Sonia. </a:t>
                      </a:r>
                      <a:r>
                        <a:rPr lang="fr-FR" sz="1800" dirty="0" smtClean="0">
                          <a:solidFill>
                            <a:srgbClr val="000000"/>
                          </a:solidFill>
                          <a:latin typeface="Arial Narrow" pitchFamily="34" charset="0"/>
                          <a:ea typeface="Calibri"/>
                          <a:cs typeface="Candara"/>
                        </a:rPr>
                        <a:t>Est-ce </a:t>
                      </a:r>
                      <a:r>
                        <a:rPr lang="fr-FR" sz="1800" dirty="0">
                          <a:solidFill>
                            <a:srgbClr val="000000"/>
                          </a:solidFill>
                          <a:latin typeface="Arial Narrow" pitchFamily="34" charset="0"/>
                          <a:ea typeface="Calibri"/>
                          <a:cs typeface="Candara"/>
                        </a:rPr>
                        <a:t>du plagiat? </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dirty="0" smtClean="0">
                          <a:solidFill>
                            <a:srgbClr val="000000"/>
                          </a:solidFill>
                          <a:latin typeface="Arial Narrow" pitchFamily="34" charset="0"/>
                          <a:ea typeface="Calibri"/>
                          <a:cs typeface="Candara"/>
                        </a:rPr>
                        <a:t>13. Sanction</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800" b="1" dirty="0">
                          <a:solidFill>
                            <a:srgbClr val="000000"/>
                          </a:solidFill>
                          <a:latin typeface="Arial Narrow" pitchFamily="34" charset="0"/>
                          <a:ea typeface="Calibri"/>
                          <a:cs typeface="Candara"/>
                        </a:rPr>
                        <a:t>VRAI ou FAUX? </a:t>
                      </a:r>
                      <a:r>
                        <a:rPr lang="fr-FR" sz="1800" dirty="0" smtClean="0">
                          <a:solidFill>
                            <a:srgbClr val="000000"/>
                          </a:solidFill>
                          <a:latin typeface="Arial Narrow" pitchFamily="34" charset="0"/>
                          <a:ea typeface="Calibri"/>
                          <a:cs typeface="Candara"/>
                        </a:rPr>
                        <a:t>Une </a:t>
                      </a:r>
                      <a:r>
                        <a:rPr lang="fr-FR" sz="1800" dirty="0">
                          <a:solidFill>
                            <a:srgbClr val="000000"/>
                          </a:solidFill>
                          <a:latin typeface="Arial Narrow" pitchFamily="34" charset="0"/>
                          <a:ea typeface="Calibri"/>
                          <a:cs typeface="Candara"/>
                        </a:rPr>
                        <a:t>personne reconnue coupable de plagiat peut s’exposer à plus d’une mesure disciplinaire. </a:t>
                      </a: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nvGraphicFramePr>
        <p:xfrm>
          <a:off x="142877" y="213344"/>
          <a:ext cx="8858279" cy="6430366"/>
        </p:xfrm>
        <a:graphic>
          <a:graphicData uri="http://schemas.openxmlformats.org/drawingml/2006/table">
            <a:tbl>
              <a:tblPr/>
              <a:tblGrid>
                <a:gridCol w="428595"/>
                <a:gridCol w="8429684"/>
              </a:tblGrid>
              <a:tr h="75742">
                <a:tc>
                  <a:txBody>
                    <a:bodyPr/>
                    <a:lstStyle/>
                    <a:p>
                      <a:pPr algn="ctr">
                        <a:lnSpc>
                          <a:spcPct val="115000"/>
                        </a:lnSpc>
                        <a:spcAft>
                          <a:spcPts val="0"/>
                        </a:spcAft>
                      </a:pPr>
                      <a:r>
                        <a:rPr lang="fr-FR" sz="1800" b="1" i="0" dirty="0" smtClean="0">
                          <a:latin typeface="Arial Narrow" pitchFamily="34" charset="0"/>
                          <a:ea typeface="Calibri"/>
                          <a:cs typeface="Times New Roman"/>
                        </a:rPr>
                        <a:t>N°</a:t>
                      </a:r>
                      <a:endParaRPr lang="fr-FR" sz="1800" i="0" dirty="0">
                        <a:latin typeface="Arial Narrow" pitchFamily="34" charset="0"/>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i="0" dirty="0">
                          <a:latin typeface="Arial Narrow" pitchFamily="34" charset="0"/>
                          <a:ea typeface="Calibri"/>
                          <a:cs typeface="Times New Roman"/>
                        </a:rPr>
                        <a:t>Questions</a:t>
                      </a:r>
                      <a:endParaRPr lang="fr-FR" sz="1800" i="0" dirty="0">
                        <a:latin typeface="Arial Narrow" pitchFamily="34" charset="0"/>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098">
                <a:tc>
                  <a:txBody>
                    <a:bodyPr/>
                    <a:lstStyle/>
                    <a:p>
                      <a:pPr algn="ctr">
                        <a:spcAft>
                          <a:spcPts val="0"/>
                        </a:spcAft>
                      </a:pPr>
                      <a:r>
                        <a:rPr lang="fr-FR" sz="1800" b="0" i="0" dirty="0" smtClean="0">
                          <a:solidFill>
                            <a:srgbClr val="000000"/>
                          </a:solidFill>
                          <a:latin typeface="Arial Narrow" pitchFamily="34" charset="0"/>
                          <a:ea typeface="Calibri"/>
                          <a:cs typeface="Candara"/>
                        </a:rPr>
                        <a:t>14</a:t>
                      </a:r>
                      <a:endParaRPr lang="fr-FR" sz="1800" b="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i="0" kern="1200" dirty="0" smtClean="0">
                          <a:solidFill>
                            <a:schemeClr val="tx1"/>
                          </a:solidFill>
                          <a:latin typeface="Arial Narrow" pitchFamily="34" charset="0"/>
                          <a:ea typeface="+mn-ea"/>
                          <a:cs typeface="+mn-cs"/>
                        </a:rPr>
                        <a:t>Vrai ou Faux? </a:t>
                      </a:r>
                      <a:r>
                        <a:rPr lang="fr-FR" sz="1800" i="0" kern="1200" dirty="0" smtClean="0">
                          <a:solidFill>
                            <a:schemeClr val="tx1"/>
                          </a:solidFill>
                          <a:latin typeface="Arial Narrow" pitchFamily="34" charset="0"/>
                          <a:ea typeface="+mn-ea"/>
                          <a:cs typeface="+mn-cs"/>
                        </a:rPr>
                        <a:t>Si on veut inclure dans son travail un extrait de texte trouvé sur internet, on peut le copier textuellement.</a:t>
                      </a:r>
                      <a:endParaRPr lang="fr-FR" sz="180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098">
                <a:tc>
                  <a:txBody>
                    <a:bodyPr/>
                    <a:lstStyle/>
                    <a:p>
                      <a:pPr algn="ctr">
                        <a:spcAft>
                          <a:spcPts val="0"/>
                        </a:spcAft>
                      </a:pPr>
                      <a:r>
                        <a:rPr lang="fr-FR" sz="1800" b="0" i="0" dirty="0" smtClean="0">
                          <a:solidFill>
                            <a:srgbClr val="000000"/>
                          </a:solidFill>
                          <a:latin typeface="Arial Narrow" pitchFamily="34" charset="0"/>
                          <a:ea typeface="Calibri"/>
                          <a:cs typeface="Candara"/>
                        </a:rPr>
                        <a:t>15</a:t>
                      </a:r>
                      <a:endParaRPr lang="fr-FR" sz="1800" b="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i="0" kern="1200" dirty="0" smtClean="0">
                          <a:solidFill>
                            <a:schemeClr val="tx1"/>
                          </a:solidFill>
                          <a:latin typeface="Arial Narrow" pitchFamily="34" charset="0"/>
                          <a:ea typeface="+mn-ea"/>
                          <a:cs typeface="+mn-cs"/>
                        </a:rPr>
                        <a:t>Vrai ou Faux? </a:t>
                      </a:r>
                      <a:r>
                        <a:rPr lang="fr-FR" sz="1800" i="0" kern="1200" dirty="0" smtClean="0">
                          <a:solidFill>
                            <a:schemeClr val="tx1"/>
                          </a:solidFill>
                          <a:latin typeface="Arial Narrow" pitchFamily="34" charset="0"/>
                          <a:ea typeface="+mn-ea"/>
                          <a:cs typeface="+mn-cs"/>
                        </a:rPr>
                        <a:t>Si on désire insérer dans son travail une citation trouvée en anglais, on n'a qu'à la traduire ?</a:t>
                      </a:r>
                      <a:endParaRPr lang="fr-FR" sz="180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49">
                <a:tc>
                  <a:txBody>
                    <a:bodyPr/>
                    <a:lstStyle/>
                    <a:p>
                      <a:pPr algn="ctr">
                        <a:spcAft>
                          <a:spcPts val="0"/>
                        </a:spcAft>
                      </a:pPr>
                      <a:r>
                        <a:rPr lang="fr-FR" sz="1800" b="0" i="0" dirty="0" smtClean="0">
                          <a:solidFill>
                            <a:srgbClr val="000000"/>
                          </a:solidFill>
                          <a:latin typeface="Arial Narrow" pitchFamily="34" charset="0"/>
                          <a:ea typeface="Calibri"/>
                          <a:cs typeface="Candara"/>
                        </a:rPr>
                        <a:t>16</a:t>
                      </a:r>
                      <a:endParaRPr lang="fr-FR" sz="1800" b="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i="0" kern="1200" dirty="0" smtClean="0">
                          <a:solidFill>
                            <a:schemeClr val="tx1"/>
                          </a:solidFill>
                          <a:latin typeface="Arial Narrow" pitchFamily="34" charset="0"/>
                          <a:ea typeface="+mn-ea"/>
                          <a:cs typeface="+mn-cs"/>
                        </a:rPr>
                        <a:t>Vrai ou Faux? </a:t>
                      </a:r>
                      <a:r>
                        <a:rPr lang="fr-FR" sz="1800" i="0" kern="1200" dirty="0" smtClean="0">
                          <a:solidFill>
                            <a:schemeClr val="tx1"/>
                          </a:solidFill>
                          <a:latin typeface="Arial Narrow" pitchFamily="34" charset="0"/>
                          <a:ea typeface="+mn-ea"/>
                          <a:cs typeface="+mn-cs"/>
                        </a:rPr>
                        <a:t>Un de vos amis a déjà suivi ce cours et il vous propose de réutiliser son travail. Comme vous avez son accord, il ne s'agit pas de plagiat ?</a:t>
                      </a:r>
                      <a:endParaRPr lang="fr-FR" sz="180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8498">
                <a:tc>
                  <a:txBody>
                    <a:bodyPr/>
                    <a:lstStyle/>
                    <a:p>
                      <a:pPr algn="ctr">
                        <a:spcAft>
                          <a:spcPts val="0"/>
                        </a:spcAft>
                      </a:pPr>
                      <a:r>
                        <a:rPr lang="fr-FR" sz="1800" b="0" i="0" dirty="0" smtClean="0">
                          <a:solidFill>
                            <a:srgbClr val="000000"/>
                          </a:solidFill>
                          <a:latin typeface="Arial Narrow" pitchFamily="34" charset="0"/>
                          <a:ea typeface="Calibri"/>
                          <a:cs typeface="Candara"/>
                        </a:rPr>
                        <a:t>17</a:t>
                      </a:r>
                      <a:endParaRPr lang="fr-FR" sz="1800" b="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i="0" kern="1200" dirty="0" smtClean="0">
                          <a:solidFill>
                            <a:schemeClr val="tx1"/>
                          </a:solidFill>
                          <a:latin typeface="Arial Narrow" pitchFamily="34" charset="0"/>
                          <a:ea typeface="+mn-ea"/>
                          <a:cs typeface="+mn-cs"/>
                        </a:rPr>
                        <a:t>Vrai ou Faux? </a:t>
                      </a:r>
                      <a:r>
                        <a:rPr lang="fr-FR" sz="1800" i="0" kern="1200" dirty="0" smtClean="0">
                          <a:solidFill>
                            <a:schemeClr val="tx1"/>
                          </a:solidFill>
                          <a:latin typeface="Arial Narrow" pitchFamily="34" charset="0"/>
                          <a:ea typeface="+mn-ea"/>
                          <a:cs typeface="+mn-cs"/>
                        </a:rPr>
                        <a:t>Quelqu'un qui est reconnu coupable de plagiat peut être expulsé de l'université</a:t>
                      </a:r>
                      <a:endParaRPr lang="fr-FR" sz="180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0" i="0" dirty="0" smtClean="0">
                          <a:solidFill>
                            <a:srgbClr val="000000"/>
                          </a:solidFill>
                          <a:latin typeface="Arial Narrow" pitchFamily="34" charset="0"/>
                          <a:ea typeface="Calibri"/>
                          <a:cs typeface="Candara"/>
                        </a:rPr>
                        <a:t>18 </a:t>
                      </a:r>
                      <a:endParaRPr lang="fr-FR" sz="1800" b="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i="0" kern="1200" dirty="0" smtClean="0">
                          <a:solidFill>
                            <a:schemeClr val="tx1"/>
                          </a:solidFill>
                          <a:latin typeface="Arial Narrow" pitchFamily="34" charset="0"/>
                          <a:ea typeface="+mn-ea"/>
                          <a:cs typeface="+mn-cs"/>
                        </a:rPr>
                        <a:t>Vrai ou Faux? </a:t>
                      </a:r>
                      <a:r>
                        <a:rPr lang="fr-FR" sz="1800" i="0" kern="1200" dirty="0" smtClean="0">
                          <a:solidFill>
                            <a:schemeClr val="tx1"/>
                          </a:solidFill>
                          <a:latin typeface="Arial Narrow" pitchFamily="34" charset="0"/>
                          <a:ea typeface="+mn-ea"/>
                          <a:cs typeface="+mn-cs"/>
                        </a:rPr>
                        <a:t>Lorsqu'on rédige un travail, il n'est pas nécessaire de donner la référence si on paraphrase, car une paraphrase reprend les idées et non les mots exacts d'un auteur.</a:t>
                      </a:r>
                      <a:endParaRPr lang="fr-FR" sz="180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0" i="0" dirty="0" smtClean="0">
                          <a:solidFill>
                            <a:srgbClr val="000000"/>
                          </a:solidFill>
                          <a:latin typeface="Arial Narrow" pitchFamily="34" charset="0"/>
                          <a:ea typeface="Calibri"/>
                          <a:cs typeface="Candara"/>
                        </a:rPr>
                        <a:t>19</a:t>
                      </a:r>
                      <a:endParaRPr lang="fr-FR" sz="1800" b="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i="0" kern="1200" dirty="0" smtClean="0">
                          <a:solidFill>
                            <a:schemeClr val="tx1"/>
                          </a:solidFill>
                          <a:latin typeface="Arial Narrow" pitchFamily="34" charset="0"/>
                          <a:ea typeface="+mn-ea"/>
                          <a:cs typeface="+mn-cs"/>
                        </a:rPr>
                        <a:t>Vrai ou Faux? </a:t>
                      </a:r>
                      <a:r>
                        <a:rPr lang="fr-FR" sz="1800" i="0" kern="1200" dirty="0" smtClean="0">
                          <a:solidFill>
                            <a:schemeClr val="tx1"/>
                          </a:solidFill>
                          <a:latin typeface="Arial Narrow" pitchFamily="34" charset="0"/>
                          <a:ea typeface="+mn-ea"/>
                          <a:cs typeface="+mn-cs"/>
                        </a:rPr>
                        <a:t>Ce qui est de notoriété publique n'a pas à être cité</a:t>
                      </a:r>
                      <a:endParaRPr lang="fr-FR" sz="180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0" i="0" dirty="0" smtClean="0">
                          <a:solidFill>
                            <a:srgbClr val="000000"/>
                          </a:solidFill>
                          <a:latin typeface="Arial Narrow" pitchFamily="34" charset="0"/>
                          <a:ea typeface="Calibri"/>
                          <a:cs typeface="Candara"/>
                        </a:rPr>
                        <a:t>20</a:t>
                      </a:r>
                      <a:endParaRPr lang="fr-FR" sz="1800" b="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i="0" dirty="0">
                          <a:solidFill>
                            <a:srgbClr val="000000"/>
                          </a:solidFill>
                          <a:latin typeface="Arial Narrow" pitchFamily="34" charset="0"/>
                          <a:ea typeface="Calibri"/>
                          <a:cs typeface="Candara"/>
                        </a:rPr>
                        <a:t>VRAI ou FAUX? </a:t>
                      </a:r>
                      <a:r>
                        <a:rPr lang="fr-FR" sz="1800" i="0" kern="1200" dirty="0" smtClean="0">
                          <a:solidFill>
                            <a:schemeClr val="tx1"/>
                          </a:solidFill>
                          <a:latin typeface="Arial Narrow" pitchFamily="34" charset="0"/>
                          <a:ea typeface="+mn-ea"/>
                          <a:cs typeface="+mn-cs"/>
                        </a:rPr>
                        <a:t>Il n'est pas nécessaire de faire une citation lorsqu'on rapporte ses propres expériences, ses propres observations ou encore ses propres idées sur un sujet</a:t>
                      </a:r>
                      <a:r>
                        <a:rPr lang="fr-FR" sz="1800" i="0" dirty="0" smtClean="0">
                          <a:solidFill>
                            <a:srgbClr val="000000"/>
                          </a:solidFill>
                          <a:latin typeface="Arial Narrow" pitchFamily="34" charset="0"/>
                          <a:ea typeface="Calibri"/>
                          <a:cs typeface="Candara"/>
                        </a:rPr>
                        <a:t> </a:t>
                      </a:r>
                      <a:endParaRPr lang="fr-FR" sz="180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0" i="0" dirty="0" smtClean="0">
                          <a:solidFill>
                            <a:srgbClr val="000000"/>
                          </a:solidFill>
                          <a:latin typeface="Arial Narrow" pitchFamily="34" charset="0"/>
                          <a:ea typeface="Calibri"/>
                          <a:cs typeface="Candara"/>
                        </a:rPr>
                        <a:t>21</a:t>
                      </a:r>
                      <a:endParaRPr lang="fr-FR" sz="1800" b="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i="0" dirty="0">
                          <a:solidFill>
                            <a:srgbClr val="000000"/>
                          </a:solidFill>
                          <a:latin typeface="Arial Narrow" pitchFamily="34" charset="0"/>
                          <a:ea typeface="Calibri"/>
                          <a:cs typeface="Candara"/>
                        </a:rPr>
                        <a:t>VRAI ou FAUX? </a:t>
                      </a:r>
                      <a:r>
                        <a:rPr lang="fr-FR" sz="1800" i="0" kern="1200" dirty="0" smtClean="0">
                          <a:solidFill>
                            <a:schemeClr val="tx1"/>
                          </a:solidFill>
                          <a:latin typeface="Arial Narrow" pitchFamily="34" charset="0"/>
                          <a:ea typeface="+mn-ea"/>
                          <a:cs typeface="+mn-cs"/>
                        </a:rPr>
                        <a:t>Pour faire une bonne paraphrase, il suffit simplement de remplacer tous les mots de l'extrait que l'on veut paraphraser par des synonymes</a:t>
                      </a:r>
                      <a:endParaRPr lang="fr-FR" sz="180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0" i="0" dirty="0" smtClean="0">
                          <a:solidFill>
                            <a:srgbClr val="000000"/>
                          </a:solidFill>
                          <a:latin typeface="Arial Narrow" pitchFamily="34" charset="0"/>
                          <a:ea typeface="Calibri"/>
                          <a:cs typeface="Candara"/>
                        </a:rPr>
                        <a:t>22</a:t>
                      </a:r>
                      <a:endParaRPr lang="fr-FR" sz="1800" b="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i="0" dirty="0" smtClean="0">
                          <a:solidFill>
                            <a:srgbClr val="000000"/>
                          </a:solidFill>
                          <a:latin typeface="Arial Narrow" pitchFamily="34" charset="0"/>
                          <a:ea typeface="Calibri"/>
                          <a:cs typeface="Candara"/>
                        </a:rPr>
                        <a:t>Choisir entre –i- </a:t>
                      </a:r>
                      <a:r>
                        <a:rPr lang="fr-FR" sz="1800" b="1" i="0" kern="1200" dirty="0" smtClean="0">
                          <a:solidFill>
                            <a:schemeClr val="tx1"/>
                          </a:solidFill>
                          <a:latin typeface="Arial Narrow" pitchFamily="34" charset="0"/>
                          <a:ea typeface="+mn-ea"/>
                          <a:cs typeface="+mn-cs"/>
                        </a:rPr>
                        <a:t>Pour donner de la crédibilité à ses propos ou –ii- Pour offrir à ses lecteurs des références sur le sujet ou –iii-Pour se protéger du plagiat ou Toutes ces réponses</a:t>
                      </a:r>
                      <a:r>
                        <a:rPr lang="fr-FR" sz="1800" b="1" i="0" dirty="0" smtClean="0">
                          <a:solidFill>
                            <a:srgbClr val="000000"/>
                          </a:solidFill>
                          <a:latin typeface="Arial Narrow" pitchFamily="34" charset="0"/>
                          <a:ea typeface="Calibri"/>
                          <a:cs typeface="Candara"/>
                        </a:rPr>
                        <a:t>? </a:t>
                      </a:r>
                      <a:r>
                        <a:rPr lang="fr-FR" sz="1800" i="0" kern="1200" dirty="0" smtClean="0">
                          <a:solidFill>
                            <a:schemeClr val="tx1"/>
                          </a:solidFill>
                          <a:latin typeface="Arial Narrow" pitchFamily="34" charset="0"/>
                          <a:ea typeface="+mn-ea"/>
                          <a:cs typeface="+mn-cs"/>
                        </a:rPr>
                        <a:t>"Lorsqu'on effectue un travail de recherche, pourquoi doit-on indiquer ses sources ?"</a:t>
                      </a:r>
                      <a:endParaRPr lang="fr-FR" sz="180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0" i="0" dirty="0" smtClean="0">
                          <a:solidFill>
                            <a:srgbClr val="000000"/>
                          </a:solidFill>
                          <a:latin typeface="Arial Narrow" pitchFamily="34" charset="0"/>
                          <a:ea typeface="Calibri"/>
                          <a:cs typeface="Candara"/>
                        </a:rPr>
                        <a:t>23</a:t>
                      </a:r>
                      <a:endParaRPr lang="fr-FR" sz="1800" b="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i="0" dirty="0" smtClean="0">
                          <a:solidFill>
                            <a:srgbClr val="000000"/>
                          </a:solidFill>
                          <a:latin typeface="Arial Narrow" pitchFamily="34" charset="0"/>
                          <a:ea typeface="Calibri"/>
                          <a:cs typeface="Candara"/>
                        </a:rPr>
                        <a:t>Choisir entre –i- </a:t>
                      </a:r>
                      <a:r>
                        <a:rPr lang="fr-FR" sz="1800" b="1" i="0" kern="1200" dirty="0" smtClean="0">
                          <a:solidFill>
                            <a:schemeClr val="tx1"/>
                          </a:solidFill>
                          <a:latin typeface="Arial Narrow" pitchFamily="34" charset="0"/>
                          <a:ea typeface="+mn-ea"/>
                          <a:cs typeface="+mn-cs"/>
                        </a:rPr>
                        <a:t>Des parenthèses ou –ii- Des crochets ou –iii- Il n’est pas possible de modifier une citation</a:t>
                      </a:r>
                      <a:r>
                        <a:rPr lang="fr-FR" sz="1800" b="1" i="0" dirty="0" smtClean="0">
                          <a:solidFill>
                            <a:srgbClr val="000000"/>
                          </a:solidFill>
                          <a:latin typeface="Arial Narrow" pitchFamily="34" charset="0"/>
                          <a:ea typeface="Calibri"/>
                          <a:cs typeface="Candara"/>
                        </a:rPr>
                        <a:t>? </a:t>
                      </a:r>
                      <a:r>
                        <a:rPr lang="fr-FR" sz="1800" i="0" kern="1200" dirty="0" smtClean="0">
                          <a:solidFill>
                            <a:schemeClr val="tx1"/>
                          </a:solidFill>
                          <a:latin typeface="Arial Narrow" pitchFamily="34" charset="0"/>
                          <a:ea typeface="+mn-ea"/>
                          <a:cs typeface="+mn-cs"/>
                        </a:rPr>
                        <a:t>Si on désire modifier une citation (par exemple donner des explications sur un terme de la citation), on doit utiliser (Des parenthèses ou Des crochets ou Il n’est pas possible de modifier une citation)"</a:t>
                      </a:r>
                      <a:r>
                        <a:rPr lang="fr-FR" sz="1800" i="0" dirty="0" smtClean="0">
                          <a:solidFill>
                            <a:srgbClr val="000000"/>
                          </a:solidFill>
                          <a:latin typeface="Arial Narrow" pitchFamily="34" charset="0"/>
                          <a:ea typeface="Calibri"/>
                          <a:cs typeface="Candara"/>
                        </a:rPr>
                        <a:t> </a:t>
                      </a:r>
                      <a:endParaRPr lang="fr-FR" sz="1800" i="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nvGraphicFramePr>
        <p:xfrm>
          <a:off x="142877" y="1099964"/>
          <a:ext cx="8858279" cy="4757928"/>
        </p:xfrm>
        <a:graphic>
          <a:graphicData uri="http://schemas.openxmlformats.org/drawingml/2006/table">
            <a:tbl>
              <a:tblPr/>
              <a:tblGrid>
                <a:gridCol w="571471"/>
                <a:gridCol w="8286808"/>
              </a:tblGrid>
              <a:tr h="75742">
                <a:tc>
                  <a:txBody>
                    <a:bodyPr/>
                    <a:lstStyle/>
                    <a:p>
                      <a:pPr algn="ctr">
                        <a:lnSpc>
                          <a:spcPct val="115000"/>
                        </a:lnSpc>
                        <a:spcAft>
                          <a:spcPts val="0"/>
                        </a:spcAft>
                      </a:pPr>
                      <a:r>
                        <a:rPr lang="fr-FR" sz="2800" b="1" dirty="0" smtClean="0">
                          <a:latin typeface="Arial" pitchFamily="34" charset="0"/>
                          <a:ea typeface="Calibri"/>
                          <a:cs typeface="Arial" pitchFamily="34" charset="0"/>
                        </a:rPr>
                        <a:t>N°</a:t>
                      </a:r>
                      <a:endParaRPr lang="fr-FR" sz="2800" dirty="0">
                        <a:latin typeface="Arial" pitchFamily="34" charset="0"/>
                        <a:ea typeface="Calibri"/>
                        <a:cs typeface="Arial" pitchFamily="34" charset="0"/>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2800" b="1" dirty="0">
                          <a:latin typeface="Arial" pitchFamily="34" charset="0"/>
                          <a:ea typeface="Calibri"/>
                          <a:cs typeface="Arial" pitchFamily="34" charset="0"/>
                        </a:rPr>
                        <a:t>Questions</a:t>
                      </a:r>
                      <a:endParaRPr lang="fr-FR" sz="2800" dirty="0">
                        <a:latin typeface="Arial" pitchFamily="34" charset="0"/>
                        <a:ea typeface="Calibri"/>
                        <a:cs typeface="Arial" pitchFamily="34" charset="0"/>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2800" b="0" dirty="0" smtClean="0">
                          <a:solidFill>
                            <a:srgbClr val="000000"/>
                          </a:solidFill>
                          <a:latin typeface="Arial" pitchFamily="34" charset="0"/>
                          <a:ea typeface="Calibri"/>
                          <a:cs typeface="Arial" pitchFamily="34" charset="0"/>
                        </a:rPr>
                        <a:t>24</a:t>
                      </a:r>
                      <a:endParaRPr lang="fr-FR" sz="2800" b="0" dirty="0">
                        <a:solidFill>
                          <a:srgbClr val="000000"/>
                        </a:solidFill>
                        <a:latin typeface="Arial" pitchFamily="34" charset="0"/>
                        <a:ea typeface="Calibri"/>
                        <a:cs typeface="Arial" pitchFamily="34" charset="0"/>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800" b="1" dirty="0" smtClean="0">
                          <a:solidFill>
                            <a:srgbClr val="000000"/>
                          </a:solidFill>
                          <a:latin typeface="Arial" pitchFamily="34" charset="0"/>
                          <a:ea typeface="Calibri"/>
                          <a:cs typeface="Arial" pitchFamily="34" charset="0"/>
                        </a:rPr>
                        <a:t>Choisir entre –i- </a:t>
                      </a:r>
                      <a:r>
                        <a:rPr lang="fr-FR" sz="2800" b="1" i="1" kern="1200" dirty="0" smtClean="0">
                          <a:solidFill>
                            <a:schemeClr val="tx1"/>
                          </a:solidFill>
                          <a:latin typeface="Arial" pitchFamily="34" charset="0"/>
                          <a:ea typeface="+mn-ea"/>
                          <a:cs typeface="Arial" pitchFamily="34" charset="0"/>
                        </a:rPr>
                        <a:t>Histoire de la France au XVIII</a:t>
                      </a:r>
                      <a:r>
                        <a:rPr lang="fr-FR" sz="2800" b="1" i="1" kern="1200" baseline="30000" dirty="0" smtClean="0">
                          <a:solidFill>
                            <a:schemeClr val="tx1"/>
                          </a:solidFill>
                          <a:latin typeface="Arial" pitchFamily="34" charset="0"/>
                          <a:ea typeface="+mn-ea"/>
                          <a:cs typeface="Arial" pitchFamily="34" charset="0"/>
                        </a:rPr>
                        <a:t>e</a:t>
                      </a:r>
                      <a:r>
                        <a:rPr lang="fr-FR" sz="2800" b="1" i="1" kern="1200" dirty="0" smtClean="0">
                          <a:solidFill>
                            <a:schemeClr val="tx1"/>
                          </a:solidFill>
                          <a:latin typeface="Arial" pitchFamily="34" charset="0"/>
                          <a:ea typeface="+mn-ea"/>
                          <a:cs typeface="Arial" pitchFamily="34" charset="0"/>
                        </a:rPr>
                        <a:t> ou</a:t>
                      </a:r>
                      <a:r>
                        <a:rPr lang="fr-FR" sz="2800" b="1" kern="1200" dirty="0" smtClean="0">
                          <a:solidFill>
                            <a:schemeClr val="tx1"/>
                          </a:solidFill>
                          <a:latin typeface="Arial" pitchFamily="34" charset="0"/>
                          <a:ea typeface="+mn-ea"/>
                          <a:cs typeface="Arial" pitchFamily="34" charset="0"/>
                        </a:rPr>
                        <a:t> –ii- </a:t>
                      </a:r>
                      <a:r>
                        <a:rPr lang="fr-FR" sz="2800" b="1" i="1" kern="1200" dirty="0" smtClean="0">
                          <a:solidFill>
                            <a:schemeClr val="tx1"/>
                          </a:solidFill>
                          <a:latin typeface="Arial" pitchFamily="34" charset="0"/>
                          <a:ea typeface="+mn-ea"/>
                          <a:cs typeface="Arial" pitchFamily="34" charset="0"/>
                        </a:rPr>
                        <a:t>Le siècle des Lumières ou –iii-Les deux</a:t>
                      </a:r>
                      <a:r>
                        <a:rPr lang="fr-FR" sz="2800" b="1" dirty="0" smtClean="0">
                          <a:solidFill>
                            <a:srgbClr val="000000"/>
                          </a:solidFill>
                          <a:latin typeface="Arial" pitchFamily="34" charset="0"/>
                          <a:ea typeface="Calibri"/>
                          <a:cs typeface="Arial" pitchFamily="34" charset="0"/>
                        </a:rPr>
                        <a:t>? </a:t>
                      </a:r>
                      <a:r>
                        <a:rPr lang="fr-FR" sz="2800" kern="1200" dirty="0" smtClean="0">
                          <a:solidFill>
                            <a:schemeClr val="tx1"/>
                          </a:solidFill>
                          <a:latin typeface="Arial" pitchFamily="34" charset="0"/>
                          <a:ea typeface="+mn-ea"/>
                          <a:cs typeface="Arial" pitchFamily="34" charset="0"/>
                        </a:rPr>
                        <a:t>"Vous consultez le livre </a:t>
                      </a:r>
                      <a:r>
                        <a:rPr lang="fr-FR" sz="2800" i="1" kern="1200" dirty="0" smtClean="0">
                          <a:solidFill>
                            <a:schemeClr val="tx1"/>
                          </a:solidFill>
                          <a:latin typeface="Arial" pitchFamily="34" charset="0"/>
                          <a:ea typeface="+mn-ea"/>
                          <a:cs typeface="Arial" pitchFamily="34" charset="0"/>
                        </a:rPr>
                        <a:t>Histoire de la France au XVIII</a:t>
                      </a:r>
                      <a:r>
                        <a:rPr lang="fr-FR" sz="2800" i="1" kern="1200" baseline="30000" dirty="0" smtClean="0">
                          <a:solidFill>
                            <a:schemeClr val="tx1"/>
                          </a:solidFill>
                          <a:latin typeface="Arial" pitchFamily="34" charset="0"/>
                          <a:ea typeface="+mn-ea"/>
                          <a:cs typeface="Arial" pitchFamily="34" charset="0"/>
                        </a:rPr>
                        <a:t>e</a:t>
                      </a:r>
                      <a:r>
                        <a:rPr lang="fr-FR" sz="2800" i="1" kern="1200" dirty="0" smtClean="0">
                          <a:solidFill>
                            <a:schemeClr val="tx1"/>
                          </a:solidFill>
                          <a:latin typeface="Arial" pitchFamily="34" charset="0"/>
                          <a:ea typeface="+mn-ea"/>
                          <a:cs typeface="Arial" pitchFamily="34" charset="0"/>
                        </a:rPr>
                        <a:t> siècle</a:t>
                      </a:r>
                      <a:r>
                        <a:rPr lang="fr-FR" sz="2800" kern="1200" dirty="0" smtClean="0">
                          <a:solidFill>
                            <a:schemeClr val="tx1"/>
                          </a:solidFill>
                          <a:latin typeface="Arial" pitchFamily="34" charset="0"/>
                          <a:ea typeface="+mn-ea"/>
                          <a:cs typeface="Arial" pitchFamily="34" charset="0"/>
                        </a:rPr>
                        <a:t> et vous y trouvez un passage intéressant que vous aimeriez insérer dans votre travail. Ce passage est en fait une citation, tirée du livre </a:t>
                      </a:r>
                      <a:r>
                        <a:rPr lang="fr-FR" sz="2800" i="1" kern="1200" dirty="0" smtClean="0">
                          <a:solidFill>
                            <a:schemeClr val="tx1"/>
                          </a:solidFill>
                          <a:latin typeface="Arial" pitchFamily="34" charset="0"/>
                          <a:ea typeface="+mn-ea"/>
                          <a:cs typeface="Arial" pitchFamily="34" charset="0"/>
                        </a:rPr>
                        <a:t>Le siècle des Lumières</a:t>
                      </a:r>
                      <a:r>
                        <a:rPr lang="fr-FR" sz="2800" kern="1200" dirty="0" smtClean="0">
                          <a:solidFill>
                            <a:schemeClr val="tx1"/>
                          </a:solidFill>
                          <a:latin typeface="Arial" pitchFamily="34" charset="0"/>
                          <a:ea typeface="+mn-ea"/>
                          <a:cs typeface="Arial" pitchFamily="34" charset="0"/>
                        </a:rPr>
                        <a:t>. Dans votre travail, quelle(s) source(s) devez-vous mentionner ? (</a:t>
                      </a:r>
                      <a:r>
                        <a:rPr lang="fr-FR" sz="2800" i="1" kern="1200" dirty="0" smtClean="0">
                          <a:solidFill>
                            <a:schemeClr val="tx1"/>
                          </a:solidFill>
                          <a:latin typeface="Arial" pitchFamily="34" charset="0"/>
                          <a:ea typeface="+mn-ea"/>
                          <a:cs typeface="Arial" pitchFamily="34" charset="0"/>
                        </a:rPr>
                        <a:t>Histoire de la France au XVIII</a:t>
                      </a:r>
                      <a:r>
                        <a:rPr lang="fr-FR" sz="2800" i="1" kern="1200" baseline="30000" dirty="0" smtClean="0">
                          <a:solidFill>
                            <a:schemeClr val="tx1"/>
                          </a:solidFill>
                          <a:latin typeface="Arial" pitchFamily="34" charset="0"/>
                          <a:ea typeface="+mn-ea"/>
                          <a:cs typeface="Arial" pitchFamily="34" charset="0"/>
                        </a:rPr>
                        <a:t>e</a:t>
                      </a:r>
                      <a:r>
                        <a:rPr lang="fr-FR" sz="2800" i="1" kern="1200" dirty="0" smtClean="0">
                          <a:solidFill>
                            <a:schemeClr val="tx1"/>
                          </a:solidFill>
                          <a:latin typeface="Arial" pitchFamily="34" charset="0"/>
                          <a:ea typeface="+mn-ea"/>
                          <a:cs typeface="Arial" pitchFamily="34" charset="0"/>
                        </a:rPr>
                        <a:t> ou</a:t>
                      </a:r>
                      <a:r>
                        <a:rPr lang="fr-FR" sz="2800" kern="1200" dirty="0" smtClean="0">
                          <a:solidFill>
                            <a:schemeClr val="tx1"/>
                          </a:solidFill>
                          <a:latin typeface="Arial" pitchFamily="34" charset="0"/>
                          <a:ea typeface="+mn-ea"/>
                          <a:cs typeface="Arial" pitchFamily="34" charset="0"/>
                        </a:rPr>
                        <a:t> </a:t>
                      </a:r>
                      <a:r>
                        <a:rPr lang="fr-FR" sz="2800" i="1" kern="1200" dirty="0" smtClean="0">
                          <a:solidFill>
                            <a:schemeClr val="tx1"/>
                          </a:solidFill>
                          <a:latin typeface="Arial" pitchFamily="34" charset="0"/>
                          <a:ea typeface="+mn-ea"/>
                          <a:cs typeface="Arial" pitchFamily="34" charset="0"/>
                        </a:rPr>
                        <a:t>Le siècle des Lumières ou Les deux</a:t>
                      </a:r>
                      <a:r>
                        <a:rPr lang="fr-FR" sz="2800" kern="1200" dirty="0" smtClean="0">
                          <a:solidFill>
                            <a:schemeClr val="tx1"/>
                          </a:solidFill>
                          <a:latin typeface="Arial" pitchFamily="34" charset="0"/>
                          <a:ea typeface="+mn-ea"/>
                          <a:cs typeface="Arial" pitchFamily="34" charset="0"/>
                        </a:rPr>
                        <a:t>)"</a:t>
                      </a:r>
                      <a:endParaRPr lang="fr-FR" sz="2800" dirty="0">
                        <a:solidFill>
                          <a:srgbClr val="000000"/>
                        </a:solidFill>
                        <a:latin typeface="Arial" pitchFamily="34" charset="0"/>
                        <a:ea typeface="Calibri"/>
                        <a:cs typeface="Arial" pitchFamily="34" charset="0"/>
                      </a:endParaRPr>
                    </a:p>
                  </a:txBody>
                  <a:tcPr marL="17848" marR="17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5" descr="Papier journal"/>
          <p:cNvSpPr>
            <a:spLocks noChangeArrowheads="1"/>
          </p:cNvSpPr>
          <p:nvPr/>
        </p:nvSpPr>
        <p:spPr bwMode="auto">
          <a:xfrm>
            <a:off x="214282" y="71462"/>
            <a:ext cx="8643998" cy="6715124"/>
          </a:xfrm>
          <a:prstGeom prst="rect">
            <a:avLst/>
          </a:prstGeom>
          <a:blipFill dpi="0" rotWithShape="1">
            <a:blip r:embed="rId4"/>
            <a:srcRect/>
            <a:tile tx="0" ty="0" sx="100000" sy="100000" flip="none" algn="tl"/>
          </a:blipFill>
          <a:ln w="9525" algn="ctr">
            <a:solidFill>
              <a:schemeClr val="tx1"/>
            </a:solidFill>
            <a:miter lim="800000"/>
            <a:headEnd/>
            <a:tailEnd/>
          </a:ln>
        </p:spPr>
        <p:txBody>
          <a:bodyPr anchor="ctr"/>
          <a:lstStyle/>
          <a:p>
            <a:pPr algn="ctr"/>
            <a:endParaRPr lang="fr-FR">
              <a:latin typeface="Comic Sans MS" pitchFamily="66" charset="0"/>
            </a:endParaRPr>
          </a:p>
        </p:txBody>
      </p:sp>
      <p:grpSp>
        <p:nvGrpSpPr>
          <p:cNvPr id="1034" name="Group 10"/>
          <p:cNvGrpSpPr>
            <a:grpSpLocks/>
          </p:cNvGrpSpPr>
          <p:nvPr/>
        </p:nvGrpSpPr>
        <p:grpSpPr bwMode="auto">
          <a:xfrm>
            <a:off x="714348" y="455900"/>
            <a:ext cx="628650" cy="6187810"/>
            <a:chOff x="1585" y="1027"/>
            <a:chExt cx="444" cy="3078"/>
          </a:xfrm>
        </p:grpSpPr>
        <p:graphicFrame>
          <p:nvGraphicFramePr>
            <p:cNvPr id="1026" name="Object 2"/>
            <p:cNvGraphicFramePr>
              <a:graphicFrameLocks noChangeAspect="1"/>
            </p:cNvGraphicFramePr>
            <p:nvPr/>
          </p:nvGraphicFramePr>
          <p:xfrm>
            <a:off x="1585" y="1031"/>
            <a:ext cx="328" cy="3074"/>
          </p:xfrm>
          <a:graphic>
            <a:graphicData uri="http://schemas.openxmlformats.org/presentationml/2006/ole">
              <p:oleObj spid="_x0000_s1026" name="Image" r:id="rId5" imgW="520635" imgH="5892063" progId="">
                <p:embed/>
              </p:oleObj>
            </a:graphicData>
          </a:graphic>
        </p:graphicFrame>
        <p:graphicFrame>
          <p:nvGraphicFramePr>
            <p:cNvPr id="1027" name="Object 3"/>
            <p:cNvGraphicFramePr>
              <a:graphicFrameLocks noChangeAspect="1"/>
            </p:cNvGraphicFramePr>
            <p:nvPr/>
          </p:nvGraphicFramePr>
          <p:xfrm>
            <a:off x="1701" y="1027"/>
            <a:ext cx="328" cy="3074"/>
          </p:xfrm>
          <a:graphic>
            <a:graphicData uri="http://schemas.openxmlformats.org/presentationml/2006/ole">
              <p:oleObj spid="_x0000_s1027" name="Image" r:id="rId6" imgW="520635" imgH="5892063" progId="">
                <p:embed/>
              </p:oleObj>
            </a:graphicData>
          </a:graphic>
        </p:graphicFrame>
      </p:grpSp>
      <p:grpSp>
        <p:nvGrpSpPr>
          <p:cNvPr id="24" name="Groupe 23"/>
          <p:cNvGrpSpPr/>
          <p:nvPr/>
        </p:nvGrpSpPr>
        <p:grpSpPr>
          <a:xfrm>
            <a:off x="714348" y="1971668"/>
            <a:ext cx="5549902" cy="457200"/>
            <a:chOff x="1000100" y="1500174"/>
            <a:chExt cx="5549902" cy="457200"/>
          </a:xfrm>
        </p:grpSpPr>
        <p:sp>
          <p:nvSpPr>
            <p:cNvPr id="4" name="Text Box 6"/>
            <p:cNvSpPr txBox="1">
              <a:spLocks noChangeArrowheads="1"/>
            </p:cNvSpPr>
            <p:nvPr/>
          </p:nvSpPr>
          <p:spPr bwMode="auto">
            <a:xfrm>
              <a:off x="1281090" y="1500174"/>
              <a:ext cx="5268912" cy="457200"/>
            </a:xfrm>
            <a:prstGeom prst="rect">
              <a:avLst/>
            </a:prstGeom>
            <a:noFill/>
            <a:ln w="9525" algn="ctr">
              <a:noFill/>
              <a:miter lim="800000"/>
              <a:headEnd/>
              <a:tailEnd/>
            </a:ln>
          </p:spPr>
          <p:txBody>
            <a:bodyPr>
              <a:spAutoFit/>
            </a:bodyPr>
            <a:lstStyle/>
            <a:p>
              <a:pPr>
                <a:spcBef>
                  <a:spcPct val="50000"/>
                </a:spcBef>
              </a:pPr>
              <a:r>
                <a:rPr lang="fr-FR" sz="2400" b="1" dirty="0" smtClean="0">
                  <a:solidFill>
                    <a:srgbClr val="006600"/>
                  </a:solidFill>
                  <a:latin typeface="Comic Sans MS" pitchFamily="66" charset="0"/>
                </a:rPr>
                <a:t>1.	Préambule</a:t>
              </a:r>
              <a:r>
                <a:rPr lang="fr-FR" sz="2400" b="1" dirty="0" smtClean="0">
                  <a:solidFill>
                    <a:srgbClr val="333333"/>
                  </a:solidFill>
                  <a:latin typeface="Comic Sans MS" pitchFamily="66" charset="0"/>
                </a:rPr>
                <a:t> </a:t>
              </a:r>
              <a:endParaRPr lang="fr-FR" sz="2400" b="1" dirty="0">
                <a:solidFill>
                  <a:srgbClr val="333333"/>
                </a:solidFill>
                <a:latin typeface="Comic Sans MS" pitchFamily="66" charset="0"/>
              </a:endParaRPr>
            </a:p>
          </p:txBody>
        </p:sp>
        <p:sp>
          <p:nvSpPr>
            <p:cNvPr id="1035" name="Rectangle 13"/>
            <p:cNvSpPr>
              <a:spLocks noChangeArrowheads="1"/>
            </p:cNvSpPr>
            <p:nvPr/>
          </p:nvSpPr>
          <p:spPr bwMode="auto">
            <a:xfrm>
              <a:off x="1000100" y="1643050"/>
              <a:ext cx="215900" cy="196850"/>
            </a:xfrm>
            <a:prstGeom prst="rect">
              <a:avLst/>
            </a:prstGeom>
            <a:solidFill>
              <a:srgbClr val="CCCC00"/>
            </a:solidFill>
            <a:ln w="38100">
              <a:solidFill>
                <a:srgbClr val="006600"/>
              </a:solidFill>
              <a:miter lim="800000"/>
              <a:headEnd/>
              <a:tailEnd/>
            </a:ln>
          </p:spPr>
          <p:txBody>
            <a:bodyPr wrap="none" anchor="ctr"/>
            <a:lstStyle/>
            <a:p>
              <a:endParaRPr lang="fr-FR" sz="900" dirty="0">
                <a:latin typeface="Calibri" pitchFamily="34" charset="0"/>
              </a:endParaRPr>
            </a:p>
          </p:txBody>
        </p:sp>
      </p:grpSp>
      <p:grpSp>
        <p:nvGrpSpPr>
          <p:cNvPr id="30" name="Groupe 29"/>
          <p:cNvGrpSpPr/>
          <p:nvPr/>
        </p:nvGrpSpPr>
        <p:grpSpPr>
          <a:xfrm>
            <a:off x="785786" y="5786454"/>
            <a:ext cx="5554664" cy="457200"/>
            <a:chOff x="785786" y="5257816"/>
            <a:chExt cx="5554664" cy="457200"/>
          </a:xfrm>
        </p:grpSpPr>
        <p:sp>
          <p:nvSpPr>
            <p:cNvPr id="20" name="Rectangle 13"/>
            <p:cNvSpPr>
              <a:spLocks noChangeArrowheads="1"/>
            </p:cNvSpPr>
            <p:nvPr/>
          </p:nvSpPr>
          <p:spPr bwMode="auto">
            <a:xfrm>
              <a:off x="785786" y="5375290"/>
              <a:ext cx="215900" cy="196850"/>
            </a:xfrm>
            <a:prstGeom prst="rect">
              <a:avLst/>
            </a:prstGeom>
            <a:solidFill>
              <a:srgbClr val="CCCC00"/>
            </a:solidFill>
            <a:ln w="38100">
              <a:solidFill>
                <a:srgbClr val="006600"/>
              </a:solidFill>
              <a:miter lim="800000"/>
              <a:headEnd/>
              <a:tailEnd/>
            </a:ln>
          </p:spPr>
          <p:txBody>
            <a:bodyPr wrap="none" anchor="ctr"/>
            <a:lstStyle/>
            <a:p>
              <a:endParaRPr lang="fr-FR">
                <a:latin typeface="Calibri" pitchFamily="34" charset="0"/>
              </a:endParaRPr>
            </a:p>
          </p:txBody>
        </p:sp>
        <p:sp>
          <p:nvSpPr>
            <p:cNvPr id="21" name="Text Box 6"/>
            <p:cNvSpPr txBox="1">
              <a:spLocks noChangeArrowheads="1"/>
            </p:cNvSpPr>
            <p:nvPr/>
          </p:nvSpPr>
          <p:spPr bwMode="auto">
            <a:xfrm>
              <a:off x="1071538" y="5257816"/>
              <a:ext cx="5268912" cy="457200"/>
            </a:xfrm>
            <a:prstGeom prst="rect">
              <a:avLst/>
            </a:prstGeom>
            <a:noFill/>
            <a:ln w="9525" algn="ctr">
              <a:noFill/>
              <a:miter lim="800000"/>
              <a:headEnd/>
              <a:tailEnd/>
            </a:ln>
          </p:spPr>
          <p:txBody>
            <a:bodyPr>
              <a:spAutoFit/>
            </a:bodyPr>
            <a:lstStyle/>
            <a:p>
              <a:pPr>
                <a:spcBef>
                  <a:spcPct val="50000"/>
                </a:spcBef>
              </a:pPr>
              <a:r>
                <a:rPr lang="fr-FR" sz="2400" b="1" dirty="0" smtClean="0">
                  <a:solidFill>
                    <a:srgbClr val="006600"/>
                  </a:solidFill>
                  <a:latin typeface="Comic Sans MS" pitchFamily="66" charset="0"/>
                </a:rPr>
                <a:t>8.	Conclusion</a:t>
              </a:r>
              <a:endParaRPr lang="fr-FR" sz="2400" b="1" dirty="0">
                <a:solidFill>
                  <a:srgbClr val="333333"/>
                </a:solidFill>
                <a:latin typeface="Comic Sans MS" pitchFamily="66" charset="0"/>
              </a:endParaRPr>
            </a:p>
          </p:txBody>
        </p:sp>
      </p:grpSp>
      <p:grpSp>
        <p:nvGrpSpPr>
          <p:cNvPr id="31" name="Groupe 30"/>
          <p:cNvGrpSpPr/>
          <p:nvPr/>
        </p:nvGrpSpPr>
        <p:grpSpPr>
          <a:xfrm>
            <a:off x="785786" y="6286520"/>
            <a:ext cx="7072362" cy="461665"/>
            <a:chOff x="785786" y="5896293"/>
            <a:chExt cx="7072362" cy="461665"/>
          </a:xfrm>
        </p:grpSpPr>
        <p:sp>
          <p:nvSpPr>
            <p:cNvPr id="22" name="Rectangle 13"/>
            <p:cNvSpPr>
              <a:spLocks noChangeArrowheads="1"/>
            </p:cNvSpPr>
            <p:nvPr/>
          </p:nvSpPr>
          <p:spPr bwMode="auto">
            <a:xfrm>
              <a:off x="785786" y="6000768"/>
              <a:ext cx="215900" cy="196850"/>
            </a:xfrm>
            <a:prstGeom prst="rect">
              <a:avLst/>
            </a:prstGeom>
            <a:solidFill>
              <a:srgbClr val="CCCC00"/>
            </a:solidFill>
            <a:ln w="38100">
              <a:solidFill>
                <a:srgbClr val="006600"/>
              </a:solidFill>
              <a:miter lim="800000"/>
              <a:headEnd/>
              <a:tailEnd/>
            </a:ln>
          </p:spPr>
          <p:txBody>
            <a:bodyPr wrap="none" anchor="ctr"/>
            <a:lstStyle/>
            <a:p>
              <a:endParaRPr lang="fr-FR">
                <a:latin typeface="Calibri" pitchFamily="34" charset="0"/>
              </a:endParaRPr>
            </a:p>
          </p:txBody>
        </p:sp>
        <p:sp>
          <p:nvSpPr>
            <p:cNvPr id="23" name="Text Box 9"/>
            <p:cNvSpPr txBox="1">
              <a:spLocks noChangeArrowheads="1"/>
            </p:cNvSpPr>
            <p:nvPr/>
          </p:nvSpPr>
          <p:spPr bwMode="auto">
            <a:xfrm>
              <a:off x="1071538" y="5896293"/>
              <a:ext cx="6786610" cy="461665"/>
            </a:xfrm>
            <a:prstGeom prst="rect">
              <a:avLst/>
            </a:prstGeom>
            <a:noFill/>
            <a:ln w="9525">
              <a:noFill/>
              <a:miter lim="800000"/>
              <a:headEnd/>
              <a:tailEnd/>
            </a:ln>
          </p:spPr>
          <p:txBody>
            <a:bodyPr wrap="square">
              <a:spAutoFit/>
            </a:bodyPr>
            <a:lstStyle/>
            <a:p>
              <a:pPr>
                <a:spcBef>
                  <a:spcPct val="50000"/>
                </a:spcBef>
              </a:pPr>
              <a:r>
                <a:rPr lang="fr-FR" sz="2400" b="1" dirty="0" smtClean="0">
                  <a:solidFill>
                    <a:srgbClr val="006600"/>
                  </a:solidFill>
                  <a:latin typeface="Comic Sans MS" pitchFamily="66" charset="0"/>
                </a:rPr>
                <a:t>9.	Références bibliographiques</a:t>
              </a:r>
              <a:endParaRPr lang="fr-FR" sz="2400" b="1" dirty="0">
                <a:solidFill>
                  <a:srgbClr val="006600"/>
                </a:solidFill>
                <a:latin typeface="Comic Sans MS" pitchFamily="66" charset="0"/>
              </a:endParaRPr>
            </a:p>
          </p:txBody>
        </p:sp>
      </p:grpSp>
      <p:grpSp>
        <p:nvGrpSpPr>
          <p:cNvPr id="39" name="Groupe 38"/>
          <p:cNvGrpSpPr/>
          <p:nvPr/>
        </p:nvGrpSpPr>
        <p:grpSpPr>
          <a:xfrm>
            <a:off x="857224" y="3000372"/>
            <a:ext cx="5554664" cy="457200"/>
            <a:chOff x="785786" y="5257816"/>
            <a:chExt cx="5554664" cy="457200"/>
          </a:xfrm>
        </p:grpSpPr>
        <p:sp>
          <p:nvSpPr>
            <p:cNvPr id="40" name="Rectangle 13"/>
            <p:cNvSpPr>
              <a:spLocks noChangeArrowheads="1"/>
            </p:cNvSpPr>
            <p:nvPr/>
          </p:nvSpPr>
          <p:spPr bwMode="auto">
            <a:xfrm>
              <a:off x="785786" y="5375290"/>
              <a:ext cx="215900" cy="196850"/>
            </a:xfrm>
            <a:prstGeom prst="rect">
              <a:avLst/>
            </a:prstGeom>
            <a:solidFill>
              <a:srgbClr val="CCCC00"/>
            </a:solidFill>
            <a:ln w="38100">
              <a:solidFill>
                <a:srgbClr val="006600"/>
              </a:solidFill>
              <a:miter lim="800000"/>
              <a:headEnd/>
              <a:tailEnd/>
            </a:ln>
          </p:spPr>
          <p:txBody>
            <a:bodyPr wrap="none" anchor="ctr"/>
            <a:lstStyle/>
            <a:p>
              <a:endParaRPr lang="fr-FR" sz="900" dirty="0">
                <a:latin typeface="Calibri" pitchFamily="34" charset="0"/>
              </a:endParaRPr>
            </a:p>
          </p:txBody>
        </p:sp>
        <p:sp>
          <p:nvSpPr>
            <p:cNvPr id="41" name="Text Box 6"/>
            <p:cNvSpPr txBox="1">
              <a:spLocks noChangeArrowheads="1"/>
            </p:cNvSpPr>
            <p:nvPr/>
          </p:nvSpPr>
          <p:spPr bwMode="auto">
            <a:xfrm>
              <a:off x="1071538" y="5257816"/>
              <a:ext cx="5268912" cy="457200"/>
            </a:xfrm>
            <a:prstGeom prst="rect">
              <a:avLst/>
            </a:prstGeom>
            <a:noFill/>
            <a:ln w="9525" algn="ctr">
              <a:noFill/>
              <a:miter lim="800000"/>
              <a:headEnd/>
              <a:tailEnd/>
            </a:ln>
          </p:spPr>
          <p:txBody>
            <a:bodyPr>
              <a:spAutoFit/>
            </a:bodyPr>
            <a:lstStyle/>
            <a:p>
              <a:pPr>
                <a:spcBef>
                  <a:spcPct val="50000"/>
                </a:spcBef>
              </a:pPr>
              <a:r>
                <a:rPr lang="fr-FR" sz="2400" b="1" dirty="0" smtClean="0">
                  <a:solidFill>
                    <a:srgbClr val="006600"/>
                  </a:solidFill>
                  <a:latin typeface="Comic Sans MS" pitchFamily="66" charset="0"/>
                </a:rPr>
                <a:t>3.	Quiz sur le PLAGIAT</a:t>
              </a:r>
              <a:endParaRPr lang="fr-FR" sz="2400" b="1" dirty="0">
                <a:solidFill>
                  <a:srgbClr val="333333"/>
                </a:solidFill>
                <a:latin typeface="Comic Sans MS" pitchFamily="66" charset="0"/>
              </a:endParaRPr>
            </a:p>
          </p:txBody>
        </p:sp>
      </p:grpSp>
      <p:grpSp>
        <p:nvGrpSpPr>
          <p:cNvPr id="42" name="Groupe 41"/>
          <p:cNvGrpSpPr/>
          <p:nvPr/>
        </p:nvGrpSpPr>
        <p:grpSpPr>
          <a:xfrm>
            <a:off x="874724" y="3929066"/>
            <a:ext cx="6411920" cy="830997"/>
            <a:chOff x="785786" y="5257816"/>
            <a:chExt cx="5537164" cy="830997"/>
          </a:xfrm>
        </p:grpSpPr>
        <p:sp>
          <p:nvSpPr>
            <p:cNvPr id="43" name="Rectangle 13"/>
            <p:cNvSpPr>
              <a:spLocks noChangeArrowheads="1"/>
            </p:cNvSpPr>
            <p:nvPr/>
          </p:nvSpPr>
          <p:spPr bwMode="auto">
            <a:xfrm>
              <a:off x="785786" y="5375290"/>
              <a:ext cx="215900" cy="196850"/>
            </a:xfrm>
            <a:prstGeom prst="rect">
              <a:avLst/>
            </a:prstGeom>
            <a:solidFill>
              <a:srgbClr val="CCCC00"/>
            </a:solidFill>
            <a:ln w="38100">
              <a:solidFill>
                <a:srgbClr val="006600"/>
              </a:solidFill>
              <a:miter lim="800000"/>
              <a:headEnd/>
              <a:tailEnd/>
            </a:ln>
          </p:spPr>
          <p:txBody>
            <a:bodyPr wrap="none" anchor="ctr"/>
            <a:lstStyle/>
            <a:p>
              <a:endParaRPr lang="fr-FR">
                <a:latin typeface="Calibri" pitchFamily="34" charset="0"/>
              </a:endParaRPr>
            </a:p>
          </p:txBody>
        </p:sp>
        <p:sp>
          <p:nvSpPr>
            <p:cNvPr id="44" name="Text Box 6"/>
            <p:cNvSpPr txBox="1">
              <a:spLocks noChangeArrowheads="1"/>
            </p:cNvSpPr>
            <p:nvPr/>
          </p:nvSpPr>
          <p:spPr bwMode="auto">
            <a:xfrm>
              <a:off x="1054038" y="5257816"/>
              <a:ext cx="5268912" cy="830997"/>
            </a:xfrm>
            <a:prstGeom prst="rect">
              <a:avLst/>
            </a:prstGeom>
            <a:noFill/>
            <a:ln w="9525" algn="ctr">
              <a:noFill/>
              <a:miter lim="800000"/>
              <a:headEnd/>
              <a:tailEnd/>
            </a:ln>
          </p:spPr>
          <p:txBody>
            <a:bodyPr>
              <a:spAutoFit/>
            </a:bodyPr>
            <a:lstStyle/>
            <a:p>
              <a:pPr>
                <a:spcBef>
                  <a:spcPct val="50000"/>
                </a:spcBef>
              </a:pPr>
              <a:r>
                <a:rPr lang="fr-FR" sz="2400" b="1" dirty="0" smtClean="0">
                  <a:solidFill>
                    <a:srgbClr val="006600"/>
                  </a:solidFill>
                  <a:latin typeface="Comic Sans MS" pitchFamily="66" charset="0"/>
                </a:rPr>
                <a:t>5.	Qu’est-ce que l’AUTO PLAGIAT?</a:t>
              </a:r>
              <a:endParaRPr lang="fr-FR" sz="2400" b="1" dirty="0">
                <a:solidFill>
                  <a:srgbClr val="333333"/>
                </a:solidFill>
                <a:latin typeface="Comic Sans MS" pitchFamily="66" charset="0"/>
              </a:endParaRPr>
            </a:p>
          </p:txBody>
        </p:sp>
      </p:grpSp>
      <p:grpSp>
        <p:nvGrpSpPr>
          <p:cNvPr id="45" name="Groupe 44"/>
          <p:cNvGrpSpPr/>
          <p:nvPr/>
        </p:nvGrpSpPr>
        <p:grpSpPr>
          <a:xfrm>
            <a:off x="946162" y="3500438"/>
            <a:ext cx="5537164" cy="457200"/>
            <a:chOff x="785786" y="5257816"/>
            <a:chExt cx="5537164" cy="457200"/>
          </a:xfrm>
        </p:grpSpPr>
        <p:sp>
          <p:nvSpPr>
            <p:cNvPr id="46" name="Rectangle 13"/>
            <p:cNvSpPr>
              <a:spLocks noChangeArrowheads="1"/>
            </p:cNvSpPr>
            <p:nvPr/>
          </p:nvSpPr>
          <p:spPr bwMode="auto">
            <a:xfrm>
              <a:off x="785786" y="5375290"/>
              <a:ext cx="215900" cy="196850"/>
            </a:xfrm>
            <a:prstGeom prst="rect">
              <a:avLst/>
            </a:prstGeom>
            <a:solidFill>
              <a:srgbClr val="CCCC00"/>
            </a:solidFill>
            <a:ln w="38100">
              <a:solidFill>
                <a:srgbClr val="006600"/>
              </a:solidFill>
              <a:miter lim="800000"/>
              <a:headEnd/>
              <a:tailEnd/>
            </a:ln>
          </p:spPr>
          <p:txBody>
            <a:bodyPr wrap="none" anchor="ctr"/>
            <a:lstStyle/>
            <a:p>
              <a:endParaRPr lang="fr-FR" sz="900" dirty="0">
                <a:latin typeface="Calibri" pitchFamily="34" charset="0"/>
              </a:endParaRPr>
            </a:p>
          </p:txBody>
        </p:sp>
        <p:sp>
          <p:nvSpPr>
            <p:cNvPr id="47" name="Text Box 6"/>
            <p:cNvSpPr txBox="1">
              <a:spLocks noChangeArrowheads="1"/>
            </p:cNvSpPr>
            <p:nvPr/>
          </p:nvSpPr>
          <p:spPr bwMode="auto">
            <a:xfrm>
              <a:off x="1054038" y="5257816"/>
              <a:ext cx="5268912" cy="457200"/>
            </a:xfrm>
            <a:prstGeom prst="rect">
              <a:avLst/>
            </a:prstGeom>
            <a:noFill/>
            <a:ln w="9525" algn="ctr">
              <a:noFill/>
              <a:miter lim="800000"/>
              <a:headEnd/>
              <a:tailEnd/>
            </a:ln>
          </p:spPr>
          <p:txBody>
            <a:bodyPr>
              <a:spAutoFit/>
            </a:bodyPr>
            <a:lstStyle/>
            <a:p>
              <a:pPr>
                <a:spcBef>
                  <a:spcPct val="50000"/>
                </a:spcBef>
              </a:pPr>
              <a:r>
                <a:rPr lang="fr-FR" sz="2400" b="1" dirty="0" smtClean="0">
                  <a:solidFill>
                    <a:srgbClr val="006600"/>
                  </a:solidFill>
                  <a:latin typeface="Comic Sans MS" pitchFamily="66" charset="0"/>
                </a:rPr>
                <a:t>4.	Qu’est-ce que le PLAGIAT?</a:t>
              </a:r>
              <a:endParaRPr lang="fr-FR" sz="2400" b="1" dirty="0">
                <a:solidFill>
                  <a:srgbClr val="333333"/>
                </a:solidFill>
                <a:latin typeface="Comic Sans MS" pitchFamily="66" charset="0"/>
              </a:endParaRPr>
            </a:p>
          </p:txBody>
        </p:sp>
      </p:grpSp>
      <p:grpSp>
        <p:nvGrpSpPr>
          <p:cNvPr id="48" name="Groupe 47"/>
          <p:cNvGrpSpPr/>
          <p:nvPr/>
        </p:nvGrpSpPr>
        <p:grpSpPr>
          <a:xfrm>
            <a:off x="785786" y="4429132"/>
            <a:ext cx="8072494" cy="830997"/>
            <a:chOff x="785786" y="5053563"/>
            <a:chExt cx="5840416" cy="1003539"/>
          </a:xfrm>
        </p:grpSpPr>
        <p:sp>
          <p:nvSpPr>
            <p:cNvPr id="49" name="Rectangle 13"/>
            <p:cNvSpPr>
              <a:spLocks noChangeArrowheads="1"/>
            </p:cNvSpPr>
            <p:nvPr/>
          </p:nvSpPr>
          <p:spPr bwMode="auto">
            <a:xfrm>
              <a:off x="785786" y="5375290"/>
              <a:ext cx="215900" cy="196850"/>
            </a:xfrm>
            <a:prstGeom prst="rect">
              <a:avLst/>
            </a:prstGeom>
            <a:solidFill>
              <a:srgbClr val="CCCC00"/>
            </a:solidFill>
            <a:ln w="38100">
              <a:solidFill>
                <a:srgbClr val="006600"/>
              </a:solidFill>
              <a:miter lim="800000"/>
              <a:headEnd/>
              <a:tailEnd/>
            </a:ln>
          </p:spPr>
          <p:txBody>
            <a:bodyPr wrap="none" anchor="ctr"/>
            <a:lstStyle/>
            <a:p>
              <a:endParaRPr lang="fr-FR">
                <a:latin typeface="Calibri" pitchFamily="34" charset="0"/>
              </a:endParaRPr>
            </a:p>
          </p:txBody>
        </p:sp>
        <p:sp>
          <p:nvSpPr>
            <p:cNvPr id="50" name="Text Box 6"/>
            <p:cNvSpPr txBox="1">
              <a:spLocks noChangeArrowheads="1"/>
            </p:cNvSpPr>
            <p:nvPr/>
          </p:nvSpPr>
          <p:spPr bwMode="auto">
            <a:xfrm>
              <a:off x="1095897" y="5053563"/>
              <a:ext cx="5530305" cy="1003539"/>
            </a:xfrm>
            <a:prstGeom prst="rect">
              <a:avLst/>
            </a:prstGeom>
            <a:noFill/>
            <a:ln w="9525" algn="ctr">
              <a:noFill/>
              <a:miter lim="800000"/>
              <a:headEnd/>
              <a:tailEnd/>
            </a:ln>
          </p:spPr>
          <p:txBody>
            <a:bodyPr wrap="square">
              <a:spAutoFit/>
            </a:bodyPr>
            <a:lstStyle/>
            <a:p>
              <a:pPr>
                <a:spcBef>
                  <a:spcPct val="50000"/>
                </a:spcBef>
              </a:pPr>
              <a:r>
                <a:rPr lang="fr-FR" sz="2400" b="1" dirty="0" smtClean="0">
                  <a:solidFill>
                    <a:srgbClr val="006600"/>
                  </a:solidFill>
                  <a:latin typeface="Comic Sans MS" pitchFamily="66" charset="0"/>
                </a:rPr>
                <a:t>6.	Citations et comment citer des références 	bibliographiques</a:t>
              </a:r>
              <a:endParaRPr lang="fr-FR" sz="2400" b="1" dirty="0">
                <a:solidFill>
                  <a:srgbClr val="333333"/>
                </a:solidFill>
                <a:latin typeface="Comic Sans MS" pitchFamily="66" charset="0"/>
              </a:endParaRPr>
            </a:p>
          </p:txBody>
        </p:sp>
      </p:grpSp>
      <p:grpSp>
        <p:nvGrpSpPr>
          <p:cNvPr id="51" name="Groupe 50"/>
          <p:cNvGrpSpPr/>
          <p:nvPr/>
        </p:nvGrpSpPr>
        <p:grpSpPr>
          <a:xfrm>
            <a:off x="785786" y="5286388"/>
            <a:ext cx="7429552" cy="533103"/>
            <a:chOff x="785786" y="5257817"/>
            <a:chExt cx="5567298" cy="830997"/>
          </a:xfrm>
        </p:grpSpPr>
        <p:sp>
          <p:nvSpPr>
            <p:cNvPr id="52" name="Rectangle 13"/>
            <p:cNvSpPr>
              <a:spLocks noChangeArrowheads="1"/>
            </p:cNvSpPr>
            <p:nvPr/>
          </p:nvSpPr>
          <p:spPr bwMode="auto">
            <a:xfrm>
              <a:off x="785786" y="5375290"/>
              <a:ext cx="215900" cy="196850"/>
            </a:xfrm>
            <a:prstGeom prst="rect">
              <a:avLst/>
            </a:prstGeom>
            <a:solidFill>
              <a:srgbClr val="CCCC00"/>
            </a:solidFill>
            <a:ln w="38100">
              <a:solidFill>
                <a:srgbClr val="006600"/>
              </a:solidFill>
              <a:miter lim="800000"/>
              <a:headEnd/>
              <a:tailEnd/>
            </a:ln>
          </p:spPr>
          <p:txBody>
            <a:bodyPr wrap="none" anchor="ctr"/>
            <a:lstStyle/>
            <a:p>
              <a:endParaRPr lang="fr-FR" sz="900" dirty="0">
                <a:latin typeface="Calibri" pitchFamily="34" charset="0"/>
              </a:endParaRPr>
            </a:p>
          </p:txBody>
        </p:sp>
        <p:sp>
          <p:nvSpPr>
            <p:cNvPr id="53" name="Text Box 6"/>
            <p:cNvSpPr txBox="1">
              <a:spLocks noChangeArrowheads="1"/>
            </p:cNvSpPr>
            <p:nvPr/>
          </p:nvSpPr>
          <p:spPr bwMode="auto">
            <a:xfrm>
              <a:off x="1084172" y="5257817"/>
              <a:ext cx="5268912" cy="830997"/>
            </a:xfrm>
            <a:prstGeom prst="rect">
              <a:avLst/>
            </a:prstGeom>
            <a:noFill/>
            <a:ln w="9525" algn="ctr">
              <a:noFill/>
              <a:miter lim="800000"/>
              <a:headEnd/>
              <a:tailEnd/>
            </a:ln>
          </p:spPr>
          <p:txBody>
            <a:bodyPr wrap="square">
              <a:spAutoFit/>
            </a:bodyPr>
            <a:lstStyle/>
            <a:p>
              <a:pPr>
                <a:spcBef>
                  <a:spcPct val="50000"/>
                </a:spcBef>
              </a:pPr>
              <a:r>
                <a:rPr lang="fr-FR" sz="2400" b="1" dirty="0" smtClean="0">
                  <a:solidFill>
                    <a:srgbClr val="006600"/>
                  </a:solidFill>
                  <a:latin typeface="Comic Sans MS" pitchFamily="66" charset="0"/>
                </a:rPr>
                <a:t>7.	Correction du Quiz sur le PLAGIAT</a:t>
              </a:r>
              <a:endParaRPr lang="fr-FR" sz="2400" b="1" dirty="0">
                <a:solidFill>
                  <a:srgbClr val="333333"/>
                </a:solidFill>
                <a:latin typeface="Comic Sans MS" pitchFamily="66" charset="0"/>
              </a:endParaRPr>
            </a:p>
          </p:txBody>
        </p:sp>
      </p:grpSp>
      <p:sp>
        <p:nvSpPr>
          <p:cNvPr id="54" name="Text Box 2"/>
          <p:cNvSpPr txBox="1">
            <a:spLocks noChangeArrowheads="1"/>
          </p:cNvSpPr>
          <p:nvPr/>
        </p:nvSpPr>
        <p:spPr bwMode="auto">
          <a:xfrm>
            <a:off x="285720" y="-428652"/>
            <a:ext cx="8501122" cy="3170099"/>
          </a:xfrm>
          <a:prstGeom prst="rect">
            <a:avLst/>
          </a:prstGeom>
          <a:noFill/>
          <a:ln w="9525">
            <a:noFill/>
            <a:miter lim="800000"/>
            <a:headEnd/>
            <a:tailEnd/>
          </a:ln>
        </p:spPr>
        <p:txBody>
          <a:bodyPr wrap="square">
            <a:spAutoFit/>
          </a:bodyPr>
          <a:lstStyle/>
          <a:p>
            <a:pPr algn="ctr" eaLnBrk="0" hangingPunct="0">
              <a:spcBef>
                <a:spcPts val="0"/>
              </a:spcBef>
            </a:pPr>
            <a:r>
              <a:rPr lang="fr-FR" sz="20000" b="1" dirty="0" smtClean="0">
                <a:solidFill>
                  <a:srgbClr val="009900"/>
                </a:solidFill>
                <a:latin typeface="Kunstler Script" pitchFamily="66" charset="0"/>
              </a:rPr>
              <a:t>Plan</a:t>
            </a:r>
            <a:endParaRPr lang="fr-FR" sz="20000" b="1" dirty="0">
              <a:solidFill>
                <a:srgbClr val="009900"/>
              </a:solidFill>
              <a:latin typeface="Kunstler Script" pitchFamily="66" charset="0"/>
            </a:endParaRPr>
          </a:p>
        </p:txBody>
      </p:sp>
      <p:grpSp>
        <p:nvGrpSpPr>
          <p:cNvPr id="34" name="Groupe 33"/>
          <p:cNvGrpSpPr/>
          <p:nvPr/>
        </p:nvGrpSpPr>
        <p:grpSpPr>
          <a:xfrm>
            <a:off x="808048" y="2500306"/>
            <a:ext cx="5549902" cy="457200"/>
            <a:chOff x="1000100" y="1500174"/>
            <a:chExt cx="5549902" cy="457200"/>
          </a:xfrm>
        </p:grpSpPr>
        <p:sp>
          <p:nvSpPr>
            <p:cNvPr id="35" name="Text Box 6"/>
            <p:cNvSpPr txBox="1">
              <a:spLocks noChangeArrowheads="1"/>
            </p:cNvSpPr>
            <p:nvPr/>
          </p:nvSpPr>
          <p:spPr bwMode="auto">
            <a:xfrm>
              <a:off x="1281090" y="1500174"/>
              <a:ext cx="5268912" cy="457200"/>
            </a:xfrm>
            <a:prstGeom prst="rect">
              <a:avLst/>
            </a:prstGeom>
            <a:noFill/>
            <a:ln w="9525" algn="ctr">
              <a:noFill/>
              <a:miter lim="800000"/>
              <a:headEnd/>
              <a:tailEnd/>
            </a:ln>
          </p:spPr>
          <p:txBody>
            <a:bodyPr>
              <a:spAutoFit/>
            </a:bodyPr>
            <a:lstStyle/>
            <a:p>
              <a:pPr>
                <a:spcBef>
                  <a:spcPct val="50000"/>
                </a:spcBef>
              </a:pPr>
              <a:r>
                <a:rPr lang="fr-FR" sz="2400" b="1" dirty="0" smtClean="0">
                  <a:solidFill>
                    <a:srgbClr val="006600"/>
                  </a:solidFill>
                  <a:latin typeface="Comic Sans MS" pitchFamily="66" charset="0"/>
                </a:rPr>
                <a:t>2.	Introduction</a:t>
              </a:r>
              <a:r>
                <a:rPr lang="fr-FR" sz="2400" b="1" dirty="0" smtClean="0">
                  <a:solidFill>
                    <a:srgbClr val="333333"/>
                  </a:solidFill>
                  <a:latin typeface="Comic Sans MS" pitchFamily="66" charset="0"/>
                </a:rPr>
                <a:t> </a:t>
              </a:r>
              <a:endParaRPr lang="fr-FR" sz="2400" b="1" dirty="0">
                <a:solidFill>
                  <a:srgbClr val="333333"/>
                </a:solidFill>
                <a:latin typeface="Comic Sans MS" pitchFamily="66" charset="0"/>
              </a:endParaRPr>
            </a:p>
          </p:txBody>
        </p:sp>
        <p:sp>
          <p:nvSpPr>
            <p:cNvPr id="36" name="Rectangle 13"/>
            <p:cNvSpPr>
              <a:spLocks noChangeArrowheads="1"/>
            </p:cNvSpPr>
            <p:nvPr/>
          </p:nvSpPr>
          <p:spPr bwMode="auto">
            <a:xfrm>
              <a:off x="1000100" y="1643050"/>
              <a:ext cx="215900" cy="196850"/>
            </a:xfrm>
            <a:prstGeom prst="rect">
              <a:avLst/>
            </a:prstGeom>
            <a:solidFill>
              <a:srgbClr val="CCCC00"/>
            </a:solidFill>
            <a:ln w="38100">
              <a:solidFill>
                <a:srgbClr val="006600"/>
              </a:solidFill>
              <a:miter lim="800000"/>
              <a:headEnd/>
              <a:tailEnd/>
            </a:ln>
          </p:spPr>
          <p:txBody>
            <a:bodyPr wrap="none" anchor="ctr"/>
            <a:lstStyle/>
            <a:p>
              <a:endParaRPr lang="fr-FR" sz="900" dirty="0">
                <a:latin typeface="Calibri" pitchFamily="34" charset="0"/>
              </a:endParaRPr>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762000" y="3124200"/>
            <a:ext cx="6781800" cy="1508105"/>
          </a:xfrm>
          <a:prstGeom prst="rect">
            <a:avLst/>
          </a:prstGeom>
          <a:noFill/>
          <a:ln w="9525">
            <a:noFill/>
            <a:miter lim="800000"/>
            <a:headEnd/>
            <a:tailEnd/>
          </a:ln>
        </p:spPr>
        <p:txBody>
          <a:bodyPr>
            <a:spAutoFit/>
          </a:bodyPr>
          <a:lstStyle/>
          <a:p>
            <a:pPr algn="ctr" eaLnBrk="0" hangingPunct="0">
              <a:spcBef>
                <a:spcPct val="50000"/>
              </a:spcBef>
            </a:pPr>
            <a:r>
              <a:rPr lang="fr-FR" sz="9200" b="1" dirty="0">
                <a:solidFill>
                  <a:srgbClr val="009900"/>
                </a:solidFill>
                <a:latin typeface="Showcard Gothic" pitchFamily="82" charset="0"/>
              </a:rPr>
              <a:t>Plagiat</a:t>
            </a:r>
          </a:p>
        </p:txBody>
      </p:sp>
      <p:sp>
        <p:nvSpPr>
          <p:cNvPr id="4" name="Line 3"/>
          <p:cNvSpPr>
            <a:spLocks noChangeShapeType="1"/>
          </p:cNvSpPr>
          <p:nvPr/>
        </p:nvSpPr>
        <p:spPr bwMode="auto">
          <a:xfrm>
            <a:off x="4724400" y="4357688"/>
            <a:ext cx="2667000" cy="1587"/>
          </a:xfrm>
          <a:prstGeom prst="line">
            <a:avLst/>
          </a:prstGeom>
          <a:noFill/>
          <a:ln w="50800">
            <a:solidFill>
              <a:srgbClr val="33CC33"/>
            </a:solidFill>
            <a:round/>
            <a:headEnd/>
            <a:tailEnd/>
          </a:ln>
        </p:spPr>
        <p:txBody>
          <a:bodyPr wrap="none" anchor="ctr"/>
          <a:lstStyle/>
          <a:p>
            <a:endParaRPr lang="fr-FR"/>
          </a:p>
        </p:txBody>
      </p:sp>
      <p:sp>
        <p:nvSpPr>
          <p:cNvPr id="5" name="Line 4"/>
          <p:cNvSpPr>
            <a:spLocks noChangeShapeType="1"/>
          </p:cNvSpPr>
          <p:nvPr/>
        </p:nvSpPr>
        <p:spPr bwMode="auto">
          <a:xfrm>
            <a:off x="4724400" y="4433888"/>
            <a:ext cx="2667000" cy="1587"/>
          </a:xfrm>
          <a:prstGeom prst="line">
            <a:avLst/>
          </a:prstGeom>
          <a:noFill/>
          <a:ln w="50800">
            <a:solidFill>
              <a:srgbClr val="CCCC00"/>
            </a:solidFill>
            <a:round/>
            <a:headEnd/>
            <a:tailEnd/>
          </a:ln>
        </p:spPr>
        <p:txBody>
          <a:bodyPr wrap="none" anchor="ctr"/>
          <a:lstStyle/>
          <a:p>
            <a:endParaRPr lang="fr-FR"/>
          </a:p>
        </p:txBody>
      </p:sp>
      <p:sp>
        <p:nvSpPr>
          <p:cNvPr id="6" name="Line 5"/>
          <p:cNvSpPr>
            <a:spLocks noChangeShapeType="1"/>
          </p:cNvSpPr>
          <p:nvPr/>
        </p:nvSpPr>
        <p:spPr bwMode="auto">
          <a:xfrm>
            <a:off x="1981200" y="2894013"/>
            <a:ext cx="2667000" cy="1587"/>
          </a:xfrm>
          <a:prstGeom prst="line">
            <a:avLst/>
          </a:prstGeom>
          <a:noFill/>
          <a:ln w="50800">
            <a:solidFill>
              <a:srgbClr val="CCCC00"/>
            </a:solidFill>
            <a:round/>
            <a:headEnd/>
            <a:tailEnd/>
          </a:ln>
        </p:spPr>
        <p:txBody>
          <a:bodyPr wrap="none" anchor="ctr"/>
          <a:lstStyle/>
          <a:p>
            <a:endParaRPr lang="fr-FR"/>
          </a:p>
        </p:txBody>
      </p:sp>
      <p:sp>
        <p:nvSpPr>
          <p:cNvPr id="7" name="Line 6"/>
          <p:cNvSpPr>
            <a:spLocks noChangeShapeType="1"/>
          </p:cNvSpPr>
          <p:nvPr/>
        </p:nvSpPr>
        <p:spPr bwMode="auto">
          <a:xfrm>
            <a:off x="1981200" y="2817813"/>
            <a:ext cx="2667000" cy="1587"/>
          </a:xfrm>
          <a:prstGeom prst="line">
            <a:avLst/>
          </a:prstGeom>
          <a:noFill/>
          <a:ln w="50800">
            <a:solidFill>
              <a:srgbClr val="33CC33"/>
            </a:solidFill>
            <a:round/>
            <a:headEnd/>
            <a:tailEnd/>
          </a:ln>
        </p:spPr>
        <p:txBody>
          <a:bodyPr wrap="none" anchor="ctr"/>
          <a:lstStyle/>
          <a:p>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txBox="1">
            <a:spLocks/>
          </p:cNvSpPr>
          <p:nvPr/>
        </p:nvSpPr>
        <p:spPr>
          <a:xfrm>
            <a:off x="107950" y="642918"/>
            <a:ext cx="8929688" cy="5286360"/>
          </a:xfrm>
          <a:prstGeom prst="rect">
            <a:avLst/>
          </a:prstGeom>
        </p:spPr>
        <p:txBody>
          <a:bodyPr>
            <a:normAutofit lnSpcReduction="10000"/>
          </a:bodyPr>
          <a:lstStyle/>
          <a:p>
            <a:pPr marL="226800" indent="-226800" algn="just" fontAlgn="auto">
              <a:lnSpc>
                <a:spcPct val="114000"/>
              </a:lnSpc>
              <a:spcBef>
                <a:spcPts val="1200"/>
              </a:spcBef>
              <a:spcAft>
                <a:spcPts val="1200"/>
              </a:spcAft>
              <a:defRPr/>
            </a:pPr>
            <a:r>
              <a:rPr lang="fr-FR" sz="3200" b="1" dirty="0" smtClean="0">
                <a:latin typeface="Arial" pitchFamily="34" charset="0"/>
                <a:cs typeface="Arial" pitchFamily="34" charset="0"/>
              </a:rPr>
              <a:t>PLAGIAT </a:t>
            </a:r>
            <a:r>
              <a:rPr lang="fr-FR" sz="3200" b="1" dirty="0">
                <a:latin typeface="Arial" pitchFamily="34" charset="0"/>
                <a:cs typeface="Arial" pitchFamily="34" charset="0"/>
                <a:sym typeface="Wingdings" pitchFamily="2" charset="2"/>
              </a:rPr>
              <a:t></a:t>
            </a:r>
            <a:endParaRPr lang="fr-FR" sz="3200" b="1" dirty="0" smtClean="0">
              <a:latin typeface="Arial" pitchFamily="34" charset="0"/>
              <a:cs typeface="Arial" pitchFamily="34" charset="0"/>
            </a:endParaRPr>
          </a:p>
          <a:p>
            <a:pPr marL="226800" indent="-226800" algn="just" fontAlgn="auto">
              <a:lnSpc>
                <a:spcPct val="114000"/>
              </a:lnSpc>
              <a:spcBef>
                <a:spcPts val="1200"/>
              </a:spcBef>
              <a:spcAft>
                <a:spcPts val="1200"/>
              </a:spcAft>
              <a:buFont typeface="Wingdings" pitchFamily="2" charset="2"/>
              <a:buChar char="§"/>
              <a:defRPr/>
            </a:pPr>
            <a:r>
              <a:rPr lang="fr-FR" sz="3200" b="1" dirty="0" smtClean="0">
                <a:latin typeface="Arial" pitchFamily="34" charset="0"/>
                <a:cs typeface="Arial" pitchFamily="34" charset="0"/>
              </a:rPr>
              <a:t>«</a:t>
            </a:r>
            <a:r>
              <a:rPr lang="fr-FR" sz="3200" b="1" dirty="0">
                <a:latin typeface="Arial" pitchFamily="34" charset="0"/>
                <a:cs typeface="Arial" pitchFamily="34" charset="0"/>
              </a:rPr>
              <a:t>Acte de faire passer pour siens les textes ou les idées d’autrui. » </a:t>
            </a:r>
          </a:p>
          <a:p>
            <a:pPr marL="226800" indent="-226800" algn="just" fontAlgn="auto">
              <a:lnSpc>
                <a:spcPct val="114000"/>
              </a:lnSpc>
              <a:spcBef>
                <a:spcPts val="1200"/>
              </a:spcBef>
              <a:spcAft>
                <a:spcPts val="1200"/>
              </a:spcAft>
              <a:buFont typeface="Wingdings" pitchFamily="2" charset="2"/>
              <a:buChar char="§"/>
              <a:defRPr/>
            </a:pPr>
            <a:r>
              <a:rPr lang="fr-FR" sz="3200" b="1" dirty="0">
                <a:latin typeface="Arial" pitchFamily="34" charset="0"/>
                <a:cs typeface="Arial" pitchFamily="34" charset="0"/>
              </a:rPr>
              <a:t>Consiste à copier les autres en reprenant les idées ou les résultats d’un autre chercheur sans le citer et à les publier en son nom propre</a:t>
            </a:r>
            <a:r>
              <a:rPr lang="fr-FR" sz="3200" b="1" dirty="0" smtClean="0">
                <a:latin typeface="Arial" pitchFamily="34" charset="0"/>
                <a:cs typeface="Arial" pitchFamily="34" charset="0"/>
              </a:rPr>
              <a:t>.</a:t>
            </a:r>
          </a:p>
          <a:p>
            <a:pPr marL="226800" indent="-226800" algn="just" fontAlgn="auto">
              <a:lnSpc>
                <a:spcPct val="114000"/>
              </a:lnSpc>
              <a:spcBef>
                <a:spcPts val="1200"/>
              </a:spcBef>
              <a:spcAft>
                <a:spcPts val="1200"/>
              </a:spcAft>
              <a:buFont typeface="Wingdings" pitchFamily="2" charset="2"/>
              <a:buChar char="§"/>
              <a:defRPr/>
            </a:pPr>
            <a:r>
              <a:rPr lang="fr-FR" sz="3200" b="1" dirty="0" smtClean="0"/>
              <a:t>Un vol de la création originale.</a:t>
            </a:r>
            <a:endParaRPr lang="fr-FR" sz="3200" b="1" dirty="0">
              <a:solidFill>
                <a:schemeClr val="tx1">
                  <a:tint val="75000"/>
                </a:schemeClr>
              </a:solidFill>
              <a:latin typeface="Arial" pitchFamily="34" charset="0"/>
              <a:cs typeface="Arial" pitchFamily="34" charset="0"/>
            </a:endParaRP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1/6</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amond(in)">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heckerboard(across)">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oneTexte 1"/>
          <p:cNvSpPr txBox="1">
            <a:spLocks noChangeArrowheads="1"/>
          </p:cNvSpPr>
          <p:nvPr/>
        </p:nvSpPr>
        <p:spPr bwMode="auto">
          <a:xfrm>
            <a:off x="71468" y="1579656"/>
            <a:ext cx="8929688" cy="5278368"/>
          </a:xfrm>
          <a:prstGeom prst="rect">
            <a:avLst/>
          </a:prstGeom>
          <a:noFill/>
          <a:ln w="9525">
            <a:noFill/>
            <a:miter lim="800000"/>
            <a:headEnd/>
            <a:tailEnd/>
          </a:ln>
        </p:spPr>
        <p:txBody>
          <a:bodyPr>
            <a:spAutoFit/>
          </a:bodyPr>
          <a:lstStyle/>
          <a:p>
            <a:pPr algn="just">
              <a:spcBef>
                <a:spcPts val="600"/>
              </a:spcBef>
              <a:spcAft>
                <a:spcPts val="0"/>
              </a:spcAft>
            </a:pPr>
            <a:endParaRPr lang="fr-FR" sz="2400" b="1" dirty="0" smtClean="0"/>
          </a:p>
          <a:p>
            <a:pPr marL="226800" indent="-226800" algn="just">
              <a:spcBef>
                <a:spcPts val="600"/>
              </a:spcBef>
              <a:spcAft>
                <a:spcPts val="0"/>
              </a:spcAft>
              <a:buFont typeface="+mj-lt"/>
              <a:buAutoNum type="arabicPeriod"/>
            </a:pPr>
            <a:r>
              <a:rPr lang="fr-FR" sz="2400" b="1" dirty="0" smtClean="0">
                <a:solidFill>
                  <a:srgbClr val="C00000"/>
                </a:solidFill>
              </a:rPr>
              <a:t>Approche «éthique»:</a:t>
            </a:r>
            <a:r>
              <a:rPr lang="fr-FR" sz="2400" b="1" dirty="0" smtClean="0"/>
              <a:t> Plagiat est considéré comme un emprunt illicite et est assimilé à une fraude intellectuelle, une tricherie.</a:t>
            </a:r>
          </a:p>
          <a:p>
            <a:pPr marL="226800" indent="-226800" algn="just">
              <a:spcBef>
                <a:spcPts val="600"/>
              </a:spcBef>
              <a:spcAft>
                <a:spcPts val="0"/>
              </a:spcAft>
              <a:buFont typeface="+mj-lt"/>
              <a:buAutoNum type="arabicPeriod"/>
            </a:pPr>
            <a:r>
              <a:rPr lang="fr-FR" sz="2400" b="1" dirty="0" smtClean="0">
                <a:solidFill>
                  <a:srgbClr val="C00000"/>
                </a:solidFill>
              </a:rPr>
              <a:t>Approche juridique:</a:t>
            </a:r>
            <a:r>
              <a:rPr lang="fr-FR" sz="2400" b="1" dirty="0" smtClean="0"/>
              <a:t> Plagiat est un délit par rapport à la propriété intellectuelle.</a:t>
            </a:r>
          </a:p>
          <a:p>
            <a:pPr marL="226800" indent="-226800" algn="just">
              <a:spcBef>
                <a:spcPts val="600"/>
              </a:spcBef>
              <a:spcAft>
                <a:spcPts val="0"/>
              </a:spcAft>
              <a:buFont typeface="+mj-lt"/>
              <a:buAutoNum type="arabicPeriod"/>
            </a:pPr>
            <a:r>
              <a:rPr lang="fr-FR" sz="2400" b="1" dirty="0" smtClean="0">
                <a:solidFill>
                  <a:srgbClr val="C00000"/>
                </a:solidFill>
              </a:rPr>
              <a:t>Approche par l’usage:</a:t>
            </a:r>
            <a:r>
              <a:rPr lang="fr-FR" sz="2400" b="1" dirty="0" smtClean="0">
                <a:latin typeface="Arial" pitchFamily="34" charset="0"/>
                <a:cs typeface="Arial" pitchFamily="34" charset="0"/>
                <a:sym typeface="Wingdings" pitchFamily="2" charset="2"/>
              </a:rPr>
              <a:t> </a:t>
            </a:r>
          </a:p>
          <a:p>
            <a:pPr marL="586800" indent="-226800" algn="just">
              <a:spcBef>
                <a:spcPts val="600"/>
              </a:spcBef>
              <a:spcAft>
                <a:spcPts val="0"/>
              </a:spcAft>
              <a:buFont typeface="Wingdings" pitchFamily="2" charset="2"/>
              <a:buChar char="§"/>
            </a:pPr>
            <a:r>
              <a:rPr lang="fr-FR" sz="2400" b="1" dirty="0" smtClean="0"/>
              <a:t>Plagiat est considéré comme un phénomène de société, lié aux pratiques actuelles d’Internet, qui s’identifie à de la négligence.</a:t>
            </a:r>
          </a:p>
          <a:p>
            <a:pPr marL="586800" indent="-226800" algn="just">
              <a:spcBef>
                <a:spcPts val="600"/>
              </a:spcBef>
              <a:spcAft>
                <a:spcPts val="0"/>
              </a:spcAft>
              <a:buFont typeface="Wingdings" pitchFamily="2" charset="2"/>
              <a:buChar char="§"/>
            </a:pPr>
            <a:r>
              <a:rPr lang="fr-FR" sz="2400" b="1" dirty="0" smtClean="0"/>
              <a:t>Plagiat le plus répandu résulte de la négligence, du mésusage documentaire et d’une maîtrise insuffisante de la méthodologie du travail universitaire.</a:t>
            </a:r>
            <a:endParaRPr lang="fr-FR" sz="2400" b="1" dirty="0"/>
          </a:p>
        </p:txBody>
      </p:sp>
      <p:sp>
        <p:nvSpPr>
          <p:cNvPr id="10243" name="ZoneTexte 2"/>
          <p:cNvSpPr txBox="1">
            <a:spLocks noChangeArrowheads="1"/>
          </p:cNvSpPr>
          <p:nvPr/>
        </p:nvSpPr>
        <p:spPr bwMode="auto">
          <a:xfrm>
            <a:off x="0" y="343895"/>
            <a:ext cx="9144000" cy="1569660"/>
          </a:xfrm>
          <a:prstGeom prst="rect">
            <a:avLst/>
          </a:prstGeom>
          <a:solidFill>
            <a:srgbClr val="C00000"/>
          </a:solidFill>
          <a:ln w="9525">
            <a:noFill/>
            <a:miter lim="800000"/>
            <a:headEnd/>
            <a:tailEnd/>
          </a:ln>
        </p:spPr>
        <p:txBody>
          <a:bodyPr>
            <a:spAutoFit/>
          </a:bodyPr>
          <a:lstStyle/>
          <a:p>
            <a:pPr algn="ctr"/>
            <a:r>
              <a:rPr lang="fr-FR" sz="3200" b="1" dirty="0" smtClean="0">
                <a:solidFill>
                  <a:srgbClr val="00FFFF"/>
                </a:solidFill>
                <a:latin typeface="Arial Black" pitchFamily="34" charset="0"/>
              </a:rPr>
              <a:t>Le plagiat sous 3 angles ou approches</a:t>
            </a:r>
          </a:p>
          <a:p>
            <a:pPr algn="ctr"/>
            <a:r>
              <a:rPr lang="fr-FR" sz="3200" b="1" dirty="0" smtClean="0">
                <a:solidFill>
                  <a:srgbClr val="00FFFF"/>
                </a:solidFill>
                <a:latin typeface="Arial Black" pitchFamily="34" charset="0"/>
              </a:rPr>
              <a:t>(portail.umons.ac.be/FR/</a:t>
            </a:r>
            <a:r>
              <a:rPr lang="fr-FR" sz="3200" b="1" dirty="0" err="1" smtClean="0">
                <a:solidFill>
                  <a:srgbClr val="00FFFF"/>
                </a:solidFill>
                <a:latin typeface="Arial Black" pitchFamily="34" charset="0"/>
              </a:rPr>
              <a:t>universite</a:t>
            </a:r>
            <a:r>
              <a:rPr lang="fr-FR" sz="3200" b="1" dirty="0" smtClean="0">
                <a:solidFill>
                  <a:srgbClr val="00FFFF"/>
                </a:solidFill>
                <a:latin typeface="Arial Black" pitchFamily="34" charset="0"/>
              </a:rPr>
              <a:t>/.../Le%20plagiat.../2-BLeclercq.pdf</a:t>
            </a:r>
            <a:r>
              <a:rPr lang="fr-FR" sz="3200" b="1" dirty="0" smtClean="0">
                <a:solidFill>
                  <a:srgbClr val="00FFFF"/>
                </a:solidFill>
                <a:latin typeface="Arial Black" pitchFamily="34" charset="0"/>
                <a:sym typeface="Wingdings" pitchFamily="2" charset="2"/>
              </a:rPr>
              <a:t> </a:t>
            </a:r>
            <a:r>
              <a:rPr lang="fr-FR" sz="3200" b="1" dirty="0" smtClean="0">
                <a:solidFill>
                  <a:srgbClr val="00FFFF"/>
                </a:solidFill>
                <a:latin typeface="Arial Black" pitchFamily="34" charset="0"/>
              </a:rPr>
              <a:t>)</a:t>
            </a:r>
            <a:endParaRPr lang="fr-FR" sz="3200" b="1" dirty="0">
              <a:solidFill>
                <a:srgbClr val="00FFFF"/>
              </a:solidFill>
              <a:latin typeface="Arial Black" pitchFamily="34" charset="0"/>
            </a:endParaRP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2/6</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checkerboard(across)">
                                      <p:cBhvr>
                                        <p:cTn id="7" dur="500"/>
                                        <p:tgtEl>
                                          <p:spTgt spid="1024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242">
                                            <p:txEl>
                                              <p:pRg st="1" end="1"/>
                                            </p:txEl>
                                          </p:spTgt>
                                        </p:tgtEl>
                                        <p:attrNameLst>
                                          <p:attrName>style.visibility</p:attrName>
                                        </p:attrNameLst>
                                      </p:cBhvr>
                                      <p:to>
                                        <p:strVal val="visible"/>
                                      </p:to>
                                    </p:set>
                                    <p:animEffect transition="in" filter="box(in)">
                                      <p:cBhvr>
                                        <p:cTn id="12" dur="500"/>
                                        <p:tgtEl>
                                          <p:spTgt spid="1024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0242">
                                            <p:txEl>
                                              <p:pRg st="2" end="2"/>
                                            </p:txEl>
                                          </p:spTgt>
                                        </p:tgtEl>
                                        <p:attrNameLst>
                                          <p:attrName>style.visibility</p:attrName>
                                        </p:attrNameLst>
                                      </p:cBhvr>
                                      <p:to>
                                        <p:strVal val="visible"/>
                                      </p:to>
                                    </p:set>
                                    <p:animEffect transition="in" filter="diamond(in)">
                                      <p:cBhvr>
                                        <p:cTn id="17" dur="2000"/>
                                        <p:tgtEl>
                                          <p:spTgt spid="1024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10242">
                                            <p:txEl>
                                              <p:pRg st="3" end="3"/>
                                            </p:txEl>
                                          </p:spTgt>
                                        </p:tgtEl>
                                        <p:attrNameLst>
                                          <p:attrName>style.visibility</p:attrName>
                                        </p:attrNameLst>
                                      </p:cBhvr>
                                      <p:to>
                                        <p:strVal val="visible"/>
                                      </p:to>
                                    </p:set>
                                    <p:animEffect transition="in" filter="diamond(in)">
                                      <p:cBhvr>
                                        <p:cTn id="22" dur="2000"/>
                                        <p:tgtEl>
                                          <p:spTgt spid="1024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10242">
                                            <p:txEl>
                                              <p:pRg st="4" end="4"/>
                                            </p:txEl>
                                          </p:spTgt>
                                        </p:tgtEl>
                                        <p:attrNameLst>
                                          <p:attrName>style.visibility</p:attrName>
                                        </p:attrNameLst>
                                      </p:cBhvr>
                                      <p:to>
                                        <p:strVal val="visible"/>
                                      </p:to>
                                    </p:set>
                                    <p:animEffect transition="in" filter="diamond(in)">
                                      <p:cBhvr>
                                        <p:cTn id="27" dur="2000"/>
                                        <p:tgtEl>
                                          <p:spTgt spid="1024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10242">
                                            <p:txEl>
                                              <p:pRg st="5" end="5"/>
                                            </p:txEl>
                                          </p:spTgt>
                                        </p:tgtEl>
                                        <p:attrNameLst>
                                          <p:attrName>style.visibility</p:attrName>
                                        </p:attrNameLst>
                                      </p:cBhvr>
                                      <p:to>
                                        <p:strVal val="visible"/>
                                      </p:to>
                                    </p:set>
                                    <p:animEffect transition="in" filter="diamond(in)">
                                      <p:cBhvr>
                                        <p:cTn id="32" dur="2000"/>
                                        <p:tgtEl>
                                          <p:spTgt spid="1024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oneTexte 1"/>
          <p:cNvSpPr txBox="1">
            <a:spLocks noChangeArrowheads="1"/>
          </p:cNvSpPr>
          <p:nvPr/>
        </p:nvSpPr>
        <p:spPr bwMode="auto">
          <a:xfrm>
            <a:off x="71468" y="1731290"/>
            <a:ext cx="8929688" cy="4483792"/>
          </a:xfrm>
          <a:prstGeom prst="rect">
            <a:avLst/>
          </a:prstGeom>
          <a:noFill/>
          <a:ln w="9525">
            <a:noFill/>
            <a:miter lim="800000"/>
            <a:headEnd/>
            <a:tailEnd/>
          </a:ln>
        </p:spPr>
        <p:txBody>
          <a:bodyPr>
            <a:spAutoFit/>
          </a:bodyPr>
          <a:lstStyle/>
          <a:p>
            <a:pPr algn="just">
              <a:lnSpc>
                <a:spcPct val="114000"/>
              </a:lnSpc>
              <a:spcBef>
                <a:spcPts val="600"/>
              </a:spcBef>
              <a:spcAft>
                <a:spcPts val="600"/>
              </a:spcAft>
            </a:pPr>
            <a:r>
              <a:rPr lang="fr-FR" sz="2800" b="1" dirty="0" smtClean="0"/>
              <a:t>Ampleur et visibilité démultipliées depuis quelques années en raisons de</a:t>
            </a:r>
            <a:r>
              <a:rPr lang="fr-FR" sz="2800" b="1" dirty="0" smtClean="0">
                <a:latin typeface="Arial" pitchFamily="34" charset="0"/>
                <a:cs typeface="Arial" pitchFamily="34" charset="0"/>
                <a:sym typeface="Wingdings" pitchFamily="2" charset="2"/>
              </a:rPr>
              <a:t> </a:t>
            </a:r>
            <a:r>
              <a:rPr lang="fr-FR" sz="2800" b="1" dirty="0" smtClean="0"/>
              <a:t>  </a:t>
            </a:r>
          </a:p>
          <a:p>
            <a:pPr marL="225425" indent="-225425" algn="just">
              <a:lnSpc>
                <a:spcPct val="114000"/>
              </a:lnSpc>
              <a:spcBef>
                <a:spcPts val="600"/>
              </a:spcBef>
              <a:spcAft>
                <a:spcPts val="600"/>
              </a:spcAft>
              <a:buFont typeface="Wingdings" pitchFamily="2" charset="2"/>
              <a:buChar char="§"/>
            </a:pPr>
            <a:r>
              <a:rPr lang="fr-FR" sz="2800" b="1" dirty="0" smtClean="0"/>
              <a:t>Envolée du nombre de publications au niveau international. </a:t>
            </a:r>
          </a:p>
          <a:p>
            <a:pPr marL="225425" indent="-225425" algn="just">
              <a:lnSpc>
                <a:spcPct val="114000"/>
              </a:lnSpc>
              <a:spcBef>
                <a:spcPts val="600"/>
              </a:spcBef>
              <a:spcAft>
                <a:spcPts val="600"/>
              </a:spcAft>
              <a:buFont typeface="Wingdings" pitchFamily="2" charset="2"/>
              <a:buChar char="§"/>
            </a:pPr>
            <a:r>
              <a:rPr lang="fr-FR" sz="2800" b="1" dirty="0" smtClean="0"/>
              <a:t>Ere de l’internet qui permet un partage total de l’information. </a:t>
            </a:r>
          </a:p>
          <a:p>
            <a:pPr marL="225425" indent="-225425" algn="just">
              <a:lnSpc>
                <a:spcPct val="114000"/>
              </a:lnSpc>
              <a:spcBef>
                <a:spcPts val="600"/>
              </a:spcBef>
              <a:spcAft>
                <a:spcPts val="600"/>
              </a:spcAft>
              <a:buFont typeface="Wingdings" pitchFamily="2" charset="2"/>
              <a:buChar char="§"/>
            </a:pPr>
            <a:r>
              <a:rPr lang="fr-FR" sz="2800" b="1" dirty="0" smtClean="0"/>
              <a:t>Développement récent d’outils informatiques performants visant à détecter le plagiat.</a:t>
            </a:r>
            <a:endParaRPr lang="fr-FR" sz="2800" b="1" dirty="0"/>
          </a:p>
        </p:txBody>
      </p:sp>
      <p:sp>
        <p:nvSpPr>
          <p:cNvPr id="10243" name="ZoneTexte 2"/>
          <p:cNvSpPr txBox="1">
            <a:spLocks noChangeArrowheads="1"/>
          </p:cNvSpPr>
          <p:nvPr/>
        </p:nvSpPr>
        <p:spPr bwMode="auto">
          <a:xfrm>
            <a:off x="0" y="422262"/>
            <a:ext cx="9144000" cy="1077912"/>
          </a:xfrm>
          <a:prstGeom prst="rect">
            <a:avLst/>
          </a:prstGeom>
          <a:solidFill>
            <a:srgbClr val="C00000"/>
          </a:solidFill>
          <a:ln w="9525">
            <a:noFill/>
            <a:miter lim="800000"/>
            <a:headEnd/>
            <a:tailEnd/>
          </a:ln>
        </p:spPr>
        <p:txBody>
          <a:bodyPr>
            <a:spAutoFit/>
          </a:bodyPr>
          <a:lstStyle/>
          <a:p>
            <a:pPr algn="ctr"/>
            <a:r>
              <a:rPr lang="fr-FR" sz="3200" b="1" dirty="0">
                <a:solidFill>
                  <a:srgbClr val="00FFFF"/>
                </a:solidFill>
                <a:latin typeface="Arial Black" pitchFamily="34" charset="0"/>
              </a:rPr>
              <a:t>Raisons qui poussent les chercheurs à recourir à ces pratiques</a:t>
            </a:r>
            <a:r>
              <a:rPr lang="fr-FR" sz="3200" b="1" dirty="0" smtClean="0">
                <a:solidFill>
                  <a:srgbClr val="00FFFF"/>
                </a:solidFill>
                <a:latin typeface="Arial Black" pitchFamily="34" charset="0"/>
              </a:rPr>
              <a:t>? </a:t>
            </a:r>
            <a:endParaRPr lang="fr-FR" sz="3200" b="1" dirty="0">
              <a:solidFill>
                <a:srgbClr val="00FFFF"/>
              </a:solidFill>
              <a:latin typeface="Arial Black" pitchFamily="34" charset="0"/>
            </a:endParaRP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3/6</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checkerboard(across)">
                                      <p:cBhvr>
                                        <p:cTn id="7" dur="500"/>
                                        <p:tgtEl>
                                          <p:spTgt spid="1024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42"/>
                                        </p:tgtEl>
                                        <p:attrNameLst>
                                          <p:attrName>style.visibility</p:attrName>
                                        </p:attrNameLst>
                                      </p:cBhvr>
                                      <p:to>
                                        <p:strVal val="visible"/>
                                      </p:to>
                                    </p:set>
                                    <p:anim calcmode="lin" valueType="num">
                                      <p:cBhvr additive="base">
                                        <p:cTn id="12" dur="500" fill="hold"/>
                                        <p:tgtEl>
                                          <p:spTgt spid="10242"/>
                                        </p:tgtEl>
                                        <p:attrNameLst>
                                          <p:attrName>ppt_x</p:attrName>
                                        </p:attrNameLst>
                                      </p:cBhvr>
                                      <p:tavLst>
                                        <p:tav tm="0">
                                          <p:val>
                                            <p:strVal val="#ppt_x"/>
                                          </p:val>
                                        </p:tav>
                                        <p:tav tm="100000">
                                          <p:val>
                                            <p:strVal val="#ppt_x"/>
                                          </p:val>
                                        </p:tav>
                                      </p:tavLst>
                                    </p:anim>
                                    <p:anim calcmode="lin" valueType="num">
                                      <p:cBhvr additive="base">
                                        <p:cTn id="13"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oneTexte 1"/>
          <p:cNvSpPr txBox="1">
            <a:spLocks noChangeArrowheads="1"/>
          </p:cNvSpPr>
          <p:nvPr/>
        </p:nvSpPr>
        <p:spPr bwMode="auto">
          <a:xfrm>
            <a:off x="71468" y="1357298"/>
            <a:ext cx="8929688" cy="5466240"/>
          </a:xfrm>
          <a:prstGeom prst="rect">
            <a:avLst/>
          </a:prstGeom>
          <a:noFill/>
          <a:ln w="9525">
            <a:noFill/>
            <a:miter lim="800000"/>
            <a:headEnd/>
            <a:tailEnd/>
          </a:ln>
        </p:spPr>
        <p:txBody>
          <a:bodyPr>
            <a:spAutoFit/>
          </a:bodyPr>
          <a:lstStyle/>
          <a:p>
            <a:pPr marL="225425" indent="-225425" algn="just">
              <a:lnSpc>
                <a:spcPct val="114000"/>
              </a:lnSpc>
              <a:spcBef>
                <a:spcPts val="600"/>
              </a:spcBef>
              <a:spcAft>
                <a:spcPts val="600"/>
              </a:spcAft>
            </a:pPr>
            <a:r>
              <a:rPr lang="de-DE" sz="2800" b="1" dirty="0" err="1" smtClean="0"/>
              <a:t>Bachelet</a:t>
            </a:r>
            <a:r>
              <a:rPr lang="de-DE" sz="2800" b="1" dirty="0" smtClean="0"/>
              <a:t> en 2013 (</a:t>
            </a:r>
            <a:r>
              <a:rPr lang="de-DE" sz="2800" b="1" dirty="0" smtClean="0">
                <a:hlinkClick r:id="rId3"/>
              </a:rPr>
              <a:t>http://plagiat.ec-lille.fr</a:t>
            </a:r>
            <a:r>
              <a:rPr lang="de-DE" sz="2800" b="1" dirty="0" smtClean="0"/>
              <a:t> )</a:t>
            </a:r>
            <a:r>
              <a:rPr lang="fr-FR" sz="2800" b="1" dirty="0" smtClean="0">
                <a:solidFill>
                  <a:srgbClr val="C00000"/>
                </a:solidFill>
                <a:latin typeface="Arial" pitchFamily="34" charset="0"/>
                <a:cs typeface="Arial" pitchFamily="34" charset="0"/>
              </a:rPr>
              <a:t> </a:t>
            </a:r>
            <a:r>
              <a:rPr lang="fr-FR" sz="2800" b="1" dirty="0" smtClean="0">
                <a:latin typeface="Arial" pitchFamily="34" charset="0"/>
                <a:cs typeface="Arial" pitchFamily="34" charset="0"/>
                <a:sym typeface="Wingdings" pitchFamily="2" charset="2"/>
              </a:rPr>
              <a:t></a:t>
            </a:r>
            <a:endParaRPr lang="fr-FR" sz="2800" b="1" dirty="0" smtClean="0"/>
          </a:p>
          <a:p>
            <a:pPr marL="225425" indent="-225425" algn="just">
              <a:lnSpc>
                <a:spcPct val="114000"/>
              </a:lnSpc>
              <a:spcBef>
                <a:spcPts val="600"/>
              </a:spcBef>
              <a:spcAft>
                <a:spcPts val="600"/>
              </a:spcAft>
              <a:buFont typeface="Wingdings" pitchFamily="2" charset="2"/>
              <a:buChar char="§"/>
            </a:pPr>
            <a:r>
              <a:rPr lang="fr-FR" sz="2800" b="1" dirty="0" smtClean="0"/>
              <a:t>Qualité </a:t>
            </a:r>
            <a:r>
              <a:rPr lang="fr-FR" sz="2800" b="1" dirty="0"/>
              <a:t>d’un chercheur dépend notamment du nombre de ses publications et du nombre de citations dont ses papiers font l’objet. </a:t>
            </a:r>
          </a:p>
          <a:p>
            <a:pPr marL="225425" indent="-225425" algn="just">
              <a:lnSpc>
                <a:spcPct val="114000"/>
              </a:lnSpc>
              <a:spcBef>
                <a:spcPts val="600"/>
              </a:spcBef>
              <a:spcAft>
                <a:spcPts val="600"/>
              </a:spcAft>
              <a:buFont typeface="Wingdings" pitchFamily="2" charset="2"/>
              <a:buChar char="§"/>
            </a:pPr>
            <a:r>
              <a:rPr lang="fr-FR" sz="2800" b="1" dirty="0" smtClean="0"/>
              <a:t>Ainsi, grande tentation </a:t>
            </a:r>
            <a:r>
              <a:rPr lang="fr-FR" sz="2800" b="1" dirty="0"/>
              <a:t>pour certains de soumettre un même article à différents journaux afin de le voir publier plusieurs fois et ainsi doper leur curriculum vitae et leurs référencements.</a:t>
            </a:r>
          </a:p>
          <a:p>
            <a:pPr marL="225425" indent="-225425" algn="just">
              <a:lnSpc>
                <a:spcPct val="114000"/>
              </a:lnSpc>
              <a:spcBef>
                <a:spcPts val="600"/>
              </a:spcBef>
              <a:spcAft>
                <a:spcPts val="600"/>
              </a:spcAft>
              <a:buFont typeface="Wingdings" pitchFamily="2" charset="2"/>
              <a:buChar char="§"/>
            </a:pPr>
            <a:r>
              <a:rPr lang="fr-FR" sz="2800" b="1" dirty="0"/>
              <a:t>Etudiants en </a:t>
            </a:r>
            <a:r>
              <a:rPr lang="fr-FR" sz="2800" b="1" dirty="0" smtClean="0"/>
              <a:t>fin et </a:t>
            </a:r>
            <a:r>
              <a:rPr lang="fr-FR" sz="2800" b="1" dirty="0"/>
              <a:t>en « panne d’inspiration dans son travail </a:t>
            </a:r>
            <a:r>
              <a:rPr lang="fr-FR" sz="2800" b="1" dirty="0" smtClean="0"/>
              <a:t>».</a:t>
            </a:r>
            <a:endParaRPr lang="fr-FR" sz="2800" b="1" dirty="0"/>
          </a:p>
        </p:txBody>
      </p:sp>
      <p:sp>
        <p:nvSpPr>
          <p:cNvPr id="10243" name="ZoneTexte 2"/>
          <p:cNvSpPr txBox="1">
            <a:spLocks noChangeArrowheads="1"/>
          </p:cNvSpPr>
          <p:nvPr/>
        </p:nvSpPr>
        <p:spPr bwMode="auto">
          <a:xfrm>
            <a:off x="0" y="350824"/>
            <a:ext cx="9144000" cy="1077912"/>
          </a:xfrm>
          <a:prstGeom prst="rect">
            <a:avLst/>
          </a:prstGeom>
          <a:solidFill>
            <a:srgbClr val="C00000"/>
          </a:solidFill>
          <a:ln w="9525">
            <a:noFill/>
            <a:miter lim="800000"/>
            <a:headEnd/>
            <a:tailEnd/>
          </a:ln>
        </p:spPr>
        <p:txBody>
          <a:bodyPr>
            <a:spAutoFit/>
          </a:bodyPr>
          <a:lstStyle/>
          <a:p>
            <a:pPr algn="ctr"/>
            <a:r>
              <a:rPr lang="fr-FR" sz="3200" b="1" dirty="0">
                <a:solidFill>
                  <a:srgbClr val="00FFFF"/>
                </a:solidFill>
                <a:latin typeface="Arial Black" pitchFamily="34" charset="0"/>
              </a:rPr>
              <a:t>Raisons qui poussent les chercheurs à recourir à ces </a:t>
            </a:r>
            <a:r>
              <a:rPr lang="fr-FR" sz="3200" b="1" dirty="0" smtClean="0">
                <a:solidFill>
                  <a:srgbClr val="00FFFF"/>
                </a:solidFill>
                <a:latin typeface="Arial Black" pitchFamily="34" charset="0"/>
              </a:rPr>
              <a:t>pratiques?</a:t>
            </a:r>
            <a:endParaRPr lang="fr-FR" sz="3200" b="1" dirty="0">
              <a:solidFill>
                <a:srgbClr val="00FFFF"/>
              </a:solidFill>
              <a:latin typeface="Arial Black" pitchFamily="34" charset="0"/>
            </a:endParaRP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4/6</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checkerboard(across)">
                                      <p:cBhvr>
                                        <p:cTn id="7" dur="500"/>
                                        <p:tgtEl>
                                          <p:spTgt spid="1024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242">
                                            <p:txEl>
                                              <p:pRg st="0" end="0"/>
                                            </p:txEl>
                                          </p:spTgt>
                                        </p:tgtEl>
                                        <p:attrNameLst>
                                          <p:attrName>style.visibility</p:attrName>
                                        </p:attrNameLst>
                                      </p:cBhvr>
                                      <p:to>
                                        <p:strVal val="visible"/>
                                      </p:to>
                                    </p:set>
                                    <p:animEffect transition="in" filter="box(in)">
                                      <p:cBhvr>
                                        <p:cTn id="12" dur="500"/>
                                        <p:tgtEl>
                                          <p:spTgt spid="1024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0242">
                                            <p:txEl>
                                              <p:pRg st="1" end="1"/>
                                            </p:txEl>
                                          </p:spTgt>
                                        </p:tgtEl>
                                        <p:attrNameLst>
                                          <p:attrName>style.visibility</p:attrName>
                                        </p:attrNameLst>
                                      </p:cBhvr>
                                      <p:to>
                                        <p:strVal val="visible"/>
                                      </p:to>
                                    </p:set>
                                    <p:animEffect transition="in" filter="diamond(in)">
                                      <p:cBhvr>
                                        <p:cTn id="17" dur="2000"/>
                                        <p:tgtEl>
                                          <p:spTgt spid="10242">
                                            <p:txEl>
                                              <p:pRg st="1" end="1"/>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10242">
                                            <p:txEl>
                                              <p:pRg st="2" end="2"/>
                                            </p:txEl>
                                          </p:spTgt>
                                        </p:tgtEl>
                                        <p:attrNameLst>
                                          <p:attrName>style.visibility</p:attrName>
                                        </p:attrNameLst>
                                      </p:cBhvr>
                                      <p:to>
                                        <p:strVal val="visible"/>
                                      </p:to>
                                    </p:set>
                                    <p:animEffect transition="in" filter="diamond(in)">
                                      <p:cBhvr>
                                        <p:cTn id="20" dur="2000"/>
                                        <p:tgtEl>
                                          <p:spTgt spid="1024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nodeType="clickEffect">
                                  <p:stCondLst>
                                    <p:cond delay="0"/>
                                  </p:stCondLst>
                                  <p:childTnLst>
                                    <p:set>
                                      <p:cBhvr>
                                        <p:cTn id="24" dur="1" fill="hold">
                                          <p:stCondLst>
                                            <p:cond delay="0"/>
                                          </p:stCondLst>
                                        </p:cTn>
                                        <p:tgtEl>
                                          <p:spTgt spid="10242">
                                            <p:txEl>
                                              <p:pRg st="3" end="3"/>
                                            </p:txEl>
                                          </p:spTgt>
                                        </p:tgtEl>
                                        <p:attrNameLst>
                                          <p:attrName>style.visibility</p:attrName>
                                        </p:attrNameLst>
                                      </p:cBhvr>
                                      <p:to>
                                        <p:strVal val="visible"/>
                                      </p:to>
                                    </p:set>
                                    <p:animEffect transition="in" filter="diamond(in)">
                                      <p:cBhvr>
                                        <p:cTn id="25" dur="2000"/>
                                        <p:tgtEl>
                                          <p:spTgt spid="1024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oneTexte 1"/>
          <p:cNvSpPr txBox="1">
            <a:spLocks noChangeArrowheads="1"/>
          </p:cNvSpPr>
          <p:nvPr/>
        </p:nvSpPr>
        <p:spPr bwMode="auto">
          <a:xfrm>
            <a:off x="71468" y="1946870"/>
            <a:ext cx="8929688" cy="4339650"/>
          </a:xfrm>
          <a:prstGeom prst="rect">
            <a:avLst/>
          </a:prstGeom>
          <a:noFill/>
          <a:ln w="9525">
            <a:noFill/>
            <a:miter lim="800000"/>
            <a:headEnd/>
            <a:tailEnd/>
          </a:ln>
        </p:spPr>
        <p:txBody>
          <a:bodyPr>
            <a:spAutoFit/>
          </a:bodyPr>
          <a:lstStyle/>
          <a:p>
            <a:pPr algn="just">
              <a:spcBef>
                <a:spcPts val="600"/>
              </a:spcBef>
              <a:spcAft>
                <a:spcPts val="600"/>
              </a:spcAft>
              <a:buFont typeface="Arial" charset="0"/>
              <a:buChar char="•"/>
            </a:pPr>
            <a:r>
              <a:rPr lang="fr-FR" sz="2800" b="1" i="1" dirty="0">
                <a:solidFill>
                  <a:srgbClr val="C00000"/>
                </a:solidFill>
                <a:latin typeface="Calibri" pitchFamily="34" charset="0"/>
              </a:rPr>
              <a:t> </a:t>
            </a:r>
            <a:r>
              <a:rPr lang="fr-FR" sz="3200" b="1" dirty="0">
                <a:solidFill>
                  <a:srgbClr val="C00000"/>
                </a:solidFill>
                <a:latin typeface="Arial" pitchFamily="34" charset="0"/>
                <a:cs typeface="Arial" pitchFamily="34" charset="0"/>
              </a:rPr>
              <a:t>Ignorance </a:t>
            </a:r>
            <a:r>
              <a:rPr lang="fr-FR" sz="3200" b="1" dirty="0" smtClean="0">
                <a:latin typeface="Arial" pitchFamily="34" charset="0"/>
                <a:cs typeface="Arial" pitchFamily="34" charset="0"/>
                <a:sym typeface="Wingdings" pitchFamily="2" charset="2"/>
              </a:rPr>
              <a:t></a:t>
            </a:r>
            <a:r>
              <a:rPr lang="fr-FR" sz="3200" b="1" dirty="0" smtClean="0">
                <a:latin typeface="Arial" pitchFamily="34" charset="0"/>
                <a:cs typeface="Arial" pitchFamily="34" charset="0"/>
              </a:rPr>
              <a:t> </a:t>
            </a:r>
            <a:r>
              <a:rPr lang="fr-FR" sz="3200" b="1" dirty="0">
                <a:latin typeface="Arial" pitchFamily="34" charset="0"/>
                <a:cs typeface="Arial" pitchFamily="34" charset="0"/>
              </a:rPr>
              <a:t>Ah bon c’est mal de copier le travail d’un autre ? Mais pourquoi l’a-t-il publié dans un livre alors ?</a:t>
            </a:r>
          </a:p>
          <a:p>
            <a:pPr algn="just">
              <a:spcBef>
                <a:spcPts val="600"/>
              </a:spcBef>
              <a:spcAft>
                <a:spcPts val="600"/>
              </a:spcAft>
              <a:buFont typeface="Arial" charset="0"/>
              <a:buChar char="•"/>
            </a:pPr>
            <a:r>
              <a:rPr lang="fr-FR" sz="3200" b="1" dirty="0">
                <a:latin typeface="Arial" pitchFamily="34" charset="0"/>
                <a:cs typeface="Arial" pitchFamily="34" charset="0"/>
              </a:rPr>
              <a:t> </a:t>
            </a:r>
            <a:r>
              <a:rPr lang="fr-FR" sz="3200" b="1" dirty="0">
                <a:solidFill>
                  <a:srgbClr val="C00000"/>
                </a:solidFill>
                <a:latin typeface="Arial" pitchFamily="34" charset="0"/>
                <a:cs typeface="Arial" pitchFamily="34" charset="0"/>
              </a:rPr>
              <a:t>Mauvaise organisation </a:t>
            </a:r>
            <a:r>
              <a:rPr lang="fr-FR" sz="3200" b="1" dirty="0" smtClean="0">
                <a:latin typeface="Arial" pitchFamily="34" charset="0"/>
                <a:cs typeface="Arial" pitchFamily="34" charset="0"/>
                <a:sym typeface="Wingdings" pitchFamily="2" charset="2"/>
              </a:rPr>
              <a:t></a:t>
            </a:r>
            <a:r>
              <a:rPr lang="fr-FR" sz="3200" b="1" dirty="0" smtClean="0">
                <a:latin typeface="Arial" pitchFamily="34" charset="0"/>
                <a:cs typeface="Arial" pitchFamily="34" charset="0"/>
              </a:rPr>
              <a:t> </a:t>
            </a:r>
            <a:r>
              <a:rPr lang="fr-FR" sz="3200" b="1" dirty="0">
                <a:latin typeface="Arial" pitchFamily="34" charset="0"/>
                <a:cs typeface="Arial" pitchFamily="34" charset="0"/>
              </a:rPr>
              <a:t>«Il faut rendre ce rapport dans 3 heures, je pompe pour gagner du temps»</a:t>
            </a:r>
          </a:p>
          <a:p>
            <a:pPr algn="just">
              <a:spcBef>
                <a:spcPts val="600"/>
              </a:spcBef>
              <a:spcAft>
                <a:spcPts val="600"/>
              </a:spcAft>
              <a:buFont typeface="Arial" charset="0"/>
              <a:buChar char="•"/>
            </a:pPr>
            <a:r>
              <a:rPr lang="fr-FR" sz="3200" b="1" dirty="0">
                <a:latin typeface="Arial" pitchFamily="34" charset="0"/>
                <a:cs typeface="Arial" pitchFamily="34" charset="0"/>
              </a:rPr>
              <a:t> </a:t>
            </a:r>
            <a:r>
              <a:rPr lang="fr-FR" sz="3200" b="1" dirty="0" smtClean="0">
                <a:solidFill>
                  <a:srgbClr val="C00000"/>
                </a:solidFill>
                <a:latin typeface="Arial" pitchFamily="34" charset="0"/>
                <a:cs typeface="Arial" pitchFamily="34" charset="0"/>
              </a:rPr>
              <a:t>Fumisterie et </a:t>
            </a:r>
            <a:r>
              <a:rPr lang="fr-FR" sz="3200" b="1" dirty="0" err="1">
                <a:solidFill>
                  <a:srgbClr val="C00000"/>
                </a:solidFill>
                <a:latin typeface="Arial" pitchFamily="34" charset="0"/>
                <a:cs typeface="Arial" pitchFamily="34" charset="0"/>
              </a:rPr>
              <a:t>Pipotage</a:t>
            </a:r>
            <a:r>
              <a:rPr lang="fr-FR" sz="3200" b="1" dirty="0">
                <a:solidFill>
                  <a:srgbClr val="C00000"/>
                </a:solidFill>
                <a:latin typeface="Arial" pitchFamily="34" charset="0"/>
                <a:cs typeface="Arial" pitchFamily="34" charset="0"/>
              </a:rPr>
              <a:t> </a:t>
            </a:r>
            <a:r>
              <a:rPr lang="fr-FR" sz="3200" b="1" dirty="0" smtClean="0">
                <a:latin typeface="Arial" pitchFamily="34" charset="0"/>
                <a:cs typeface="Arial" pitchFamily="34" charset="0"/>
                <a:sym typeface="Wingdings" pitchFamily="2" charset="2"/>
              </a:rPr>
              <a:t></a:t>
            </a:r>
            <a:r>
              <a:rPr lang="fr-FR" sz="3200" b="1" dirty="0" smtClean="0">
                <a:latin typeface="Arial" pitchFamily="34" charset="0"/>
                <a:cs typeface="Arial" pitchFamily="34" charset="0"/>
              </a:rPr>
              <a:t> </a:t>
            </a:r>
            <a:r>
              <a:rPr lang="fr-FR" sz="3200" b="1" dirty="0">
                <a:latin typeface="Arial" pitchFamily="34" charset="0"/>
                <a:cs typeface="Arial" pitchFamily="34" charset="0"/>
              </a:rPr>
              <a:t>Je pompe pour faire croire que j’ai </a:t>
            </a:r>
            <a:r>
              <a:rPr lang="fr-FR" sz="3200" b="1" dirty="0" smtClean="0">
                <a:latin typeface="Arial" pitchFamily="34" charset="0"/>
                <a:cs typeface="Arial" pitchFamily="34" charset="0"/>
              </a:rPr>
              <a:t>travaillé .</a:t>
            </a:r>
            <a:endParaRPr lang="fr-FR" sz="3200" b="1" dirty="0">
              <a:latin typeface="Arial" pitchFamily="34" charset="0"/>
              <a:cs typeface="Arial" pitchFamily="34" charset="0"/>
            </a:endParaRPr>
          </a:p>
        </p:txBody>
      </p:sp>
      <p:sp>
        <p:nvSpPr>
          <p:cNvPr id="11267" name="ZoneTexte 2"/>
          <p:cNvSpPr txBox="1">
            <a:spLocks noChangeArrowheads="1"/>
          </p:cNvSpPr>
          <p:nvPr/>
        </p:nvSpPr>
        <p:spPr bwMode="auto">
          <a:xfrm>
            <a:off x="0" y="422262"/>
            <a:ext cx="9144000" cy="1077912"/>
          </a:xfrm>
          <a:prstGeom prst="rect">
            <a:avLst/>
          </a:prstGeom>
          <a:solidFill>
            <a:srgbClr val="C00000"/>
          </a:solidFill>
          <a:ln w="9525">
            <a:noFill/>
            <a:miter lim="800000"/>
            <a:headEnd/>
            <a:tailEnd/>
          </a:ln>
        </p:spPr>
        <p:txBody>
          <a:bodyPr>
            <a:spAutoFit/>
          </a:bodyPr>
          <a:lstStyle/>
          <a:p>
            <a:pPr algn="ctr"/>
            <a:r>
              <a:rPr lang="fr-FR" sz="3200" b="1" dirty="0">
                <a:solidFill>
                  <a:srgbClr val="00FFFF"/>
                </a:solidFill>
                <a:latin typeface="Arial Black" pitchFamily="34" charset="0"/>
              </a:rPr>
              <a:t>Raisons qui poussent les chercheurs à recourir à ces </a:t>
            </a:r>
            <a:r>
              <a:rPr lang="fr-FR" sz="3200" b="1" dirty="0" smtClean="0">
                <a:solidFill>
                  <a:srgbClr val="00FFFF"/>
                </a:solidFill>
                <a:latin typeface="Arial Black" pitchFamily="34" charset="0"/>
              </a:rPr>
              <a:t>pratiques?</a:t>
            </a:r>
            <a:endParaRPr lang="fr-FR" sz="3200" b="1" dirty="0">
              <a:solidFill>
                <a:srgbClr val="00FFFF"/>
              </a:solidFill>
              <a:latin typeface="Arial Black" pitchFamily="34" charset="0"/>
            </a:endParaRP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5/6</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box(in)">
                                      <p:cBhvr>
                                        <p:cTn id="7" dur="500"/>
                                        <p:tgtEl>
                                          <p:spTgt spid="112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266">
                                            <p:txEl>
                                              <p:pRg st="0" end="0"/>
                                            </p:txEl>
                                          </p:spTgt>
                                        </p:tgtEl>
                                        <p:attrNameLst>
                                          <p:attrName>style.visibility</p:attrName>
                                        </p:attrNameLst>
                                      </p:cBhvr>
                                      <p:to>
                                        <p:strVal val="visible"/>
                                      </p:to>
                                    </p:set>
                                    <p:animEffect transition="in" filter="checkerboard(across)">
                                      <p:cBhvr>
                                        <p:cTn id="12" dur="500"/>
                                        <p:tgtEl>
                                          <p:spTgt spid="1126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266">
                                            <p:txEl>
                                              <p:pRg st="1" end="1"/>
                                            </p:txEl>
                                          </p:spTgt>
                                        </p:tgtEl>
                                        <p:attrNameLst>
                                          <p:attrName>style.visibility</p:attrName>
                                        </p:attrNameLst>
                                      </p:cBhvr>
                                      <p:to>
                                        <p:strVal val="visible"/>
                                      </p:to>
                                    </p:set>
                                    <p:animEffect transition="in" filter="box(in)">
                                      <p:cBhvr>
                                        <p:cTn id="17" dur="500"/>
                                        <p:tgtEl>
                                          <p:spTgt spid="1126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11266">
                                            <p:txEl>
                                              <p:pRg st="2" end="2"/>
                                            </p:txEl>
                                          </p:spTgt>
                                        </p:tgtEl>
                                        <p:attrNameLst>
                                          <p:attrName>style.visibility</p:attrName>
                                        </p:attrNameLst>
                                      </p:cBhvr>
                                      <p:to>
                                        <p:strVal val="visible"/>
                                      </p:to>
                                    </p:set>
                                    <p:animEffect transition="in" filter="diamond(in)">
                                      <p:cBhvr>
                                        <p:cTn id="22" dur="2000"/>
                                        <p:tgtEl>
                                          <p:spTgt spid="1126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oneTexte 1"/>
          <p:cNvSpPr txBox="1">
            <a:spLocks noChangeArrowheads="1"/>
          </p:cNvSpPr>
          <p:nvPr/>
        </p:nvSpPr>
        <p:spPr bwMode="auto">
          <a:xfrm>
            <a:off x="71468" y="1643050"/>
            <a:ext cx="8572498" cy="4278094"/>
          </a:xfrm>
          <a:prstGeom prst="rect">
            <a:avLst/>
          </a:prstGeom>
          <a:noFill/>
          <a:ln w="9525">
            <a:noFill/>
            <a:miter lim="800000"/>
            <a:headEnd/>
            <a:tailEnd/>
          </a:ln>
        </p:spPr>
        <p:txBody>
          <a:bodyPr wrap="square">
            <a:spAutoFit/>
          </a:bodyPr>
          <a:lstStyle/>
          <a:p>
            <a:pPr algn="just">
              <a:spcBef>
                <a:spcPts val="600"/>
              </a:spcBef>
              <a:spcAft>
                <a:spcPts val="600"/>
              </a:spcAft>
              <a:buFont typeface="Arial" charset="0"/>
              <a:buChar char="•"/>
            </a:pPr>
            <a:r>
              <a:rPr lang="fr-FR" sz="3600" b="1" dirty="0" smtClean="0">
                <a:solidFill>
                  <a:srgbClr val="C00000"/>
                </a:solidFill>
                <a:latin typeface="Arial" pitchFamily="34" charset="0"/>
                <a:cs typeface="Arial" pitchFamily="34" charset="0"/>
              </a:rPr>
              <a:t>Difficulté </a:t>
            </a:r>
            <a:r>
              <a:rPr lang="fr-FR" sz="3600" b="1" dirty="0">
                <a:solidFill>
                  <a:srgbClr val="C00000"/>
                </a:solidFill>
                <a:latin typeface="Arial" pitchFamily="34" charset="0"/>
                <a:cs typeface="Arial" pitchFamily="34" charset="0"/>
              </a:rPr>
              <a:t>du </a:t>
            </a:r>
            <a:r>
              <a:rPr lang="fr-FR" sz="3600" b="1" dirty="0" smtClean="0">
                <a:solidFill>
                  <a:srgbClr val="C00000"/>
                </a:solidFill>
                <a:latin typeface="Arial" pitchFamily="34" charset="0"/>
                <a:cs typeface="Arial" pitchFamily="34" charset="0"/>
              </a:rPr>
              <a:t>travail</a:t>
            </a:r>
            <a:r>
              <a:rPr lang="fr-FR" sz="3600" b="1" dirty="0" smtClean="0">
                <a:latin typeface="Arial" pitchFamily="34" charset="0"/>
                <a:cs typeface="Arial" pitchFamily="34" charset="0"/>
                <a:sym typeface="Wingdings" pitchFamily="2" charset="2"/>
              </a:rPr>
              <a:t> </a:t>
            </a:r>
            <a:endParaRPr lang="fr-FR" sz="3600" b="1" dirty="0">
              <a:solidFill>
                <a:srgbClr val="C00000"/>
              </a:solidFill>
              <a:latin typeface="Arial" pitchFamily="34" charset="0"/>
              <a:cs typeface="Arial" pitchFamily="34" charset="0"/>
            </a:endParaRPr>
          </a:p>
          <a:p>
            <a:pPr marL="586800" indent="-226800" algn="just">
              <a:spcBef>
                <a:spcPts val="600"/>
              </a:spcBef>
              <a:spcAft>
                <a:spcPts val="600"/>
              </a:spcAft>
              <a:buFont typeface="Wingdings" pitchFamily="2" charset="2"/>
              <a:buChar char="ü"/>
            </a:pPr>
            <a:r>
              <a:rPr lang="fr-FR" sz="3600" b="1" dirty="0">
                <a:latin typeface="Arial" pitchFamily="34" charset="0"/>
                <a:cs typeface="Arial" pitchFamily="34" charset="0"/>
              </a:rPr>
              <a:t>Faire des recherches c’est dur et «il y a des gens plus intelligents que moi qui ont déjà réfléchi au problème» </a:t>
            </a:r>
          </a:p>
          <a:p>
            <a:pPr marL="586800" indent="-226800" algn="just">
              <a:spcBef>
                <a:spcPts val="600"/>
              </a:spcBef>
              <a:spcAft>
                <a:spcPts val="600"/>
              </a:spcAft>
              <a:buFont typeface="Wingdings" pitchFamily="2" charset="2"/>
              <a:buChar char="ü"/>
            </a:pPr>
            <a:r>
              <a:rPr lang="fr-FR" sz="3600" b="1" dirty="0">
                <a:latin typeface="Arial" pitchFamily="34" charset="0"/>
                <a:cs typeface="Arial" pitchFamily="34" charset="0"/>
              </a:rPr>
              <a:t>J’écris mal le </a:t>
            </a:r>
            <a:r>
              <a:rPr lang="fr-FR" sz="3600" b="1" dirty="0" smtClean="0">
                <a:latin typeface="Arial" pitchFamily="34" charset="0"/>
                <a:cs typeface="Arial" pitchFamily="34" charset="0"/>
              </a:rPr>
              <a:t>français </a:t>
            </a:r>
            <a:r>
              <a:rPr lang="fr-FR" sz="3600" b="1" dirty="0">
                <a:latin typeface="Arial" pitchFamily="34" charset="0"/>
                <a:cs typeface="Arial" pitchFamily="34" charset="0"/>
              </a:rPr>
              <a:t>donc je recopie le travail d’un </a:t>
            </a:r>
            <a:r>
              <a:rPr lang="fr-FR" sz="3600" b="1" dirty="0" smtClean="0">
                <a:latin typeface="Arial" pitchFamily="34" charset="0"/>
                <a:cs typeface="Arial" pitchFamily="34" charset="0"/>
              </a:rPr>
              <a:t>autre.</a:t>
            </a:r>
            <a:endParaRPr lang="fr-FR" sz="3600" b="1" dirty="0">
              <a:latin typeface="Arial" pitchFamily="34" charset="0"/>
              <a:cs typeface="Arial" pitchFamily="34" charset="0"/>
            </a:endParaRPr>
          </a:p>
        </p:txBody>
      </p:sp>
      <p:sp>
        <p:nvSpPr>
          <p:cNvPr id="11267" name="ZoneTexte 2"/>
          <p:cNvSpPr txBox="1">
            <a:spLocks noChangeArrowheads="1"/>
          </p:cNvSpPr>
          <p:nvPr/>
        </p:nvSpPr>
        <p:spPr bwMode="auto">
          <a:xfrm>
            <a:off x="0" y="422262"/>
            <a:ext cx="9144000" cy="1077912"/>
          </a:xfrm>
          <a:prstGeom prst="rect">
            <a:avLst/>
          </a:prstGeom>
          <a:solidFill>
            <a:srgbClr val="C00000"/>
          </a:solidFill>
          <a:ln w="9525">
            <a:noFill/>
            <a:miter lim="800000"/>
            <a:headEnd/>
            <a:tailEnd/>
          </a:ln>
        </p:spPr>
        <p:txBody>
          <a:bodyPr>
            <a:spAutoFit/>
          </a:bodyPr>
          <a:lstStyle/>
          <a:p>
            <a:pPr algn="ctr"/>
            <a:r>
              <a:rPr lang="fr-FR" sz="3200" b="1" dirty="0">
                <a:solidFill>
                  <a:srgbClr val="00FFFF"/>
                </a:solidFill>
                <a:latin typeface="Arial Black" pitchFamily="34" charset="0"/>
              </a:rPr>
              <a:t>Raisons qui poussent les chercheurs à recourir à ces pratiques</a:t>
            </a:r>
            <a:r>
              <a:rPr lang="fr-FR" sz="3200" b="1" dirty="0" smtClean="0">
                <a:solidFill>
                  <a:srgbClr val="00FFFF"/>
                </a:solidFill>
                <a:latin typeface="Arial Black" pitchFamily="34" charset="0"/>
              </a:rPr>
              <a:t>? </a:t>
            </a:r>
            <a:endParaRPr lang="fr-FR" sz="3200" b="1" dirty="0">
              <a:solidFill>
                <a:srgbClr val="00FFFF"/>
              </a:solidFill>
              <a:latin typeface="Arial Black" pitchFamily="34" charset="0"/>
            </a:endParaRP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6/6</a:t>
            </a:r>
            <a:endParaRPr lang="fr-FR" b="1" dirty="0">
              <a:solidFill>
                <a:srgbClr val="C0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762000" y="3000372"/>
            <a:ext cx="8024842" cy="1384995"/>
          </a:xfrm>
          <a:prstGeom prst="rect">
            <a:avLst/>
          </a:prstGeom>
          <a:noFill/>
          <a:ln w="9525">
            <a:noFill/>
            <a:miter lim="800000"/>
            <a:headEnd/>
            <a:tailEnd/>
          </a:ln>
        </p:spPr>
        <p:txBody>
          <a:bodyPr wrap="square">
            <a:spAutoFit/>
          </a:bodyPr>
          <a:lstStyle/>
          <a:p>
            <a:pPr algn="ctr" eaLnBrk="0" hangingPunct="0">
              <a:spcBef>
                <a:spcPct val="50000"/>
              </a:spcBef>
            </a:pPr>
            <a:r>
              <a:rPr lang="fr-FR" sz="8400" b="1" dirty="0">
                <a:solidFill>
                  <a:srgbClr val="009900"/>
                </a:solidFill>
                <a:latin typeface="Showcard Gothic" pitchFamily="82" charset="0"/>
              </a:rPr>
              <a:t>Auto Plagiat</a:t>
            </a:r>
          </a:p>
        </p:txBody>
      </p:sp>
      <p:sp>
        <p:nvSpPr>
          <p:cNvPr id="4" name="Line 3"/>
          <p:cNvSpPr>
            <a:spLocks noChangeShapeType="1"/>
          </p:cNvSpPr>
          <p:nvPr/>
        </p:nvSpPr>
        <p:spPr bwMode="auto">
          <a:xfrm>
            <a:off x="4724400" y="4357688"/>
            <a:ext cx="2667000" cy="1587"/>
          </a:xfrm>
          <a:prstGeom prst="line">
            <a:avLst/>
          </a:prstGeom>
          <a:noFill/>
          <a:ln w="50800">
            <a:solidFill>
              <a:srgbClr val="33CC33"/>
            </a:solidFill>
            <a:round/>
            <a:headEnd/>
            <a:tailEnd/>
          </a:ln>
        </p:spPr>
        <p:txBody>
          <a:bodyPr wrap="none" anchor="ctr"/>
          <a:lstStyle/>
          <a:p>
            <a:endParaRPr lang="fr-FR"/>
          </a:p>
        </p:txBody>
      </p:sp>
      <p:sp>
        <p:nvSpPr>
          <p:cNvPr id="5" name="Line 4"/>
          <p:cNvSpPr>
            <a:spLocks noChangeShapeType="1"/>
          </p:cNvSpPr>
          <p:nvPr/>
        </p:nvSpPr>
        <p:spPr bwMode="auto">
          <a:xfrm>
            <a:off x="4724400" y="4433888"/>
            <a:ext cx="2667000" cy="1587"/>
          </a:xfrm>
          <a:prstGeom prst="line">
            <a:avLst/>
          </a:prstGeom>
          <a:noFill/>
          <a:ln w="50800">
            <a:solidFill>
              <a:srgbClr val="CCCC00"/>
            </a:solidFill>
            <a:round/>
            <a:headEnd/>
            <a:tailEnd/>
          </a:ln>
        </p:spPr>
        <p:txBody>
          <a:bodyPr wrap="none" anchor="ctr"/>
          <a:lstStyle/>
          <a:p>
            <a:endParaRPr lang="fr-FR"/>
          </a:p>
        </p:txBody>
      </p:sp>
      <p:sp>
        <p:nvSpPr>
          <p:cNvPr id="6" name="Line 5"/>
          <p:cNvSpPr>
            <a:spLocks noChangeShapeType="1"/>
          </p:cNvSpPr>
          <p:nvPr/>
        </p:nvSpPr>
        <p:spPr bwMode="auto">
          <a:xfrm>
            <a:off x="1981200" y="2894013"/>
            <a:ext cx="2667000" cy="1587"/>
          </a:xfrm>
          <a:prstGeom prst="line">
            <a:avLst/>
          </a:prstGeom>
          <a:noFill/>
          <a:ln w="50800">
            <a:solidFill>
              <a:srgbClr val="CCCC00"/>
            </a:solidFill>
            <a:round/>
            <a:headEnd/>
            <a:tailEnd/>
          </a:ln>
        </p:spPr>
        <p:txBody>
          <a:bodyPr wrap="none" anchor="ctr"/>
          <a:lstStyle/>
          <a:p>
            <a:endParaRPr lang="fr-FR"/>
          </a:p>
        </p:txBody>
      </p:sp>
      <p:sp>
        <p:nvSpPr>
          <p:cNvPr id="7" name="Line 6"/>
          <p:cNvSpPr>
            <a:spLocks noChangeShapeType="1"/>
          </p:cNvSpPr>
          <p:nvPr/>
        </p:nvSpPr>
        <p:spPr bwMode="auto">
          <a:xfrm>
            <a:off x="1981200" y="2817813"/>
            <a:ext cx="2667000" cy="1587"/>
          </a:xfrm>
          <a:prstGeom prst="line">
            <a:avLst/>
          </a:prstGeom>
          <a:noFill/>
          <a:ln w="50800">
            <a:solidFill>
              <a:srgbClr val="33CC33"/>
            </a:solidFill>
            <a:round/>
            <a:headEnd/>
            <a:tailEnd/>
          </a:ln>
        </p:spPr>
        <p:txBody>
          <a:bodyPr wrap="none" anchor="ctr"/>
          <a:lstStyle/>
          <a:p>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oneTexte 1"/>
          <p:cNvSpPr txBox="1">
            <a:spLocks noChangeArrowheads="1"/>
          </p:cNvSpPr>
          <p:nvPr/>
        </p:nvSpPr>
        <p:spPr bwMode="auto">
          <a:xfrm>
            <a:off x="214282" y="431000"/>
            <a:ext cx="8715436" cy="6355586"/>
          </a:xfrm>
          <a:prstGeom prst="rect">
            <a:avLst/>
          </a:prstGeom>
          <a:noFill/>
          <a:ln w="9525">
            <a:noFill/>
            <a:miter lim="800000"/>
            <a:headEnd/>
            <a:tailEnd/>
          </a:ln>
        </p:spPr>
        <p:txBody>
          <a:bodyPr wrap="square">
            <a:spAutoFit/>
          </a:bodyPr>
          <a:lstStyle/>
          <a:p>
            <a:pPr marL="226800" indent="-226800" algn="just">
              <a:spcBef>
                <a:spcPts val="600"/>
              </a:spcBef>
              <a:buFont typeface="Wingdings" pitchFamily="2" charset="2"/>
              <a:buChar char="§"/>
            </a:pPr>
            <a:r>
              <a:rPr lang="fr-FR" sz="2800" b="1" dirty="0" err="1" smtClean="0">
                <a:latin typeface="Arial" pitchFamily="34" charset="0"/>
                <a:cs typeface="Arial" pitchFamily="34" charset="0"/>
              </a:rPr>
              <a:t>Autoplagiat</a:t>
            </a:r>
            <a:r>
              <a:rPr lang="fr-FR" sz="2800" dirty="0">
                <a:latin typeface="Arial" pitchFamily="34" charset="0"/>
                <a:cs typeface="Arial" pitchFamily="34" charset="0"/>
              </a:rPr>
              <a:t>, aussi dénommé «</a:t>
            </a:r>
            <a:r>
              <a:rPr lang="fr-FR" sz="2800" b="1" dirty="0">
                <a:latin typeface="Arial" pitchFamily="34" charset="0"/>
                <a:cs typeface="Arial" pitchFamily="34" charset="0"/>
              </a:rPr>
              <a:t>duplication</a:t>
            </a:r>
            <a:r>
              <a:rPr lang="fr-FR" sz="2800" dirty="0">
                <a:latin typeface="Arial" pitchFamily="34" charset="0"/>
                <a:cs typeface="Arial" pitchFamily="34" charset="0"/>
              </a:rPr>
              <a:t>», consiste à se copier </a:t>
            </a:r>
            <a:r>
              <a:rPr lang="fr-FR" sz="2800" dirty="0" smtClean="0">
                <a:latin typeface="Arial" pitchFamily="34" charset="0"/>
                <a:cs typeface="Arial" pitchFamily="34" charset="0"/>
              </a:rPr>
              <a:t>soi-même</a:t>
            </a:r>
            <a:r>
              <a:rPr lang="fr-FR" sz="2800" b="1" dirty="0" smtClean="0">
                <a:latin typeface="Arial" pitchFamily="34" charset="0"/>
                <a:cs typeface="Arial" pitchFamily="34" charset="0"/>
                <a:sym typeface="Wingdings" pitchFamily="2" charset="2"/>
              </a:rPr>
              <a:t> </a:t>
            </a:r>
            <a:r>
              <a:rPr lang="fr-FR" sz="2800" dirty="0" smtClean="0">
                <a:latin typeface="Arial" pitchFamily="34" charset="0"/>
                <a:cs typeface="Arial" pitchFamily="34" charset="0"/>
              </a:rPr>
              <a:t> </a:t>
            </a:r>
            <a:endParaRPr lang="fr-FR" sz="2800" dirty="0">
              <a:latin typeface="Arial" pitchFamily="34" charset="0"/>
              <a:cs typeface="Arial" pitchFamily="34" charset="0"/>
            </a:endParaRPr>
          </a:p>
          <a:p>
            <a:pPr marL="586800" indent="-226800" algn="just">
              <a:spcBef>
                <a:spcPts val="600"/>
              </a:spcBef>
              <a:buFont typeface="Wingdings" pitchFamily="2" charset="2"/>
              <a:buChar char="ü"/>
            </a:pPr>
            <a:r>
              <a:rPr lang="fr-FR" sz="2800" dirty="0">
                <a:latin typeface="Arial" pitchFamily="34" charset="0"/>
                <a:cs typeface="Arial" pitchFamily="34" charset="0"/>
              </a:rPr>
              <a:t>Soit en soumettant simultanément un article identique ou quasi identique dans des revues différentes (par exemple, l’auteur modifie simplement l’abstract de son article ou soumet exactement le même article mais en deux langues différentes). </a:t>
            </a:r>
          </a:p>
          <a:p>
            <a:pPr marL="586800" indent="-226800" algn="just">
              <a:spcBef>
                <a:spcPts val="600"/>
              </a:spcBef>
              <a:buFont typeface="Wingdings" pitchFamily="2" charset="2"/>
              <a:buChar char="ü"/>
            </a:pPr>
            <a:r>
              <a:rPr lang="fr-FR" sz="2800" dirty="0">
                <a:latin typeface="Arial" pitchFamily="34" charset="0"/>
                <a:cs typeface="Arial" pitchFamily="34" charset="0"/>
              </a:rPr>
              <a:t>Soit en recopiant dans un nouvel article certaines sections de ses publications précédentes et en les soumettant à nouveau.</a:t>
            </a:r>
          </a:p>
          <a:p>
            <a:pPr marL="226800" indent="-226800" algn="just">
              <a:spcBef>
                <a:spcPts val="600"/>
              </a:spcBef>
              <a:buFont typeface="Wingdings" pitchFamily="2" charset="2"/>
              <a:buChar char="§"/>
            </a:pPr>
            <a:r>
              <a:rPr lang="fr-FR" sz="2800" dirty="0" smtClean="0">
                <a:latin typeface="Arial" pitchFamily="34" charset="0"/>
                <a:cs typeface="Arial" pitchFamily="34" charset="0"/>
              </a:rPr>
              <a:t>Autoplagiat </a:t>
            </a:r>
            <a:r>
              <a:rPr lang="fr-FR" sz="2800" b="1" dirty="0" smtClean="0">
                <a:latin typeface="Arial" pitchFamily="34" charset="0"/>
                <a:cs typeface="Arial" pitchFamily="34" charset="0"/>
                <a:sym typeface="Wingdings" pitchFamily="2" charset="2"/>
              </a:rPr>
              <a:t></a:t>
            </a:r>
            <a:r>
              <a:rPr lang="fr-FR" sz="2800" dirty="0" smtClean="0">
                <a:latin typeface="Arial" pitchFamily="34" charset="0"/>
                <a:cs typeface="Arial" pitchFamily="34" charset="0"/>
              </a:rPr>
              <a:t> </a:t>
            </a:r>
            <a:r>
              <a:rPr lang="fr-FR" sz="2800" dirty="0">
                <a:latin typeface="Arial" pitchFamily="34" charset="0"/>
                <a:cs typeface="Arial" pitchFamily="34" charset="0"/>
              </a:rPr>
              <a:t>recyclage </a:t>
            </a:r>
            <a:r>
              <a:rPr lang="fr-FR" sz="2800" dirty="0" smtClean="0">
                <a:latin typeface="Arial" pitchFamily="34" charset="0"/>
                <a:cs typeface="Arial" pitchFamily="34" charset="0"/>
              </a:rPr>
              <a:t>des </a:t>
            </a:r>
            <a:r>
              <a:rPr lang="fr-FR" sz="2800" dirty="0">
                <a:latin typeface="Arial" pitchFamily="34" charset="0"/>
                <a:cs typeface="Arial" pitchFamily="34" charset="0"/>
              </a:rPr>
              <a:t>morceaux de rapports rendus auparavant </a:t>
            </a:r>
            <a:r>
              <a:rPr lang="fr-FR" sz="2800" dirty="0" smtClean="0">
                <a:latin typeface="Arial" pitchFamily="34" charset="0"/>
                <a:cs typeface="Arial" pitchFamily="34" charset="0"/>
              </a:rPr>
              <a:t>qui sont </a:t>
            </a:r>
            <a:r>
              <a:rPr lang="fr-FR" sz="2800" dirty="0">
                <a:latin typeface="Arial" pitchFamily="34" charset="0"/>
                <a:cs typeface="Arial" pitchFamily="34" charset="0"/>
              </a:rPr>
              <a:t>copiés-collés dans un autre </a:t>
            </a:r>
            <a:r>
              <a:rPr lang="fr-FR" sz="2800" dirty="0" smtClean="0">
                <a:latin typeface="Arial" pitchFamily="34" charset="0"/>
                <a:cs typeface="Arial" pitchFamily="34" charset="0"/>
              </a:rPr>
              <a:t>rapport.</a:t>
            </a:r>
            <a:endParaRPr lang="fr-FR" sz="2800" dirty="0">
              <a:latin typeface="Arial" pitchFamily="34" charset="0"/>
              <a:cs typeface="Arial" pitchFamily="34" charset="0"/>
            </a:endParaRPr>
          </a:p>
        </p:txBody>
      </p:sp>
      <p:sp>
        <p:nvSpPr>
          <p:cNvPr id="3" name="ZoneTexte 2"/>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1/2</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Effect transition="in" filter="diamond(in)">
                                      <p:cBhvr>
                                        <p:cTn id="7" dur="2000"/>
                                        <p:tgtEl>
                                          <p:spTgt spid="17410">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17410">
                                            <p:txEl>
                                              <p:pRg st="1" end="1"/>
                                            </p:txEl>
                                          </p:spTgt>
                                        </p:tgtEl>
                                        <p:attrNameLst>
                                          <p:attrName>style.visibility</p:attrName>
                                        </p:attrNameLst>
                                      </p:cBhvr>
                                      <p:to>
                                        <p:strVal val="visible"/>
                                      </p:to>
                                    </p:set>
                                    <p:animEffect transition="in" filter="diamond(in)">
                                      <p:cBhvr>
                                        <p:cTn id="10" dur="2000"/>
                                        <p:tgtEl>
                                          <p:spTgt spid="17410">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17410">
                                            <p:txEl>
                                              <p:pRg st="2" end="2"/>
                                            </p:txEl>
                                          </p:spTgt>
                                        </p:tgtEl>
                                        <p:attrNameLst>
                                          <p:attrName>style.visibility</p:attrName>
                                        </p:attrNameLst>
                                      </p:cBhvr>
                                      <p:to>
                                        <p:strVal val="visible"/>
                                      </p:to>
                                    </p:set>
                                    <p:animEffect transition="in" filter="diamond(in)">
                                      <p:cBhvr>
                                        <p:cTn id="13" dur="2000"/>
                                        <p:tgtEl>
                                          <p:spTgt spid="17410">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7410">
                                            <p:txEl>
                                              <p:pRg st="3" end="3"/>
                                            </p:txEl>
                                          </p:spTgt>
                                        </p:tgtEl>
                                        <p:attrNameLst>
                                          <p:attrName>style.visibility</p:attrName>
                                        </p:attrNameLst>
                                      </p:cBhvr>
                                      <p:to>
                                        <p:strVal val="visible"/>
                                      </p:to>
                                    </p:set>
                                    <p:anim calcmode="lin" valueType="num">
                                      <p:cBhvr additive="base">
                                        <p:cTn id="18" dur="500" fill="hold"/>
                                        <p:tgtEl>
                                          <p:spTgt spid="17410">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741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oneTexte 1"/>
          <p:cNvSpPr txBox="1">
            <a:spLocks noChangeArrowheads="1"/>
          </p:cNvSpPr>
          <p:nvPr/>
        </p:nvSpPr>
        <p:spPr bwMode="auto">
          <a:xfrm>
            <a:off x="-32" y="285728"/>
            <a:ext cx="9072626" cy="6647974"/>
          </a:xfrm>
          <a:prstGeom prst="rect">
            <a:avLst/>
          </a:prstGeom>
          <a:noFill/>
          <a:ln w="9525">
            <a:noFill/>
            <a:miter lim="800000"/>
            <a:headEnd/>
            <a:tailEnd/>
          </a:ln>
        </p:spPr>
        <p:txBody>
          <a:bodyPr wrap="square">
            <a:spAutoFit/>
          </a:bodyPr>
          <a:lstStyle/>
          <a:p>
            <a:pPr algn="just">
              <a:spcBef>
                <a:spcPts val="600"/>
              </a:spcBef>
            </a:pPr>
            <a:r>
              <a:rPr lang="fr-FR" sz="3200" b="1" dirty="0" smtClean="0">
                <a:latin typeface="Arial Narrow" pitchFamily="34" charset="0"/>
                <a:cs typeface="Arial" pitchFamily="34" charset="0"/>
              </a:rPr>
              <a:t>Exemples de phrases à utiliser dans des rapports et documents relatifs à un même travail de recherche pour éviter l’autoplagiat</a:t>
            </a:r>
            <a:r>
              <a:rPr lang="fr-FR" sz="3200" b="1" dirty="0" smtClean="0">
                <a:latin typeface="Arial Narrow" pitchFamily="34" charset="0"/>
                <a:cs typeface="Arial" pitchFamily="34" charset="0"/>
                <a:sym typeface="Wingdings" pitchFamily="2" charset="2"/>
              </a:rPr>
              <a:t></a:t>
            </a:r>
            <a:endParaRPr lang="fr-FR" sz="3200" dirty="0">
              <a:latin typeface="Arial Narrow" pitchFamily="34" charset="0"/>
              <a:cs typeface="Arial" pitchFamily="34" charset="0"/>
            </a:endParaRPr>
          </a:p>
          <a:p>
            <a:pPr marL="226800" indent="-226800" algn="just">
              <a:spcBef>
                <a:spcPts val="600"/>
              </a:spcBef>
              <a:buFont typeface="Wingdings" pitchFamily="2" charset="2"/>
              <a:buChar char="§"/>
            </a:pPr>
            <a:r>
              <a:rPr lang="fr-FR" sz="3200" b="1" dirty="0" smtClean="0">
                <a:solidFill>
                  <a:srgbClr val="002060"/>
                </a:solidFill>
                <a:latin typeface="Arial Narrow" pitchFamily="34" charset="0"/>
              </a:rPr>
              <a:t>Préambule/Préface: </a:t>
            </a:r>
            <a:r>
              <a:rPr lang="fr-FR" sz="3200" dirty="0" smtClean="0">
                <a:solidFill>
                  <a:srgbClr val="002060"/>
                </a:solidFill>
                <a:latin typeface="Arial Narrow" pitchFamily="34" charset="0"/>
              </a:rPr>
              <a:t>Signalons/soulignons que dans le document</a:t>
            </a:r>
            <a:r>
              <a:rPr lang="fr-FR" sz="3200" i="1" dirty="0" smtClean="0">
                <a:latin typeface="Arial Narrow" pitchFamily="34" charset="0"/>
              </a:rPr>
              <a:t> </a:t>
            </a:r>
            <a:r>
              <a:rPr lang="fr-FR" sz="3200" dirty="0" smtClean="0">
                <a:solidFill>
                  <a:srgbClr val="002060"/>
                </a:solidFill>
                <a:latin typeface="Arial Narrow" pitchFamily="34" charset="0"/>
              </a:rPr>
              <a:t>publié et édité sur ….., les objectifs sont les mêmes, divers passages de l’Introduction sont quasi identiques tandis que les rubriques </a:t>
            </a:r>
            <a:r>
              <a:rPr lang="fr-FR" sz="3200" i="1" dirty="0" smtClean="0">
                <a:solidFill>
                  <a:srgbClr val="002060"/>
                </a:solidFill>
                <a:latin typeface="Arial Narrow" pitchFamily="34" charset="0"/>
              </a:rPr>
              <a:t>Clarification de concepts</a:t>
            </a:r>
            <a:r>
              <a:rPr lang="fr-FR" sz="3200" dirty="0" smtClean="0">
                <a:solidFill>
                  <a:srgbClr val="002060"/>
                </a:solidFill>
                <a:latin typeface="Arial Narrow" pitchFamily="34" charset="0"/>
              </a:rPr>
              <a:t> et </a:t>
            </a:r>
            <a:r>
              <a:rPr lang="fr-FR" sz="3200" i="1" dirty="0" smtClean="0">
                <a:solidFill>
                  <a:srgbClr val="002060"/>
                </a:solidFill>
                <a:latin typeface="Arial Narrow" pitchFamily="34" charset="0"/>
              </a:rPr>
              <a:t>Méthodes</a:t>
            </a:r>
            <a:r>
              <a:rPr lang="fr-FR" sz="3200" dirty="0" smtClean="0">
                <a:solidFill>
                  <a:srgbClr val="002060"/>
                </a:solidFill>
                <a:latin typeface="Arial Narrow" pitchFamily="34" charset="0"/>
              </a:rPr>
              <a:t> ou </a:t>
            </a:r>
            <a:r>
              <a:rPr lang="fr-FR" sz="3200" i="1" dirty="0" smtClean="0">
                <a:solidFill>
                  <a:srgbClr val="002060"/>
                </a:solidFill>
                <a:latin typeface="Arial Narrow" pitchFamily="34" charset="0"/>
              </a:rPr>
              <a:t>Méthodologie</a:t>
            </a:r>
            <a:r>
              <a:rPr lang="fr-FR" sz="3200" dirty="0" smtClean="0">
                <a:solidFill>
                  <a:srgbClr val="002060"/>
                </a:solidFill>
                <a:latin typeface="Arial Narrow" pitchFamily="34" charset="0"/>
              </a:rPr>
              <a:t> sont les mêmes donc identiques.</a:t>
            </a:r>
          </a:p>
          <a:p>
            <a:pPr marL="226800" indent="-226800" algn="just">
              <a:spcBef>
                <a:spcPts val="600"/>
              </a:spcBef>
              <a:buFont typeface="Wingdings" pitchFamily="2" charset="2"/>
              <a:buChar char="§"/>
            </a:pPr>
            <a:r>
              <a:rPr lang="fr-FR" sz="3200" b="1" i="1" dirty="0" smtClean="0">
                <a:latin typeface="Arial Narrow" pitchFamily="34" charset="0"/>
              </a:rPr>
              <a:t>Introduction: </a:t>
            </a:r>
            <a:r>
              <a:rPr lang="fr-FR" sz="3200" i="1" dirty="0" smtClean="0">
                <a:latin typeface="Arial Narrow" pitchFamily="34" charset="0"/>
              </a:rPr>
              <a:t>Soulignons ici que cette rubrique Introduction est presqu’identique sauf à quelques passages près, dans le document (Auteur et al., année) présentant …..</a:t>
            </a:r>
            <a:endParaRPr lang="fr-FR" sz="3200" dirty="0">
              <a:latin typeface="Arial Narrow" pitchFamily="34" charset="0"/>
              <a:cs typeface="Arial" pitchFamily="34" charset="0"/>
            </a:endParaRPr>
          </a:p>
        </p:txBody>
      </p:sp>
      <p:sp>
        <p:nvSpPr>
          <p:cNvPr id="3" name="ZoneTexte 2"/>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2/2</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Effect transition="in" filter="checkerboard(across)">
                                      <p:cBhvr>
                                        <p:cTn id="7" dur="500"/>
                                        <p:tgtEl>
                                          <p:spTgt spid="174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7410">
                                            <p:txEl>
                                              <p:pRg st="1" end="1"/>
                                            </p:txEl>
                                          </p:spTgt>
                                        </p:tgtEl>
                                        <p:attrNameLst>
                                          <p:attrName>style.visibility</p:attrName>
                                        </p:attrNameLst>
                                      </p:cBhvr>
                                      <p:to>
                                        <p:strVal val="visible"/>
                                      </p:to>
                                    </p:set>
                                    <p:animEffect transition="in" filter="diamond(in)">
                                      <p:cBhvr>
                                        <p:cTn id="12" dur="2000"/>
                                        <p:tgtEl>
                                          <p:spTgt spid="174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7410">
                                            <p:txEl>
                                              <p:pRg st="2" end="2"/>
                                            </p:txEl>
                                          </p:spTgt>
                                        </p:tgtEl>
                                        <p:attrNameLst>
                                          <p:attrName>style.visibility</p:attrName>
                                        </p:attrNameLst>
                                      </p:cBhvr>
                                      <p:to>
                                        <p:strVal val="visible"/>
                                      </p:to>
                                    </p:set>
                                    <p:animEffect transition="in" filter="diamond(in)">
                                      <p:cBhvr>
                                        <p:cTn id="17" dur="2000"/>
                                        <p:tgtEl>
                                          <p:spTgt spid="174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85720" y="2044851"/>
            <a:ext cx="8501122" cy="2554545"/>
          </a:xfrm>
          <a:prstGeom prst="rect">
            <a:avLst/>
          </a:prstGeom>
          <a:noFill/>
          <a:ln w="9525">
            <a:noFill/>
            <a:miter lim="800000"/>
            <a:headEnd/>
            <a:tailEnd/>
          </a:ln>
        </p:spPr>
        <p:txBody>
          <a:bodyPr wrap="square">
            <a:spAutoFit/>
          </a:bodyPr>
          <a:lstStyle/>
          <a:p>
            <a:pPr algn="ctr" eaLnBrk="0" hangingPunct="0">
              <a:spcBef>
                <a:spcPts val="0"/>
              </a:spcBef>
            </a:pPr>
            <a:r>
              <a:rPr lang="fr-FR" sz="16000" b="1" dirty="0" smtClean="0">
                <a:solidFill>
                  <a:srgbClr val="009900"/>
                </a:solidFill>
                <a:latin typeface="Kunstler Script" pitchFamily="66" charset="0"/>
              </a:rPr>
              <a:t>Préambule</a:t>
            </a:r>
            <a:endParaRPr lang="fr-FR" sz="16000" b="1" dirty="0">
              <a:solidFill>
                <a:srgbClr val="009900"/>
              </a:solidFill>
              <a:latin typeface="Kunstler Script" pitchFamily="66" charset="0"/>
            </a:endParaRPr>
          </a:p>
        </p:txBody>
      </p:sp>
      <p:sp>
        <p:nvSpPr>
          <p:cNvPr id="4" name="Line 3"/>
          <p:cNvSpPr>
            <a:spLocks noChangeShapeType="1"/>
          </p:cNvSpPr>
          <p:nvPr/>
        </p:nvSpPr>
        <p:spPr bwMode="auto">
          <a:xfrm>
            <a:off x="4714876" y="5929330"/>
            <a:ext cx="2667000" cy="1587"/>
          </a:xfrm>
          <a:prstGeom prst="line">
            <a:avLst/>
          </a:prstGeom>
          <a:noFill/>
          <a:ln w="50800">
            <a:solidFill>
              <a:srgbClr val="33CC33"/>
            </a:solidFill>
            <a:round/>
            <a:headEnd/>
            <a:tailEnd/>
          </a:ln>
        </p:spPr>
        <p:txBody>
          <a:bodyPr wrap="none" anchor="ctr"/>
          <a:lstStyle/>
          <a:p>
            <a:endParaRPr lang="fr-FR"/>
          </a:p>
        </p:txBody>
      </p:sp>
      <p:sp>
        <p:nvSpPr>
          <p:cNvPr id="5" name="Line 4"/>
          <p:cNvSpPr>
            <a:spLocks noChangeShapeType="1"/>
          </p:cNvSpPr>
          <p:nvPr/>
        </p:nvSpPr>
        <p:spPr bwMode="auto">
          <a:xfrm>
            <a:off x="4714876" y="6005530"/>
            <a:ext cx="2667000" cy="1587"/>
          </a:xfrm>
          <a:prstGeom prst="line">
            <a:avLst/>
          </a:prstGeom>
          <a:noFill/>
          <a:ln w="50800">
            <a:solidFill>
              <a:srgbClr val="CCCC00"/>
            </a:solidFill>
            <a:round/>
            <a:headEnd/>
            <a:tailEnd/>
          </a:ln>
        </p:spPr>
        <p:txBody>
          <a:bodyPr wrap="none" anchor="ctr"/>
          <a:lstStyle/>
          <a:p>
            <a:endParaRPr lang="fr-FR"/>
          </a:p>
        </p:txBody>
      </p:sp>
      <p:sp>
        <p:nvSpPr>
          <p:cNvPr id="6" name="Line 5"/>
          <p:cNvSpPr>
            <a:spLocks noChangeShapeType="1"/>
          </p:cNvSpPr>
          <p:nvPr/>
        </p:nvSpPr>
        <p:spPr bwMode="auto">
          <a:xfrm>
            <a:off x="1928794" y="1000108"/>
            <a:ext cx="2667000" cy="1587"/>
          </a:xfrm>
          <a:prstGeom prst="line">
            <a:avLst/>
          </a:prstGeom>
          <a:noFill/>
          <a:ln w="50800">
            <a:solidFill>
              <a:srgbClr val="CCCC00"/>
            </a:solidFill>
            <a:round/>
            <a:headEnd/>
            <a:tailEnd/>
          </a:ln>
        </p:spPr>
        <p:txBody>
          <a:bodyPr wrap="none" anchor="ctr"/>
          <a:lstStyle/>
          <a:p>
            <a:endParaRPr lang="fr-FR"/>
          </a:p>
        </p:txBody>
      </p:sp>
      <p:sp>
        <p:nvSpPr>
          <p:cNvPr id="7" name="Line 6"/>
          <p:cNvSpPr>
            <a:spLocks noChangeShapeType="1"/>
          </p:cNvSpPr>
          <p:nvPr/>
        </p:nvSpPr>
        <p:spPr bwMode="auto">
          <a:xfrm>
            <a:off x="1928794" y="892153"/>
            <a:ext cx="2667000" cy="1587"/>
          </a:xfrm>
          <a:prstGeom prst="line">
            <a:avLst/>
          </a:prstGeom>
          <a:noFill/>
          <a:ln w="50800">
            <a:solidFill>
              <a:srgbClr val="33CC33"/>
            </a:solidFill>
            <a:round/>
            <a:headEnd/>
            <a:tailEnd/>
          </a:ln>
        </p:spPr>
        <p:txBody>
          <a:bodyPr wrap="none" anchor="ctr"/>
          <a:lstStyle/>
          <a:p>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933472" y="1571612"/>
            <a:ext cx="6781800" cy="2862322"/>
          </a:xfrm>
          <a:prstGeom prst="rect">
            <a:avLst/>
          </a:prstGeom>
          <a:noFill/>
          <a:ln w="9525">
            <a:noFill/>
            <a:miter lim="800000"/>
            <a:headEnd/>
            <a:tailEnd/>
          </a:ln>
        </p:spPr>
        <p:txBody>
          <a:bodyPr wrap="square">
            <a:spAutoFit/>
          </a:bodyPr>
          <a:lstStyle/>
          <a:p>
            <a:pPr algn="ctr" eaLnBrk="0" hangingPunct="0">
              <a:spcBef>
                <a:spcPct val="50000"/>
              </a:spcBef>
            </a:pPr>
            <a:r>
              <a:rPr lang="fr-FR" sz="4500" b="1" dirty="0" smtClean="0">
                <a:solidFill>
                  <a:srgbClr val="009900"/>
                </a:solidFill>
                <a:latin typeface="Times New Roman" pitchFamily="18" charset="0"/>
              </a:rPr>
              <a:t>CITATIONS ET COMMENT CITER DES RÉFÉRENCES BIBLIOGRAPHIQUES</a:t>
            </a:r>
            <a:endParaRPr lang="fr-FR" sz="4500" b="1" dirty="0">
              <a:solidFill>
                <a:srgbClr val="009900"/>
              </a:solidFill>
              <a:latin typeface="Times New Roman" pitchFamily="18" charset="0"/>
            </a:endParaRPr>
          </a:p>
        </p:txBody>
      </p:sp>
      <p:sp>
        <p:nvSpPr>
          <p:cNvPr id="4" name="Line 3"/>
          <p:cNvSpPr>
            <a:spLocks noChangeShapeType="1"/>
          </p:cNvSpPr>
          <p:nvPr/>
        </p:nvSpPr>
        <p:spPr bwMode="auto">
          <a:xfrm>
            <a:off x="4724400" y="4357688"/>
            <a:ext cx="2667000" cy="1587"/>
          </a:xfrm>
          <a:prstGeom prst="line">
            <a:avLst/>
          </a:prstGeom>
          <a:noFill/>
          <a:ln w="50800">
            <a:solidFill>
              <a:srgbClr val="33CC33"/>
            </a:solidFill>
            <a:round/>
            <a:headEnd/>
            <a:tailEnd/>
          </a:ln>
        </p:spPr>
        <p:txBody>
          <a:bodyPr wrap="none" anchor="ctr"/>
          <a:lstStyle/>
          <a:p>
            <a:endParaRPr lang="fr-FR"/>
          </a:p>
        </p:txBody>
      </p:sp>
      <p:sp>
        <p:nvSpPr>
          <p:cNvPr id="5" name="Line 4"/>
          <p:cNvSpPr>
            <a:spLocks noChangeShapeType="1"/>
          </p:cNvSpPr>
          <p:nvPr/>
        </p:nvSpPr>
        <p:spPr bwMode="auto">
          <a:xfrm>
            <a:off x="4724400" y="4433888"/>
            <a:ext cx="2667000" cy="1587"/>
          </a:xfrm>
          <a:prstGeom prst="line">
            <a:avLst/>
          </a:prstGeom>
          <a:noFill/>
          <a:ln w="50800">
            <a:solidFill>
              <a:srgbClr val="CCCC00"/>
            </a:solidFill>
            <a:round/>
            <a:headEnd/>
            <a:tailEnd/>
          </a:ln>
        </p:spPr>
        <p:txBody>
          <a:bodyPr wrap="none" anchor="ctr"/>
          <a:lstStyle/>
          <a:p>
            <a:endParaRPr lang="fr-FR"/>
          </a:p>
        </p:txBody>
      </p:sp>
      <p:grpSp>
        <p:nvGrpSpPr>
          <p:cNvPr id="2" name="Groupe 7"/>
          <p:cNvGrpSpPr/>
          <p:nvPr/>
        </p:nvGrpSpPr>
        <p:grpSpPr>
          <a:xfrm>
            <a:off x="1981200" y="1428736"/>
            <a:ext cx="2667000" cy="109542"/>
            <a:chOff x="1981200" y="2786058"/>
            <a:chExt cx="2667000" cy="109542"/>
          </a:xfrm>
        </p:grpSpPr>
        <p:sp>
          <p:nvSpPr>
            <p:cNvPr id="6" name="Line 5"/>
            <p:cNvSpPr>
              <a:spLocks noChangeShapeType="1"/>
            </p:cNvSpPr>
            <p:nvPr/>
          </p:nvSpPr>
          <p:spPr bwMode="auto">
            <a:xfrm>
              <a:off x="1981200" y="2894013"/>
              <a:ext cx="2667000" cy="1587"/>
            </a:xfrm>
            <a:prstGeom prst="line">
              <a:avLst/>
            </a:prstGeom>
            <a:noFill/>
            <a:ln w="50800">
              <a:solidFill>
                <a:srgbClr val="CCCC00"/>
              </a:solidFill>
              <a:round/>
              <a:headEnd/>
              <a:tailEnd/>
            </a:ln>
          </p:spPr>
          <p:txBody>
            <a:bodyPr wrap="none" anchor="ctr"/>
            <a:lstStyle/>
            <a:p>
              <a:endParaRPr lang="fr-FR"/>
            </a:p>
          </p:txBody>
        </p:sp>
        <p:sp>
          <p:nvSpPr>
            <p:cNvPr id="7" name="Line 6"/>
            <p:cNvSpPr>
              <a:spLocks noChangeShapeType="1"/>
            </p:cNvSpPr>
            <p:nvPr/>
          </p:nvSpPr>
          <p:spPr bwMode="auto">
            <a:xfrm>
              <a:off x="1981200" y="2786058"/>
              <a:ext cx="2667000" cy="1587"/>
            </a:xfrm>
            <a:prstGeom prst="line">
              <a:avLst/>
            </a:prstGeom>
            <a:noFill/>
            <a:ln w="50800">
              <a:solidFill>
                <a:srgbClr val="33CC33"/>
              </a:solidFill>
              <a:round/>
              <a:headEnd/>
              <a:tailEnd/>
            </a:ln>
          </p:spPr>
          <p:txBody>
            <a:bodyPr wrap="none" anchor="ctr"/>
            <a:lstStyle/>
            <a:p>
              <a:endParaRPr lang="fr-FR"/>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oneTexte 2"/>
          <p:cNvSpPr txBox="1">
            <a:spLocks noChangeArrowheads="1"/>
          </p:cNvSpPr>
          <p:nvPr/>
        </p:nvSpPr>
        <p:spPr bwMode="auto">
          <a:xfrm>
            <a:off x="71438" y="928670"/>
            <a:ext cx="9001156" cy="5940088"/>
          </a:xfrm>
          <a:prstGeom prst="rect">
            <a:avLst/>
          </a:prstGeom>
          <a:noFill/>
          <a:ln w="9525">
            <a:noFill/>
            <a:miter lim="800000"/>
            <a:headEnd/>
            <a:tailEnd/>
          </a:ln>
        </p:spPr>
        <p:txBody>
          <a:bodyPr wrap="square">
            <a:spAutoFit/>
          </a:bodyPr>
          <a:lstStyle/>
          <a:p>
            <a:pPr marL="226800" indent="-226800" algn="just">
              <a:spcBef>
                <a:spcPts val="600"/>
              </a:spcBef>
              <a:buFont typeface="Wingdings" pitchFamily="2" charset="2"/>
              <a:buChar char="§"/>
            </a:pPr>
            <a:r>
              <a:rPr lang="fr-FR" sz="3000" b="1" dirty="0">
                <a:latin typeface="Arial" pitchFamily="34" charset="0"/>
                <a:cs typeface="Arial" pitchFamily="34" charset="0"/>
              </a:rPr>
              <a:t>Dans les travaux écrits</a:t>
            </a:r>
            <a:r>
              <a:rPr lang="fr-FR" sz="3000" dirty="0">
                <a:latin typeface="Arial" pitchFamily="34" charset="0"/>
                <a:cs typeface="Arial" pitchFamily="34" charset="0"/>
              </a:rPr>
              <a:t> </a:t>
            </a:r>
            <a:r>
              <a:rPr lang="fr-FR" sz="3000" dirty="0" smtClean="0">
                <a:latin typeface="Arial" pitchFamily="34" charset="0"/>
                <a:cs typeface="Arial" pitchFamily="34" charset="0"/>
              </a:rPr>
              <a:t>: il faut citer </a:t>
            </a:r>
            <a:r>
              <a:rPr lang="fr-FR" sz="3000" b="1" dirty="0">
                <a:latin typeface="Arial" pitchFamily="34" charset="0"/>
                <a:cs typeface="Arial" pitchFamily="34" charset="0"/>
              </a:rPr>
              <a:t>TOUTES</a:t>
            </a:r>
            <a:r>
              <a:rPr lang="fr-FR" sz="3000" dirty="0">
                <a:latin typeface="Arial" pitchFamily="34" charset="0"/>
                <a:cs typeface="Arial" pitchFamily="34" charset="0"/>
              </a:rPr>
              <a:t> ses sources, et ce, même si vous reprenez une </a:t>
            </a:r>
            <a:r>
              <a:rPr lang="fr-FR" sz="3000" b="1" dirty="0">
                <a:latin typeface="Arial" pitchFamily="34" charset="0"/>
                <a:cs typeface="Arial" pitchFamily="34" charset="0"/>
              </a:rPr>
              <a:t>idée, une méthode, une théorie, une statistique ou une information dans vos mots, </a:t>
            </a:r>
            <a:r>
              <a:rPr lang="fr-FR" sz="3000" dirty="0">
                <a:latin typeface="Arial" pitchFamily="34" charset="0"/>
                <a:cs typeface="Arial" pitchFamily="34" charset="0"/>
              </a:rPr>
              <a:t>qu'il s'agisse </a:t>
            </a:r>
            <a:r>
              <a:rPr lang="fr-FR" sz="3000" b="1" dirty="0" smtClean="0">
                <a:latin typeface="Arial" pitchFamily="34" charset="0"/>
                <a:cs typeface="Arial" pitchFamily="34" charset="0"/>
                <a:sym typeface="Wingdings" pitchFamily="2" charset="2"/>
              </a:rPr>
              <a:t>  </a:t>
            </a:r>
            <a:endParaRPr lang="fr-FR" sz="3000" dirty="0">
              <a:latin typeface="Arial" pitchFamily="34" charset="0"/>
              <a:cs typeface="Arial" pitchFamily="34" charset="0"/>
            </a:endParaRPr>
          </a:p>
          <a:p>
            <a:pPr marL="586800" indent="-226800" algn="just">
              <a:spcBef>
                <a:spcPts val="600"/>
              </a:spcBef>
              <a:buFont typeface="Wingdings" pitchFamily="2" charset="2"/>
              <a:buChar char="ü"/>
            </a:pPr>
            <a:r>
              <a:rPr lang="fr-FR" sz="3000" dirty="0" smtClean="0">
                <a:latin typeface="Arial" pitchFamily="34" charset="0"/>
                <a:cs typeface="Arial" pitchFamily="34" charset="0"/>
              </a:rPr>
              <a:t>de </a:t>
            </a:r>
            <a:r>
              <a:rPr lang="fr-FR" sz="3000" dirty="0">
                <a:latin typeface="Arial" pitchFamily="34" charset="0"/>
                <a:cs typeface="Arial" pitchFamily="34" charset="0"/>
              </a:rPr>
              <a:t>documents papier ;</a:t>
            </a:r>
          </a:p>
          <a:p>
            <a:pPr marL="586800" indent="-226800" algn="just">
              <a:spcBef>
                <a:spcPts val="600"/>
              </a:spcBef>
              <a:buFont typeface="Wingdings" pitchFamily="2" charset="2"/>
              <a:buChar char="ü"/>
            </a:pPr>
            <a:r>
              <a:rPr lang="fr-FR" sz="3000" dirty="0">
                <a:latin typeface="Arial" pitchFamily="34" charset="0"/>
                <a:cs typeface="Arial" pitchFamily="34" charset="0"/>
              </a:rPr>
              <a:t>d</a:t>
            </a:r>
            <a:r>
              <a:rPr lang="fr-FR" sz="3000" dirty="0" smtClean="0">
                <a:latin typeface="Arial" pitchFamily="34" charset="0"/>
                <a:cs typeface="Arial" pitchFamily="34" charset="0"/>
              </a:rPr>
              <a:t>e </a:t>
            </a:r>
            <a:r>
              <a:rPr lang="fr-FR" sz="3000" dirty="0">
                <a:latin typeface="Arial" pitchFamily="34" charset="0"/>
                <a:cs typeface="Arial" pitchFamily="34" charset="0"/>
              </a:rPr>
              <a:t>documents électroniques, </a:t>
            </a:r>
            <a:r>
              <a:rPr lang="fr-FR" sz="3000" b="1" dirty="0">
                <a:latin typeface="Arial" pitchFamily="34" charset="0"/>
                <a:cs typeface="Arial" pitchFamily="34" charset="0"/>
              </a:rPr>
              <a:t>incluant</a:t>
            </a:r>
            <a:r>
              <a:rPr lang="fr-FR" sz="3000" dirty="0">
                <a:latin typeface="Arial" pitchFamily="34" charset="0"/>
                <a:cs typeface="Arial" pitchFamily="34" charset="0"/>
              </a:rPr>
              <a:t> les images et les sites Internet.</a:t>
            </a:r>
          </a:p>
          <a:p>
            <a:pPr marL="226800" indent="-226800" algn="just">
              <a:spcBef>
                <a:spcPts val="600"/>
              </a:spcBef>
              <a:buFont typeface="Wingdings" pitchFamily="2" charset="2"/>
              <a:buChar char="§"/>
            </a:pPr>
            <a:r>
              <a:rPr lang="fr-FR" sz="3000" b="1" dirty="0" smtClean="0">
                <a:latin typeface="Arial" pitchFamily="34" charset="0"/>
                <a:cs typeface="Arial" pitchFamily="34" charset="0"/>
              </a:rPr>
              <a:t>Il </a:t>
            </a:r>
            <a:r>
              <a:rPr lang="fr-FR" sz="3000" b="1" dirty="0">
                <a:latin typeface="Arial" pitchFamily="34" charset="0"/>
                <a:cs typeface="Arial" pitchFamily="34" charset="0"/>
              </a:rPr>
              <a:t>existe une seule </a:t>
            </a:r>
            <a:r>
              <a:rPr lang="fr-FR" sz="3000" b="1" dirty="0" smtClean="0">
                <a:latin typeface="Arial" pitchFamily="34" charset="0"/>
                <a:cs typeface="Arial" pitchFamily="34" charset="0"/>
              </a:rPr>
              <a:t>exception</a:t>
            </a:r>
            <a:r>
              <a:rPr lang="fr-FR" sz="3000" b="1" dirty="0" smtClean="0">
                <a:latin typeface="Arial" pitchFamily="34" charset="0"/>
                <a:cs typeface="Arial" pitchFamily="34" charset="0"/>
                <a:sym typeface="Wingdings" pitchFamily="2" charset="2"/>
              </a:rPr>
              <a:t> </a:t>
            </a:r>
            <a:r>
              <a:rPr lang="fr-FR" sz="3000" i="1" dirty="0">
                <a:latin typeface="Arial" pitchFamily="34" charset="0"/>
                <a:cs typeface="Arial" pitchFamily="34" charset="0"/>
              </a:rPr>
              <a:t> </a:t>
            </a:r>
            <a:endParaRPr lang="fr-FR" sz="3000" i="1" dirty="0" smtClean="0">
              <a:latin typeface="Arial" pitchFamily="34" charset="0"/>
              <a:cs typeface="Arial" pitchFamily="34" charset="0"/>
            </a:endParaRPr>
          </a:p>
          <a:p>
            <a:pPr marL="586800" indent="-226800" algn="just">
              <a:spcBef>
                <a:spcPts val="600"/>
              </a:spcBef>
              <a:buFont typeface="Wingdings" pitchFamily="2" charset="2"/>
              <a:buChar char="ü"/>
            </a:pPr>
            <a:r>
              <a:rPr lang="fr-FR" sz="3000" i="1" dirty="0" smtClean="0">
                <a:latin typeface="Arial" pitchFamily="34" charset="0"/>
                <a:cs typeface="Arial" pitchFamily="34" charset="0"/>
              </a:rPr>
              <a:t>Si </a:t>
            </a:r>
            <a:r>
              <a:rPr lang="fr-FR" sz="3000" i="1" dirty="0">
                <a:latin typeface="Arial" pitchFamily="34" charset="0"/>
                <a:cs typeface="Arial" pitchFamily="34" charset="0"/>
              </a:rPr>
              <a:t>l'information relève de connaissances généralement admises </a:t>
            </a:r>
            <a:r>
              <a:rPr lang="fr-FR" sz="3000" i="1" dirty="0" smtClean="0">
                <a:latin typeface="Arial" pitchFamily="34" charset="0"/>
                <a:cs typeface="Arial" pitchFamily="34" charset="0"/>
              </a:rPr>
              <a:t>(Dakar </a:t>
            </a:r>
            <a:r>
              <a:rPr lang="fr-FR" sz="3000" i="1" dirty="0">
                <a:latin typeface="Arial" pitchFamily="34" charset="0"/>
                <a:cs typeface="Arial" pitchFamily="34" charset="0"/>
              </a:rPr>
              <a:t>est la capitale </a:t>
            </a:r>
            <a:r>
              <a:rPr lang="fr-FR" sz="3000" i="1" dirty="0" smtClean="0">
                <a:latin typeface="Arial" pitchFamily="34" charset="0"/>
                <a:cs typeface="Arial" pitchFamily="34" charset="0"/>
              </a:rPr>
              <a:t>du Sénégal), </a:t>
            </a:r>
            <a:r>
              <a:rPr lang="fr-FR" sz="3000" i="1" dirty="0">
                <a:latin typeface="Arial" pitchFamily="34" charset="0"/>
                <a:cs typeface="Arial" pitchFamily="34" charset="0"/>
              </a:rPr>
              <a:t>la citation n'est pas requise.</a:t>
            </a:r>
          </a:p>
        </p:txBody>
      </p:sp>
      <p:sp>
        <p:nvSpPr>
          <p:cNvPr id="14339" name="ZoneTexte 3"/>
          <p:cNvSpPr txBox="1">
            <a:spLocks noChangeArrowheads="1"/>
          </p:cNvSpPr>
          <p:nvPr/>
        </p:nvSpPr>
        <p:spPr bwMode="auto">
          <a:xfrm>
            <a:off x="0" y="71414"/>
            <a:ext cx="9144000" cy="830997"/>
          </a:xfrm>
          <a:prstGeom prst="rect">
            <a:avLst/>
          </a:prstGeom>
          <a:solidFill>
            <a:srgbClr val="C00000"/>
          </a:solidFill>
          <a:ln w="9525">
            <a:noFill/>
            <a:miter lim="800000"/>
            <a:headEnd/>
            <a:tailEnd/>
          </a:ln>
        </p:spPr>
        <p:txBody>
          <a:bodyPr>
            <a:spAutoFit/>
          </a:bodyPr>
          <a:lstStyle/>
          <a:p>
            <a:pPr algn="ctr"/>
            <a:r>
              <a:rPr lang="fr-FR" sz="4800" b="1" dirty="0">
                <a:solidFill>
                  <a:srgbClr val="00FFFF"/>
                </a:solidFill>
                <a:latin typeface="Arial Black" pitchFamily="34" charset="0"/>
              </a:rPr>
              <a:t>Que faut-il citer?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box(in)">
                                      <p:cBhvr>
                                        <p:cTn id="7" dur="500"/>
                                        <p:tgtEl>
                                          <p:spTgt spid="1433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4338">
                                            <p:txEl>
                                              <p:pRg st="0" end="0"/>
                                            </p:txEl>
                                          </p:spTgt>
                                        </p:tgtEl>
                                        <p:attrNameLst>
                                          <p:attrName>style.visibility</p:attrName>
                                        </p:attrNameLst>
                                      </p:cBhvr>
                                      <p:to>
                                        <p:strVal val="visible"/>
                                      </p:to>
                                    </p:set>
                                    <p:anim calcmode="lin" valueType="num">
                                      <p:cBhvr additive="base">
                                        <p:cTn id="12" dur="500" fill="hold"/>
                                        <p:tgtEl>
                                          <p:spTgt spid="14338">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4338">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4338">
                                            <p:txEl>
                                              <p:pRg st="1" end="1"/>
                                            </p:txEl>
                                          </p:spTgt>
                                        </p:tgtEl>
                                        <p:attrNameLst>
                                          <p:attrName>style.visibility</p:attrName>
                                        </p:attrNameLst>
                                      </p:cBhvr>
                                      <p:to>
                                        <p:strVal val="visible"/>
                                      </p:to>
                                    </p:set>
                                    <p:anim calcmode="lin" valueType="num">
                                      <p:cBhvr additive="base">
                                        <p:cTn id="16" dur="500" fill="hold"/>
                                        <p:tgtEl>
                                          <p:spTgt spid="14338">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4338">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14338">
                                            <p:txEl>
                                              <p:pRg st="2" end="2"/>
                                            </p:txEl>
                                          </p:spTgt>
                                        </p:tgtEl>
                                        <p:attrNameLst>
                                          <p:attrName>style.visibility</p:attrName>
                                        </p:attrNameLst>
                                      </p:cBhvr>
                                      <p:to>
                                        <p:strVal val="visible"/>
                                      </p:to>
                                    </p:set>
                                    <p:anim calcmode="lin" valueType="num">
                                      <p:cBhvr additive="base">
                                        <p:cTn id="20" dur="500" fill="hold"/>
                                        <p:tgtEl>
                                          <p:spTgt spid="14338">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433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4338">
                                            <p:txEl>
                                              <p:pRg st="3" end="3"/>
                                            </p:txEl>
                                          </p:spTgt>
                                        </p:tgtEl>
                                        <p:attrNameLst>
                                          <p:attrName>style.visibility</p:attrName>
                                        </p:attrNameLst>
                                      </p:cBhvr>
                                      <p:to>
                                        <p:strVal val="visible"/>
                                      </p:to>
                                    </p:set>
                                    <p:anim calcmode="lin" valueType="num">
                                      <p:cBhvr additive="base">
                                        <p:cTn id="26" dur="500" fill="hold"/>
                                        <p:tgtEl>
                                          <p:spTgt spid="14338">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4338">
                                            <p:txEl>
                                              <p:pRg st="3" end="3"/>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14338">
                                            <p:txEl>
                                              <p:pRg st="4" end="4"/>
                                            </p:txEl>
                                          </p:spTgt>
                                        </p:tgtEl>
                                        <p:attrNameLst>
                                          <p:attrName>style.visibility</p:attrName>
                                        </p:attrNameLst>
                                      </p:cBhvr>
                                      <p:to>
                                        <p:strVal val="visible"/>
                                      </p:to>
                                    </p:set>
                                    <p:anim calcmode="lin" valueType="num">
                                      <p:cBhvr additive="base">
                                        <p:cTn id="30" dur="500" fill="hold"/>
                                        <p:tgtEl>
                                          <p:spTgt spid="14338">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433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oneTexte 1"/>
          <p:cNvSpPr txBox="1">
            <a:spLocks noChangeArrowheads="1"/>
          </p:cNvSpPr>
          <p:nvPr/>
        </p:nvSpPr>
        <p:spPr bwMode="auto">
          <a:xfrm>
            <a:off x="71406" y="1285860"/>
            <a:ext cx="9001156" cy="5416868"/>
          </a:xfrm>
          <a:prstGeom prst="rect">
            <a:avLst/>
          </a:prstGeom>
          <a:noFill/>
          <a:ln w="9525">
            <a:noFill/>
            <a:miter lim="800000"/>
            <a:headEnd/>
            <a:tailEnd/>
          </a:ln>
        </p:spPr>
        <p:txBody>
          <a:bodyPr wrap="square">
            <a:spAutoFit/>
          </a:bodyPr>
          <a:lstStyle/>
          <a:p>
            <a:pPr marL="226800" indent="-226800" algn="just">
              <a:spcBef>
                <a:spcPts val="2400"/>
              </a:spcBef>
              <a:spcAft>
                <a:spcPts val="1200"/>
              </a:spcAft>
              <a:buFont typeface="Wingdings" pitchFamily="2" charset="2"/>
              <a:buChar char="§"/>
            </a:pPr>
            <a:r>
              <a:rPr lang="fr-FR" sz="2800" b="1" dirty="0" err="1" smtClean="0">
                <a:latin typeface="Arial Narrow" pitchFamily="34" charset="0"/>
                <a:cs typeface="Arial" pitchFamily="34" charset="0"/>
              </a:rPr>
              <a:t>Définition</a:t>
            </a:r>
            <a:r>
              <a:rPr lang="fr-FR" sz="2800" dirty="0" err="1" smtClean="0">
                <a:latin typeface="Arial Narrow" pitchFamily="34" charset="0"/>
                <a:cs typeface="Arial" pitchFamily="34" charset="0"/>
              </a:rPr>
              <a:t>:</a:t>
            </a:r>
            <a:r>
              <a:rPr lang="fr-FR" sz="2800" i="1" dirty="0" err="1" smtClean="0">
                <a:latin typeface="Arial Narrow" pitchFamily="34" charset="0"/>
                <a:cs typeface="Arial" pitchFamily="34" charset="0"/>
                <a:hlinkClick r:id="rId3"/>
              </a:rPr>
              <a:t>www.larousse.fr/dictionnaires/francais/selon/71921</a:t>
            </a:r>
            <a:r>
              <a:rPr lang="fr-FR" sz="2800" b="1" dirty="0" smtClean="0">
                <a:latin typeface="Arial Narrow" pitchFamily="34" charset="0"/>
                <a:cs typeface="Arial" pitchFamily="34" charset="0"/>
                <a:sym typeface="Wingdings" pitchFamily="2" charset="2"/>
              </a:rPr>
              <a:t> </a:t>
            </a:r>
            <a:r>
              <a:rPr lang="fr-FR" sz="2800" dirty="0" smtClean="0">
                <a:latin typeface="Arial Narrow" pitchFamily="34" charset="0"/>
                <a:cs typeface="Arial" pitchFamily="34" charset="0"/>
              </a:rPr>
              <a:t> </a:t>
            </a:r>
          </a:p>
          <a:p>
            <a:pPr marL="586800" indent="-226800" algn="just">
              <a:spcBef>
                <a:spcPts val="2400"/>
              </a:spcBef>
              <a:spcAft>
                <a:spcPts val="1200"/>
              </a:spcAft>
              <a:buFont typeface="Wingdings" pitchFamily="2" charset="2"/>
              <a:buChar char="ü"/>
            </a:pPr>
            <a:r>
              <a:rPr lang="fr-FR" sz="2800" b="1" dirty="0" smtClean="0">
                <a:latin typeface="Arial Narrow" pitchFamily="34" charset="0"/>
                <a:cs typeface="Arial" pitchFamily="34" charset="0"/>
              </a:rPr>
              <a:t>Selon</a:t>
            </a:r>
            <a:r>
              <a:rPr lang="fr-FR" sz="2800" b="1" dirty="0" smtClean="0">
                <a:latin typeface="Arial Narrow" pitchFamily="34" charset="0"/>
                <a:cs typeface="Arial" pitchFamily="34" charset="0"/>
                <a:sym typeface="Wingdings" pitchFamily="2" charset="2"/>
              </a:rPr>
              <a:t> </a:t>
            </a:r>
            <a:r>
              <a:rPr lang="fr-FR" sz="2800" dirty="0" smtClean="0">
                <a:latin typeface="Arial Narrow" pitchFamily="34" charset="0"/>
                <a:cs typeface="Arial" pitchFamily="34" charset="0"/>
              </a:rPr>
              <a:t> l'origine, l'auteur d'une opinion qu'on va donner ou que l'on donne comme telle ;</a:t>
            </a:r>
          </a:p>
          <a:p>
            <a:pPr marL="586800" indent="-226800" algn="just">
              <a:spcBef>
                <a:spcPts val="2400"/>
              </a:spcBef>
              <a:spcAft>
                <a:spcPts val="1200"/>
              </a:spcAft>
              <a:buFont typeface="Wingdings" pitchFamily="2" charset="2"/>
              <a:buChar char="ü"/>
            </a:pPr>
            <a:r>
              <a:rPr lang="fr-FR" sz="2800" b="1" dirty="0" smtClean="0">
                <a:latin typeface="Arial Narrow" pitchFamily="34" charset="0"/>
                <a:cs typeface="Arial" pitchFamily="34" charset="0"/>
              </a:rPr>
              <a:t>D'après</a:t>
            </a:r>
            <a:r>
              <a:rPr lang="fr-FR" sz="2800" b="1" dirty="0" smtClean="0">
                <a:latin typeface="Arial Narrow" pitchFamily="34" charset="0"/>
                <a:cs typeface="Arial" pitchFamily="34" charset="0"/>
                <a:sym typeface="Wingdings" pitchFamily="2" charset="2"/>
              </a:rPr>
              <a:t> </a:t>
            </a:r>
            <a:r>
              <a:rPr lang="fr-FR" sz="2800" dirty="0" smtClean="0">
                <a:latin typeface="Arial Narrow" pitchFamily="34" charset="0"/>
                <a:cs typeface="Arial" pitchFamily="34" charset="0"/>
              </a:rPr>
              <a:t> suivant l'opinion de, au(x) dire(s) de.</a:t>
            </a:r>
          </a:p>
          <a:p>
            <a:pPr marL="226800" indent="-226800" algn="just">
              <a:spcBef>
                <a:spcPts val="2400"/>
              </a:spcBef>
              <a:spcAft>
                <a:spcPts val="1200"/>
              </a:spcAft>
              <a:buFont typeface="Wingdings" pitchFamily="2" charset="2"/>
              <a:buChar char="§"/>
            </a:pPr>
            <a:r>
              <a:rPr lang="fr-FR" sz="2800" b="1" dirty="0" smtClean="0">
                <a:latin typeface="Arial Narrow" pitchFamily="34" charset="0"/>
                <a:cs typeface="Arial" pitchFamily="34" charset="0"/>
              </a:rPr>
              <a:t>Utilisation</a:t>
            </a:r>
            <a:r>
              <a:rPr lang="fr-FR" sz="2800" b="1" dirty="0" smtClean="0">
                <a:latin typeface="Arial Narrow" pitchFamily="34" charset="0"/>
                <a:cs typeface="Arial" pitchFamily="34" charset="0"/>
                <a:sym typeface="Wingdings" pitchFamily="2" charset="2"/>
              </a:rPr>
              <a:t> </a:t>
            </a:r>
          </a:p>
          <a:p>
            <a:pPr marL="586800" indent="-226800" algn="just">
              <a:spcBef>
                <a:spcPts val="2400"/>
              </a:spcBef>
              <a:spcAft>
                <a:spcPts val="1200"/>
              </a:spcAft>
              <a:buFont typeface="Wingdings" pitchFamily="2" charset="2"/>
              <a:buChar char="ü"/>
            </a:pPr>
            <a:r>
              <a:rPr lang="fr-FR" sz="2800" b="1" dirty="0" smtClean="0">
                <a:latin typeface="Arial Narrow" pitchFamily="34" charset="0"/>
                <a:cs typeface="Arial" pitchFamily="34" charset="0"/>
              </a:rPr>
              <a:t>Selon</a:t>
            </a:r>
            <a:r>
              <a:rPr lang="fr-FR" sz="2800" b="1" dirty="0" smtClean="0">
                <a:latin typeface="Arial Narrow" pitchFamily="34" charset="0"/>
                <a:cs typeface="Arial" pitchFamily="34" charset="0"/>
                <a:sym typeface="Wingdings" pitchFamily="2" charset="2"/>
              </a:rPr>
              <a:t> </a:t>
            </a:r>
            <a:r>
              <a:rPr lang="fr-FR" sz="2800" dirty="0" smtClean="0">
                <a:latin typeface="Arial Narrow" pitchFamily="34" charset="0"/>
                <a:cs typeface="Arial" pitchFamily="34" charset="0"/>
              </a:rPr>
              <a:t> utilisé pour un théorème, une loi et une théorie.</a:t>
            </a:r>
          </a:p>
          <a:p>
            <a:pPr marL="586800" indent="-226800" algn="just">
              <a:spcBef>
                <a:spcPts val="2400"/>
              </a:spcBef>
              <a:spcAft>
                <a:spcPts val="1200"/>
              </a:spcAft>
              <a:buFont typeface="Wingdings" pitchFamily="2" charset="2"/>
              <a:buChar char="ü"/>
            </a:pPr>
            <a:r>
              <a:rPr lang="fr-FR" sz="2800" b="1" dirty="0" smtClean="0">
                <a:latin typeface="Arial Narrow" pitchFamily="34" charset="0"/>
                <a:cs typeface="Arial" pitchFamily="34" charset="0"/>
              </a:rPr>
              <a:t>D’après</a:t>
            </a:r>
            <a:r>
              <a:rPr lang="fr-FR" sz="2800" b="1" dirty="0" smtClean="0">
                <a:latin typeface="Arial Narrow" pitchFamily="34" charset="0"/>
                <a:cs typeface="Arial" pitchFamily="34" charset="0"/>
                <a:sym typeface="Wingdings" pitchFamily="2" charset="2"/>
              </a:rPr>
              <a:t> </a:t>
            </a:r>
            <a:r>
              <a:rPr lang="fr-FR" sz="2800" dirty="0" smtClean="0">
                <a:latin typeface="Arial Narrow" pitchFamily="34" charset="0"/>
                <a:cs typeface="Arial" pitchFamily="34" charset="0"/>
              </a:rPr>
              <a:t> utilisé pour une opinion, un dicton et une vérité.</a:t>
            </a:r>
          </a:p>
        </p:txBody>
      </p:sp>
      <p:sp>
        <p:nvSpPr>
          <p:cNvPr id="3" name="ZoneTexte 3"/>
          <p:cNvSpPr txBox="1">
            <a:spLocks noChangeArrowheads="1"/>
          </p:cNvSpPr>
          <p:nvPr/>
        </p:nvSpPr>
        <p:spPr bwMode="auto">
          <a:xfrm>
            <a:off x="0" y="71414"/>
            <a:ext cx="9144000" cy="1077218"/>
          </a:xfrm>
          <a:prstGeom prst="rect">
            <a:avLst/>
          </a:prstGeom>
          <a:solidFill>
            <a:srgbClr val="C00000"/>
          </a:solidFill>
          <a:ln w="9525">
            <a:noFill/>
            <a:miter lim="800000"/>
            <a:headEnd/>
            <a:tailEnd/>
          </a:ln>
        </p:spPr>
        <p:txBody>
          <a:bodyPr>
            <a:spAutoFit/>
          </a:bodyPr>
          <a:lstStyle/>
          <a:p>
            <a:pPr algn="ctr"/>
            <a:r>
              <a:rPr lang="fr-FR" sz="3200" b="1" dirty="0" smtClean="0">
                <a:solidFill>
                  <a:srgbClr val="00FFFF"/>
                </a:solidFill>
                <a:latin typeface="Arial Black" pitchFamily="34" charset="0"/>
              </a:rPr>
              <a:t>Définition et utilisation de la préposition ‘selon’ et de l’adverbe ‘d’après’</a:t>
            </a:r>
            <a:endParaRPr lang="fr-FR" sz="3200" b="1" dirty="0">
              <a:solidFill>
                <a:srgbClr val="00FFFF"/>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7410">
                                            <p:txEl>
                                              <p:pRg st="0" end="0"/>
                                            </p:txEl>
                                          </p:spTgt>
                                        </p:tgtEl>
                                        <p:attrNameLst>
                                          <p:attrName>style.visibility</p:attrName>
                                        </p:attrNameLst>
                                      </p:cBhvr>
                                      <p:to>
                                        <p:strVal val="visible"/>
                                      </p:to>
                                    </p:set>
                                    <p:animEffect transition="in" filter="checkerboard(across)">
                                      <p:cBhvr>
                                        <p:cTn id="12" dur="500"/>
                                        <p:tgtEl>
                                          <p:spTgt spid="17410">
                                            <p:txEl>
                                              <p:pRg st="0" end="0"/>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17410">
                                            <p:txEl>
                                              <p:pRg st="1" end="1"/>
                                            </p:txEl>
                                          </p:spTgt>
                                        </p:tgtEl>
                                        <p:attrNameLst>
                                          <p:attrName>style.visibility</p:attrName>
                                        </p:attrNameLst>
                                      </p:cBhvr>
                                      <p:to>
                                        <p:strVal val="visible"/>
                                      </p:to>
                                    </p:set>
                                    <p:animEffect transition="in" filter="checkerboard(across)">
                                      <p:cBhvr>
                                        <p:cTn id="15" dur="500"/>
                                        <p:tgtEl>
                                          <p:spTgt spid="17410">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17410">
                                            <p:txEl>
                                              <p:pRg st="2" end="2"/>
                                            </p:txEl>
                                          </p:spTgt>
                                        </p:tgtEl>
                                        <p:attrNameLst>
                                          <p:attrName>style.visibility</p:attrName>
                                        </p:attrNameLst>
                                      </p:cBhvr>
                                      <p:to>
                                        <p:strVal val="visible"/>
                                      </p:to>
                                    </p:set>
                                    <p:animEffect transition="in" filter="diamond(in)">
                                      <p:cBhvr>
                                        <p:cTn id="20" dur="2000"/>
                                        <p:tgtEl>
                                          <p:spTgt spid="17410">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17410">
                                            <p:txEl>
                                              <p:pRg st="3" end="3"/>
                                            </p:txEl>
                                          </p:spTgt>
                                        </p:tgtEl>
                                        <p:attrNameLst>
                                          <p:attrName>style.visibility</p:attrName>
                                        </p:attrNameLst>
                                      </p:cBhvr>
                                      <p:to>
                                        <p:strVal val="visible"/>
                                      </p:to>
                                    </p:set>
                                    <p:animEffect transition="in" filter="box(in)">
                                      <p:cBhvr>
                                        <p:cTn id="25" dur="500"/>
                                        <p:tgtEl>
                                          <p:spTgt spid="17410">
                                            <p:txEl>
                                              <p:pRg st="3" end="3"/>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17410">
                                            <p:txEl>
                                              <p:pRg st="4" end="4"/>
                                            </p:txEl>
                                          </p:spTgt>
                                        </p:tgtEl>
                                        <p:attrNameLst>
                                          <p:attrName>style.visibility</p:attrName>
                                        </p:attrNameLst>
                                      </p:cBhvr>
                                      <p:to>
                                        <p:strVal val="visible"/>
                                      </p:to>
                                    </p:set>
                                    <p:animEffect transition="in" filter="box(in)">
                                      <p:cBhvr>
                                        <p:cTn id="28" dur="500"/>
                                        <p:tgtEl>
                                          <p:spTgt spid="17410">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nodeType="clickEffect">
                                  <p:stCondLst>
                                    <p:cond delay="0"/>
                                  </p:stCondLst>
                                  <p:childTnLst>
                                    <p:set>
                                      <p:cBhvr>
                                        <p:cTn id="32" dur="1" fill="hold">
                                          <p:stCondLst>
                                            <p:cond delay="0"/>
                                          </p:stCondLst>
                                        </p:cTn>
                                        <p:tgtEl>
                                          <p:spTgt spid="17410">
                                            <p:txEl>
                                              <p:pRg st="5" end="5"/>
                                            </p:txEl>
                                          </p:spTgt>
                                        </p:tgtEl>
                                        <p:attrNameLst>
                                          <p:attrName>style.visibility</p:attrName>
                                        </p:attrNameLst>
                                      </p:cBhvr>
                                      <p:to>
                                        <p:strVal val="visible"/>
                                      </p:to>
                                    </p:set>
                                    <p:animEffect transition="in" filter="diamond(in)">
                                      <p:cBhvr>
                                        <p:cTn id="33" dur="2000"/>
                                        <p:tgtEl>
                                          <p:spTgt spid="174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oneTexte 1"/>
          <p:cNvSpPr txBox="1">
            <a:spLocks noChangeArrowheads="1"/>
          </p:cNvSpPr>
          <p:nvPr/>
        </p:nvSpPr>
        <p:spPr bwMode="auto">
          <a:xfrm>
            <a:off x="71406" y="2077605"/>
            <a:ext cx="9001156" cy="4708981"/>
          </a:xfrm>
          <a:prstGeom prst="rect">
            <a:avLst/>
          </a:prstGeom>
          <a:noFill/>
          <a:ln w="9525">
            <a:noFill/>
            <a:miter lim="800000"/>
            <a:headEnd/>
            <a:tailEnd/>
          </a:ln>
        </p:spPr>
        <p:txBody>
          <a:bodyPr wrap="square">
            <a:spAutoFit/>
          </a:bodyPr>
          <a:lstStyle/>
          <a:p>
            <a:pPr marL="226800" indent="-226800" algn="just">
              <a:spcBef>
                <a:spcPts val="600"/>
              </a:spcBef>
              <a:spcAft>
                <a:spcPts val="600"/>
              </a:spcAft>
              <a:buFont typeface="Wingdings" pitchFamily="2" charset="2"/>
              <a:buChar char="§"/>
            </a:pPr>
            <a:r>
              <a:rPr lang="fr-FR" sz="2800" dirty="0" smtClean="0"/>
              <a:t>La </a:t>
            </a:r>
            <a:r>
              <a:rPr lang="fr-FR" sz="2800" dirty="0"/>
              <a:t>citation est un passage, une idée ou un commentaire emprunté à un auteur pour illustrer ou appuyer le travail de </a:t>
            </a:r>
            <a:r>
              <a:rPr lang="fr-FR" sz="2800" dirty="0" smtClean="0"/>
              <a:t>recherche </a:t>
            </a:r>
            <a:r>
              <a:rPr lang="fr-FR" sz="2800" dirty="0" smtClean="0">
                <a:latin typeface="Arial Narrow" pitchFamily="34" charset="0"/>
              </a:rPr>
              <a:t>(</a:t>
            </a:r>
            <a:r>
              <a:rPr lang="fr-FR" sz="2800" i="1" dirty="0" smtClean="0">
                <a:latin typeface="Arial Narrow" pitchFamily="34" charset="0"/>
                <a:hlinkClick r:id="rId3"/>
              </a:rPr>
              <a:t>https://share.polymtl.ca/.../attach?.../libguides</a:t>
            </a:r>
            <a:r>
              <a:rPr lang="fr-FR" sz="2800" i="1" dirty="0" smtClean="0">
                <a:latin typeface="Arial Narrow" pitchFamily="34" charset="0"/>
              </a:rPr>
              <a:t>...</a:t>
            </a:r>
            <a:r>
              <a:rPr lang="fr-FR" sz="2800" dirty="0" smtClean="0">
                <a:latin typeface="Arial Narrow" pitchFamily="34" charset="0"/>
              </a:rPr>
              <a:t>).</a:t>
            </a:r>
          </a:p>
          <a:p>
            <a:pPr marL="226800" indent="-226800" algn="just">
              <a:spcBef>
                <a:spcPts val="600"/>
              </a:spcBef>
              <a:spcAft>
                <a:spcPts val="600"/>
              </a:spcAft>
              <a:buFont typeface="Wingdings" pitchFamily="2" charset="2"/>
              <a:buChar char="§"/>
            </a:pPr>
            <a:r>
              <a:rPr lang="fr-FR" sz="2800" b="1" dirty="0" smtClean="0">
                <a:latin typeface="Arial" pitchFamily="34" charset="0"/>
                <a:cs typeface="Arial" pitchFamily="34" charset="0"/>
              </a:rPr>
              <a:t>Les formes de citation dépendent des systèmes, des revues, des universités, etc. et il faut s’y conformer. </a:t>
            </a:r>
            <a:endParaRPr lang="fr-FR" sz="2800" b="1" dirty="0">
              <a:latin typeface="Arial" pitchFamily="34" charset="0"/>
              <a:cs typeface="Arial" pitchFamily="34" charset="0"/>
            </a:endParaRPr>
          </a:p>
          <a:p>
            <a:pPr marL="226800" indent="-226800">
              <a:spcBef>
                <a:spcPts val="600"/>
              </a:spcBef>
              <a:spcAft>
                <a:spcPts val="600"/>
              </a:spcAft>
              <a:buFont typeface="Wingdings" pitchFamily="2" charset="2"/>
              <a:buChar char="§"/>
            </a:pPr>
            <a:r>
              <a:rPr lang="fr-FR" sz="2800" b="1" dirty="0"/>
              <a:t>Pour savoir comment bien citer ou paraphraser, référez-vous à </a:t>
            </a:r>
            <a:r>
              <a:rPr lang="fr-FR" sz="2800" b="1" dirty="0" smtClean="0"/>
              <a:t>: </a:t>
            </a:r>
            <a:r>
              <a:rPr lang="fr-FR" sz="2800" b="1" dirty="0" smtClean="0">
                <a:latin typeface="Arial Narrow" pitchFamily="34" charset="0"/>
                <a:hlinkClick r:id="rId4"/>
              </a:rPr>
              <a:t>http</a:t>
            </a:r>
            <a:r>
              <a:rPr lang="fr-FR" sz="2800" b="1" dirty="0">
                <a:latin typeface="Arial Narrow" pitchFamily="34" charset="0"/>
                <a:hlinkClick r:id="rId4"/>
              </a:rPr>
              <a:t>://www.integrite.umontreal.ca/pratiques/paraphraser.html</a:t>
            </a:r>
            <a:r>
              <a:rPr lang="fr-FR" sz="2800" b="1" dirty="0" smtClean="0">
                <a:latin typeface="Arial Narrow" pitchFamily="34" charset="0"/>
              </a:rPr>
              <a:t>. </a:t>
            </a:r>
            <a:r>
              <a:rPr lang="fr-FR" sz="2800" b="1" dirty="0" smtClean="0"/>
              <a:t> </a:t>
            </a:r>
            <a:endParaRPr lang="fr-FR" sz="2800" b="1" dirty="0" smtClean="0">
              <a:latin typeface="Arial" pitchFamily="34" charset="0"/>
              <a:cs typeface="Arial" pitchFamily="34" charset="0"/>
            </a:endParaRPr>
          </a:p>
        </p:txBody>
      </p:sp>
      <p:sp>
        <p:nvSpPr>
          <p:cNvPr id="3" name="ZoneTexte 3"/>
          <p:cNvSpPr txBox="1">
            <a:spLocks noChangeArrowheads="1"/>
          </p:cNvSpPr>
          <p:nvPr/>
        </p:nvSpPr>
        <p:spPr bwMode="auto">
          <a:xfrm>
            <a:off x="0" y="142852"/>
            <a:ext cx="9144000" cy="1569660"/>
          </a:xfrm>
          <a:prstGeom prst="rect">
            <a:avLst/>
          </a:prstGeom>
          <a:solidFill>
            <a:srgbClr val="C00000"/>
          </a:solidFill>
          <a:ln w="9525">
            <a:noFill/>
            <a:miter lim="800000"/>
            <a:headEnd/>
            <a:tailEnd/>
          </a:ln>
        </p:spPr>
        <p:txBody>
          <a:bodyPr>
            <a:spAutoFit/>
          </a:bodyPr>
          <a:lstStyle/>
          <a:p>
            <a:pPr algn="ctr"/>
            <a:r>
              <a:rPr lang="fr-FR" sz="4800" b="1" dirty="0" smtClean="0">
                <a:solidFill>
                  <a:srgbClr val="00FFFF"/>
                </a:solidFill>
                <a:latin typeface="Arial Black" pitchFamily="34" charset="0"/>
              </a:rPr>
              <a:t>Définition du terme ‘Citation’</a:t>
            </a:r>
            <a:endParaRPr lang="fr-FR" sz="4800" b="1" dirty="0">
              <a:solidFill>
                <a:srgbClr val="00FFFF"/>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7410">
                                            <p:txEl>
                                              <p:pRg st="0" end="0"/>
                                            </p:txEl>
                                          </p:spTgt>
                                        </p:tgtEl>
                                        <p:attrNameLst>
                                          <p:attrName>style.visibility</p:attrName>
                                        </p:attrNameLst>
                                      </p:cBhvr>
                                      <p:to>
                                        <p:strVal val="visible"/>
                                      </p:to>
                                    </p:set>
                                    <p:animEffect transition="in" filter="checkerboard(across)">
                                      <p:cBhvr>
                                        <p:cTn id="12" dur="500"/>
                                        <p:tgtEl>
                                          <p:spTgt spid="174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7410">
                                            <p:txEl>
                                              <p:pRg st="1" end="1"/>
                                            </p:txEl>
                                          </p:spTgt>
                                        </p:tgtEl>
                                        <p:attrNameLst>
                                          <p:attrName>style.visibility</p:attrName>
                                        </p:attrNameLst>
                                      </p:cBhvr>
                                      <p:to>
                                        <p:strVal val="visible"/>
                                      </p:to>
                                    </p:set>
                                    <p:animEffect transition="in" filter="diamond(in)">
                                      <p:cBhvr>
                                        <p:cTn id="17" dur="2000"/>
                                        <p:tgtEl>
                                          <p:spTgt spid="17410">
                                            <p:txEl>
                                              <p:pRg st="1" end="1"/>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17410">
                                            <p:txEl>
                                              <p:pRg st="2" end="2"/>
                                            </p:txEl>
                                          </p:spTgt>
                                        </p:tgtEl>
                                        <p:attrNameLst>
                                          <p:attrName>style.visibility</p:attrName>
                                        </p:attrNameLst>
                                      </p:cBhvr>
                                      <p:to>
                                        <p:strVal val="visible"/>
                                      </p:to>
                                    </p:set>
                                    <p:animEffect transition="in" filter="diamond(in)">
                                      <p:cBhvr>
                                        <p:cTn id="20" dur="2000"/>
                                        <p:tgtEl>
                                          <p:spTgt spid="174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oneTexte 1"/>
          <p:cNvSpPr txBox="1">
            <a:spLocks noChangeArrowheads="1"/>
          </p:cNvSpPr>
          <p:nvPr/>
        </p:nvSpPr>
        <p:spPr bwMode="auto">
          <a:xfrm>
            <a:off x="183788" y="571480"/>
            <a:ext cx="8603054" cy="6170920"/>
          </a:xfrm>
          <a:prstGeom prst="rect">
            <a:avLst/>
          </a:prstGeom>
          <a:noFill/>
          <a:ln w="9525">
            <a:noFill/>
            <a:miter lim="800000"/>
            <a:headEnd/>
            <a:tailEnd/>
          </a:ln>
        </p:spPr>
        <p:txBody>
          <a:bodyPr wrap="square">
            <a:spAutoFit/>
          </a:bodyPr>
          <a:lstStyle/>
          <a:p>
            <a:pPr indent="-226800" algn="just">
              <a:spcBef>
                <a:spcPts val="600"/>
              </a:spcBef>
              <a:spcAft>
                <a:spcPts val="600"/>
              </a:spcAft>
            </a:pPr>
            <a:r>
              <a:rPr lang="fr-FR" sz="2500" b="1" dirty="0" smtClean="0">
                <a:latin typeface="Arial Narrow" pitchFamily="34" charset="0"/>
                <a:cs typeface="Arial" pitchFamily="34" charset="0"/>
              </a:rPr>
              <a:t>Existence de diverses formes de citation mais se conformer aux indications et normes </a:t>
            </a:r>
          </a:p>
          <a:p>
            <a:pPr indent="-226800" algn="just">
              <a:spcBef>
                <a:spcPts val="600"/>
              </a:spcBef>
              <a:spcAft>
                <a:spcPts val="600"/>
              </a:spcAft>
            </a:pPr>
            <a:r>
              <a:rPr lang="fr-FR" sz="2500" b="1" dirty="0" smtClean="0">
                <a:latin typeface="Arial Narrow" pitchFamily="34" charset="0"/>
                <a:cs typeface="Arial" pitchFamily="34" charset="0"/>
              </a:rPr>
              <a:t>Exemples de formes de citation  Auteur et année dans le texte en sciences naturelles et agronomie</a:t>
            </a:r>
            <a:r>
              <a:rPr lang="fr-FR" sz="2500" b="1" dirty="0" smtClean="0">
                <a:latin typeface="Arial Narrow" pitchFamily="34" charset="0"/>
                <a:cs typeface="Arial" pitchFamily="34" charset="0"/>
                <a:sym typeface="Wingdings" pitchFamily="2" charset="2"/>
              </a:rPr>
              <a:t></a:t>
            </a:r>
          </a:p>
          <a:p>
            <a:pPr marL="226800" indent="-226800" algn="just">
              <a:spcBef>
                <a:spcPts val="600"/>
              </a:spcBef>
              <a:spcAft>
                <a:spcPts val="0"/>
              </a:spcAft>
              <a:buFont typeface="Wingdings" pitchFamily="2" charset="2"/>
              <a:buChar char="ü"/>
            </a:pPr>
            <a:r>
              <a:rPr lang="fr-FR" sz="2500" b="1" dirty="0" smtClean="0">
                <a:solidFill>
                  <a:srgbClr val="002060"/>
                </a:solidFill>
                <a:latin typeface="Arial Narrow" pitchFamily="34" charset="0"/>
                <a:cs typeface="Arial" pitchFamily="34" charset="0"/>
              </a:rPr>
              <a:t>1 auteur</a:t>
            </a:r>
            <a:r>
              <a:rPr lang="fr-FR" sz="2500" b="1" dirty="0" smtClean="0">
                <a:solidFill>
                  <a:srgbClr val="002060"/>
                </a:solidFill>
                <a:latin typeface="Arial Narrow" pitchFamily="34" charset="0"/>
                <a:cs typeface="Arial" pitchFamily="34" charset="0"/>
                <a:sym typeface="Wingdings" pitchFamily="2" charset="2"/>
              </a:rPr>
              <a:t></a:t>
            </a:r>
            <a:r>
              <a:rPr lang="fr-FR" sz="2500" b="1" dirty="0" smtClean="0">
                <a:solidFill>
                  <a:srgbClr val="002060"/>
                </a:solidFill>
                <a:latin typeface="Arial Narrow" pitchFamily="34" charset="0"/>
                <a:cs typeface="Arial" pitchFamily="34" charset="0"/>
              </a:rPr>
              <a:t> </a:t>
            </a:r>
            <a:r>
              <a:rPr lang="fr-FR" sz="2500" b="1" dirty="0">
                <a:solidFill>
                  <a:srgbClr val="002060"/>
                </a:solidFill>
                <a:latin typeface="Arial Narrow" pitchFamily="34" charset="0"/>
                <a:cs typeface="Arial" pitchFamily="34" charset="0"/>
              </a:rPr>
              <a:t>Auteur (Année) ou (Auteur, Année</a:t>
            </a:r>
            <a:r>
              <a:rPr lang="fr-FR" sz="2500" b="1" dirty="0" smtClean="0">
                <a:solidFill>
                  <a:srgbClr val="002060"/>
                </a:solidFill>
                <a:latin typeface="Arial Narrow" pitchFamily="34" charset="0"/>
                <a:cs typeface="Arial" pitchFamily="34" charset="0"/>
              </a:rPr>
              <a:t>) </a:t>
            </a:r>
            <a:r>
              <a:rPr lang="fr-FR" sz="2500" b="1" dirty="0">
                <a:solidFill>
                  <a:srgbClr val="002060"/>
                </a:solidFill>
                <a:latin typeface="Arial Narrow" pitchFamily="34" charset="0"/>
                <a:cs typeface="Arial" pitchFamily="34" charset="0"/>
              </a:rPr>
              <a:t>	</a:t>
            </a:r>
          </a:p>
          <a:p>
            <a:pPr marL="946800" indent="-226800" algn="just">
              <a:spcBef>
                <a:spcPts val="600"/>
              </a:spcBef>
              <a:spcAft>
                <a:spcPts val="0"/>
              </a:spcAft>
              <a:buFont typeface="Arial" pitchFamily="34" charset="0"/>
              <a:buChar char="•"/>
            </a:pPr>
            <a:r>
              <a:rPr lang="fr-FR" sz="2500" b="1" dirty="0" smtClean="0">
                <a:solidFill>
                  <a:srgbClr val="002060"/>
                </a:solidFill>
                <a:latin typeface="Arial Narrow" pitchFamily="34" charset="0"/>
                <a:cs typeface="Arial" pitchFamily="34" charset="0"/>
              </a:rPr>
              <a:t>Exemple</a:t>
            </a:r>
            <a:r>
              <a:rPr lang="fr-FR" sz="2500" b="1" dirty="0" smtClean="0">
                <a:solidFill>
                  <a:srgbClr val="002060"/>
                </a:solidFill>
                <a:latin typeface="Arial Narrow" pitchFamily="34" charset="0"/>
                <a:cs typeface="Arial" pitchFamily="34" charset="0"/>
                <a:sym typeface="Wingdings" pitchFamily="2" charset="2"/>
              </a:rPr>
              <a:t></a:t>
            </a:r>
          </a:p>
          <a:p>
            <a:pPr marL="946800" indent="-226800" algn="just">
              <a:spcBef>
                <a:spcPts val="600"/>
              </a:spcBef>
              <a:spcAft>
                <a:spcPts val="0"/>
              </a:spcAft>
              <a:buFont typeface="Arial" pitchFamily="34" charset="0"/>
              <a:buChar char="•"/>
            </a:pPr>
            <a:r>
              <a:rPr lang="fr-FR" sz="2500" b="1" dirty="0" err="1" smtClean="0">
                <a:latin typeface="Arial Narrow" pitchFamily="34" charset="0"/>
                <a:cs typeface="Arial" pitchFamily="34" charset="0"/>
              </a:rPr>
              <a:t>Hardouin</a:t>
            </a:r>
            <a:r>
              <a:rPr lang="fr-FR" sz="2500" b="1" dirty="0" smtClean="0">
                <a:latin typeface="Arial Narrow" pitchFamily="34" charset="0"/>
                <a:cs typeface="Arial" pitchFamily="34" charset="0"/>
              </a:rPr>
              <a:t> (1986)</a:t>
            </a:r>
            <a:r>
              <a:rPr lang="fr-FR" sz="2500" dirty="0" smtClean="0">
                <a:latin typeface="Arial Narrow" pitchFamily="34" charset="0"/>
                <a:cs typeface="Arial" pitchFamily="34" charset="0"/>
              </a:rPr>
              <a:t> souligne que l’élevage des espèces animales non-conventionnelles ou élevage des espèces animales gibier et non gibier est un système de production intensive en captivité des invertébrés et des vertébrés</a:t>
            </a:r>
          </a:p>
          <a:p>
            <a:pPr algn="just">
              <a:spcBef>
                <a:spcPts val="600"/>
              </a:spcBef>
              <a:spcAft>
                <a:spcPts val="600"/>
              </a:spcAft>
            </a:pPr>
            <a:r>
              <a:rPr lang="fr-FR" sz="2500" b="1" dirty="0" smtClean="0">
                <a:latin typeface="Arial Narrow" pitchFamily="34" charset="0"/>
                <a:cs typeface="Arial" pitchFamily="34" charset="0"/>
              </a:rPr>
              <a:t>Toutefois, il faut que la référence soit conforme ou en adéquation avec la citation</a:t>
            </a:r>
            <a:r>
              <a:rPr lang="fr-FR" sz="2500" b="1" dirty="0" smtClean="0">
                <a:latin typeface="Arial Narrow" pitchFamily="34" charset="0"/>
                <a:cs typeface="Arial" pitchFamily="34" charset="0"/>
                <a:sym typeface="Wingdings" pitchFamily="2" charset="2"/>
              </a:rPr>
              <a:t> </a:t>
            </a:r>
            <a:endParaRPr lang="fr-FR" sz="2500" b="1" dirty="0" smtClean="0">
              <a:latin typeface="Arial Narrow" pitchFamily="34" charset="0"/>
              <a:cs typeface="Arial" pitchFamily="34" charset="0"/>
            </a:endParaRPr>
          </a:p>
          <a:p>
            <a:pPr algn="just">
              <a:spcBef>
                <a:spcPts val="600"/>
              </a:spcBef>
              <a:spcAft>
                <a:spcPts val="600"/>
              </a:spcAft>
            </a:pPr>
            <a:r>
              <a:rPr lang="fr-FR" sz="2500" b="1" dirty="0" err="1" smtClean="0">
                <a:latin typeface="Arial Narrow" pitchFamily="34" charset="0"/>
                <a:cs typeface="Arial" pitchFamily="34" charset="0"/>
              </a:rPr>
              <a:t>Hardouin</a:t>
            </a:r>
            <a:r>
              <a:rPr lang="fr-FR" sz="2500" b="1" dirty="0" smtClean="0">
                <a:latin typeface="Arial Narrow" pitchFamily="34" charset="0"/>
                <a:cs typeface="Arial" pitchFamily="34" charset="0"/>
              </a:rPr>
              <a:t> J., 1986</a:t>
            </a:r>
            <a:r>
              <a:rPr lang="fr-FR" sz="2500" dirty="0" smtClean="0">
                <a:latin typeface="Arial Narrow" pitchFamily="34" charset="0"/>
                <a:cs typeface="Arial" pitchFamily="34" charset="0"/>
              </a:rPr>
              <a:t>. Mini-élevage et sources méconnues de protéines animales. Annales de Gembloux, 92: 153-162.</a:t>
            </a:r>
            <a:endParaRPr lang="fr-FR" sz="2500" b="1" dirty="0" smtClean="0">
              <a:latin typeface="Arial Narrow" pitchFamily="34" charset="0"/>
              <a:cs typeface="Arial" pitchFamily="34" charset="0"/>
            </a:endParaRPr>
          </a:p>
        </p:txBody>
      </p:sp>
      <p:sp>
        <p:nvSpPr>
          <p:cNvPr id="3" name="ZoneTexte 3"/>
          <p:cNvSpPr txBox="1">
            <a:spLocks noChangeArrowheads="1"/>
          </p:cNvSpPr>
          <p:nvPr/>
        </p:nvSpPr>
        <p:spPr bwMode="auto">
          <a:xfrm>
            <a:off x="0" y="27272"/>
            <a:ext cx="9144000" cy="584775"/>
          </a:xfrm>
          <a:prstGeom prst="rect">
            <a:avLst/>
          </a:prstGeom>
          <a:solidFill>
            <a:srgbClr val="C00000"/>
          </a:solidFill>
          <a:ln w="9525">
            <a:noFill/>
            <a:miter lim="800000"/>
            <a:headEnd/>
            <a:tailEnd/>
          </a:ln>
        </p:spPr>
        <p:txBody>
          <a:bodyPr>
            <a:spAutoFit/>
          </a:bodyPr>
          <a:lstStyle/>
          <a:p>
            <a:pPr algn="ctr"/>
            <a:r>
              <a:rPr lang="fr-FR" sz="3200" b="1" dirty="0" smtClean="0">
                <a:solidFill>
                  <a:srgbClr val="00FFFF"/>
                </a:solidFill>
                <a:latin typeface="Arial Black" pitchFamily="34" charset="0"/>
              </a:rPr>
              <a:t>Citation et comment citer ?   1/4</a:t>
            </a:r>
            <a:endParaRPr lang="fr-FR" sz="3200" b="1" dirty="0">
              <a:solidFill>
                <a:srgbClr val="00FFFF"/>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7410">
                                            <p:txEl>
                                              <p:pRg st="0" end="0"/>
                                            </p:txEl>
                                          </p:spTgt>
                                        </p:tgtEl>
                                        <p:attrNameLst>
                                          <p:attrName>style.visibility</p:attrName>
                                        </p:attrNameLst>
                                      </p:cBhvr>
                                      <p:to>
                                        <p:strVal val="visible"/>
                                      </p:to>
                                    </p:set>
                                    <p:animEffect transition="in" filter="box(in)">
                                      <p:cBhvr>
                                        <p:cTn id="12" dur="500"/>
                                        <p:tgtEl>
                                          <p:spTgt spid="174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7410">
                                            <p:txEl>
                                              <p:pRg st="1" end="1"/>
                                            </p:txEl>
                                          </p:spTgt>
                                        </p:tgtEl>
                                        <p:attrNameLst>
                                          <p:attrName>style.visibility</p:attrName>
                                        </p:attrNameLst>
                                      </p:cBhvr>
                                      <p:to>
                                        <p:strVal val="visible"/>
                                      </p:to>
                                    </p:set>
                                    <p:animEffect transition="in" filter="box(in)">
                                      <p:cBhvr>
                                        <p:cTn id="17" dur="500"/>
                                        <p:tgtEl>
                                          <p:spTgt spid="17410">
                                            <p:txEl>
                                              <p:pRg st="1" end="1"/>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17410">
                                            <p:txEl>
                                              <p:pRg st="2" end="2"/>
                                            </p:txEl>
                                          </p:spTgt>
                                        </p:tgtEl>
                                        <p:attrNameLst>
                                          <p:attrName>style.visibility</p:attrName>
                                        </p:attrNameLst>
                                      </p:cBhvr>
                                      <p:to>
                                        <p:strVal val="visible"/>
                                      </p:to>
                                    </p:set>
                                    <p:animEffect transition="in" filter="box(in)">
                                      <p:cBhvr>
                                        <p:cTn id="20" dur="500"/>
                                        <p:tgtEl>
                                          <p:spTgt spid="17410">
                                            <p:txEl>
                                              <p:pRg st="2" end="2"/>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17410">
                                            <p:txEl>
                                              <p:pRg st="3" end="3"/>
                                            </p:txEl>
                                          </p:spTgt>
                                        </p:tgtEl>
                                        <p:attrNameLst>
                                          <p:attrName>style.visibility</p:attrName>
                                        </p:attrNameLst>
                                      </p:cBhvr>
                                      <p:to>
                                        <p:strVal val="visible"/>
                                      </p:to>
                                    </p:set>
                                    <p:animEffect transition="in" filter="box(in)">
                                      <p:cBhvr>
                                        <p:cTn id="23" dur="500"/>
                                        <p:tgtEl>
                                          <p:spTgt spid="17410">
                                            <p:txEl>
                                              <p:pRg st="3" end="3"/>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17410">
                                            <p:txEl>
                                              <p:pRg st="4" end="4"/>
                                            </p:txEl>
                                          </p:spTgt>
                                        </p:tgtEl>
                                        <p:attrNameLst>
                                          <p:attrName>style.visibility</p:attrName>
                                        </p:attrNameLst>
                                      </p:cBhvr>
                                      <p:to>
                                        <p:strVal val="visible"/>
                                      </p:to>
                                    </p:set>
                                    <p:animEffect transition="in" filter="box(in)">
                                      <p:cBhvr>
                                        <p:cTn id="26" dur="500"/>
                                        <p:tgtEl>
                                          <p:spTgt spid="17410">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nodeType="clickEffect">
                                  <p:stCondLst>
                                    <p:cond delay="0"/>
                                  </p:stCondLst>
                                  <p:childTnLst>
                                    <p:set>
                                      <p:cBhvr>
                                        <p:cTn id="30" dur="1" fill="hold">
                                          <p:stCondLst>
                                            <p:cond delay="0"/>
                                          </p:stCondLst>
                                        </p:cTn>
                                        <p:tgtEl>
                                          <p:spTgt spid="17410">
                                            <p:txEl>
                                              <p:pRg st="5" end="5"/>
                                            </p:txEl>
                                          </p:spTgt>
                                        </p:tgtEl>
                                        <p:attrNameLst>
                                          <p:attrName>style.visibility</p:attrName>
                                        </p:attrNameLst>
                                      </p:cBhvr>
                                      <p:to>
                                        <p:strVal val="visible"/>
                                      </p:to>
                                    </p:set>
                                    <p:animEffect transition="in" filter="diamond(in)">
                                      <p:cBhvr>
                                        <p:cTn id="31" dur="2000"/>
                                        <p:tgtEl>
                                          <p:spTgt spid="17410">
                                            <p:txEl>
                                              <p:pRg st="5" end="5"/>
                                            </p:txEl>
                                          </p:spTgt>
                                        </p:tgtEl>
                                      </p:cBhvr>
                                    </p:animEffect>
                                  </p:childTnLst>
                                </p:cTn>
                              </p:par>
                              <p:par>
                                <p:cTn id="32" presetID="8" presetClass="entr" presetSubtype="16" fill="hold" nodeType="withEffect">
                                  <p:stCondLst>
                                    <p:cond delay="0"/>
                                  </p:stCondLst>
                                  <p:childTnLst>
                                    <p:set>
                                      <p:cBhvr>
                                        <p:cTn id="33" dur="1" fill="hold">
                                          <p:stCondLst>
                                            <p:cond delay="0"/>
                                          </p:stCondLst>
                                        </p:cTn>
                                        <p:tgtEl>
                                          <p:spTgt spid="17410">
                                            <p:txEl>
                                              <p:pRg st="6" end="6"/>
                                            </p:txEl>
                                          </p:spTgt>
                                        </p:tgtEl>
                                        <p:attrNameLst>
                                          <p:attrName>style.visibility</p:attrName>
                                        </p:attrNameLst>
                                      </p:cBhvr>
                                      <p:to>
                                        <p:strVal val="visible"/>
                                      </p:to>
                                    </p:set>
                                    <p:animEffect transition="in" filter="diamond(in)">
                                      <p:cBhvr>
                                        <p:cTn id="34" dur="2000"/>
                                        <p:tgtEl>
                                          <p:spTgt spid="174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oneTexte 1"/>
          <p:cNvSpPr txBox="1">
            <a:spLocks noChangeArrowheads="1"/>
          </p:cNvSpPr>
          <p:nvPr/>
        </p:nvSpPr>
        <p:spPr bwMode="auto">
          <a:xfrm>
            <a:off x="142844" y="571480"/>
            <a:ext cx="8817336" cy="4262705"/>
          </a:xfrm>
          <a:prstGeom prst="rect">
            <a:avLst/>
          </a:prstGeom>
          <a:noFill/>
          <a:ln w="9525">
            <a:noFill/>
            <a:miter lim="800000"/>
            <a:headEnd/>
            <a:tailEnd/>
          </a:ln>
        </p:spPr>
        <p:txBody>
          <a:bodyPr wrap="square">
            <a:spAutoFit/>
          </a:bodyPr>
          <a:lstStyle/>
          <a:p>
            <a:pPr marL="226800" indent="-226800" algn="just">
              <a:spcBef>
                <a:spcPts val="600"/>
              </a:spcBef>
              <a:spcAft>
                <a:spcPts val="0"/>
              </a:spcAft>
              <a:buFont typeface="Wingdings" pitchFamily="2" charset="2"/>
              <a:buChar char="ü"/>
            </a:pPr>
            <a:r>
              <a:rPr lang="fr-FR" sz="3200" b="1" dirty="0" smtClean="0">
                <a:solidFill>
                  <a:srgbClr val="FF0000"/>
                </a:solidFill>
                <a:latin typeface="Arial Narrow" pitchFamily="34" charset="0"/>
                <a:cs typeface="Arial" pitchFamily="34" charset="0"/>
              </a:rPr>
              <a:t>2 auteurs</a:t>
            </a:r>
            <a:r>
              <a:rPr lang="fr-FR" sz="3200" b="1" dirty="0" smtClean="0">
                <a:solidFill>
                  <a:srgbClr val="FF0000"/>
                </a:solidFill>
                <a:latin typeface="Arial Narrow" pitchFamily="34" charset="0"/>
                <a:cs typeface="Arial" pitchFamily="34" charset="0"/>
                <a:sym typeface="Wingdings" pitchFamily="2" charset="2"/>
              </a:rPr>
              <a:t></a:t>
            </a:r>
            <a:r>
              <a:rPr lang="fr-FR" sz="3200" b="1" dirty="0" smtClean="0">
                <a:solidFill>
                  <a:srgbClr val="FF0000"/>
                </a:solidFill>
                <a:latin typeface="Arial Narrow" pitchFamily="34" charset="0"/>
                <a:cs typeface="Arial" pitchFamily="34" charset="0"/>
              </a:rPr>
              <a:t>Auteur 1 et Auteur 2 (Année) ou</a:t>
            </a:r>
          </a:p>
          <a:p>
            <a:pPr marL="226800" indent="-226800" algn="just">
              <a:spcBef>
                <a:spcPts val="600"/>
              </a:spcBef>
              <a:spcAft>
                <a:spcPts val="0"/>
              </a:spcAft>
            </a:pPr>
            <a:r>
              <a:rPr lang="fr-FR" sz="3200" b="1" dirty="0" smtClean="0">
                <a:solidFill>
                  <a:srgbClr val="FF0000"/>
                </a:solidFill>
                <a:latin typeface="Arial Narrow" pitchFamily="34" charset="0"/>
                <a:cs typeface="Arial" pitchFamily="34" charset="0"/>
              </a:rPr>
              <a:t>                        (Auteur 1 et Auteur 2, Année)</a:t>
            </a:r>
          </a:p>
          <a:p>
            <a:pPr marL="586800" indent="-226800" algn="just">
              <a:spcBef>
                <a:spcPts val="600"/>
              </a:spcBef>
              <a:spcAft>
                <a:spcPts val="0"/>
              </a:spcAft>
              <a:buFont typeface="Arial" pitchFamily="34" charset="0"/>
              <a:buChar char="•"/>
            </a:pPr>
            <a:r>
              <a:rPr lang="fr-FR" sz="3200" b="1" dirty="0" smtClean="0">
                <a:solidFill>
                  <a:srgbClr val="FF0000"/>
                </a:solidFill>
                <a:latin typeface="Arial Narrow" pitchFamily="34" charset="0"/>
                <a:cs typeface="Arial" pitchFamily="34" charset="0"/>
              </a:rPr>
              <a:t>Exemple</a:t>
            </a:r>
            <a:r>
              <a:rPr lang="fr-FR" sz="3200" b="1" dirty="0" smtClean="0">
                <a:solidFill>
                  <a:srgbClr val="FF0000"/>
                </a:solidFill>
                <a:latin typeface="Arial Narrow" pitchFamily="34" charset="0"/>
                <a:cs typeface="Arial" pitchFamily="34" charset="0"/>
                <a:sym typeface="Wingdings" pitchFamily="2" charset="2"/>
              </a:rPr>
              <a:t></a:t>
            </a:r>
          </a:p>
          <a:p>
            <a:pPr marL="586800" indent="-226800" algn="just">
              <a:spcBef>
                <a:spcPts val="600"/>
              </a:spcBef>
              <a:spcAft>
                <a:spcPts val="0"/>
              </a:spcAft>
              <a:buFont typeface="Arial" pitchFamily="34" charset="0"/>
              <a:buChar char="•"/>
            </a:pPr>
            <a:r>
              <a:rPr lang="fr-FR" sz="3200" b="1" dirty="0" smtClean="0">
                <a:solidFill>
                  <a:srgbClr val="FF0000"/>
                </a:solidFill>
                <a:latin typeface="Arial Narrow" pitchFamily="34" charset="0"/>
                <a:cs typeface="Arial" pitchFamily="34" charset="0"/>
              </a:rPr>
              <a:t> </a:t>
            </a:r>
            <a:r>
              <a:rPr lang="fr-FR" sz="3200" dirty="0" smtClean="0">
                <a:latin typeface="Arial Narrow" pitchFamily="34" charset="0"/>
                <a:cs typeface="Arial" pitchFamily="34" charset="0"/>
              </a:rPr>
              <a:t>Il s’agit d’un mode de conservation </a:t>
            </a:r>
            <a:r>
              <a:rPr lang="fr-FR" sz="3200" i="1" dirty="0" smtClean="0">
                <a:latin typeface="Arial Narrow" pitchFamily="34" charset="0"/>
                <a:cs typeface="Arial" pitchFamily="34" charset="0"/>
              </a:rPr>
              <a:t>ex situ</a:t>
            </a:r>
            <a:r>
              <a:rPr lang="fr-FR" sz="3200" dirty="0" smtClean="0">
                <a:latin typeface="Arial Narrow" pitchFamily="34" charset="0"/>
                <a:cs typeface="Arial" pitchFamily="34" charset="0"/>
              </a:rPr>
              <a:t> de la biodiversité animale qui contribue à la couverture des besoins en protéines animales et à l’amélioration des revenus en milieu rural tropical en Afrique sub-saharienne (</a:t>
            </a:r>
            <a:r>
              <a:rPr lang="fr-FR" sz="3200" b="1" dirty="0" err="1" smtClean="0">
                <a:latin typeface="Arial Narrow" pitchFamily="34" charset="0"/>
                <a:cs typeface="Arial" pitchFamily="34" charset="0"/>
              </a:rPr>
              <a:t>Hanotte</a:t>
            </a:r>
            <a:r>
              <a:rPr lang="fr-FR" sz="3200" b="1" dirty="0" smtClean="0">
                <a:latin typeface="Arial Narrow" pitchFamily="34" charset="0"/>
                <a:cs typeface="Arial" pitchFamily="34" charset="0"/>
              </a:rPr>
              <a:t> et Mensah, 2002</a:t>
            </a:r>
            <a:r>
              <a:rPr lang="fr-FR" sz="3200" dirty="0" smtClean="0">
                <a:latin typeface="Arial Narrow" pitchFamily="34" charset="0"/>
                <a:cs typeface="Arial" pitchFamily="34" charset="0"/>
              </a:rPr>
              <a:t>).</a:t>
            </a:r>
            <a:endParaRPr lang="fr-FR" sz="3200" b="1" dirty="0" smtClean="0">
              <a:solidFill>
                <a:srgbClr val="C00000"/>
              </a:solidFill>
              <a:latin typeface="Arial Narrow" pitchFamily="34" charset="0"/>
              <a:cs typeface="Arial" pitchFamily="34" charset="0"/>
              <a:sym typeface="Wingdings" pitchFamily="2" charset="2"/>
            </a:endParaRPr>
          </a:p>
        </p:txBody>
      </p:sp>
      <p:sp>
        <p:nvSpPr>
          <p:cNvPr id="3" name="ZoneTexte 3"/>
          <p:cNvSpPr txBox="1">
            <a:spLocks noChangeArrowheads="1"/>
          </p:cNvSpPr>
          <p:nvPr/>
        </p:nvSpPr>
        <p:spPr bwMode="auto">
          <a:xfrm>
            <a:off x="0" y="27272"/>
            <a:ext cx="9144000" cy="584775"/>
          </a:xfrm>
          <a:prstGeom prst="rect">
            <a:avLst/>
          </a:prstGeom>
          <a:solidFill>
            <a:srgbClr val="C00000"/>
          </a:solidFill>
          <a:ln w="9525">
            <a:noFill/>
            <a:miter lim="800000"/>
            <a:headEnd/>
            <a:tailEnd/>
          </a:ln>
        </p:spPr>
        <p:txBody>
          <a:bodyPr>
            <a:spAutoFit/>
          </a:bodyPr>
          <a:lstStyle/>
          <a:p>
            <a:pPr algn="ctr"/>
            <a:r>
              <a:rPr lang="fr-FR" sz="3200" b="1" dirty="0" smtClean="0">
                <a:solidFill>
                  <a:srgbClr val="00FFFF"/>
                </a:solidFill>
                <a:latin typeface="Arial Black" pitchFamily="34" charset="0"/>
              </a:rPr>
              <a:t>Citation et comment citer ?   2/4</a:t>
            </a:r>
            <a:endParaRPr lang="fr-FR" sz="3200" b="1" dirty="0">
              <a:solidFill>
                <a:srgbClr val="00FFFF"/>
              </a:solidFill>
              <a:latin typeface="Arial Black" pitchFamily="34" charset="0"/>
            </a:endParaRPr>
          </a:p>
        </p:txBody>
      </p:sp>
      <p:sp>
        <p:nvSpPr>
          <p:cNvPr id="4" name="ZoneTexte 3"/>
          <p:cNvSpPr txBox="1"/>
          <p:nvPr/>
        </p:nvSpPr>
        <p:spPr>
          <a:xfrm>
            <a:off x="142876" y="4786322"/>
            <a:ext cx="8858280" cy="2092881"/>
          </a:xfrm>
          <a:prstGeom prst="rect">
            <a:avLst/>
          </a:prstGeom>
          <a:noFill/>
        </p:spPr>
        <p:txBody>
          <a:bodyPr wrap="square" rtlCol="0">
            <a:spAutoFit/>
          </a:bodyPr>
          <a:lstStyle/>
          <a:p>
            <a:pPr algn="just"/>
            <a:r>
              <a:rPr lang="fr-FR" sz="2600" b="1" dirty="0" err="1" smtClean="0">
                <a:latin typeface="Arial Narrow" pitchFamily="34" charset="0"/>
                <a:cs typeface="Arial" pitchFamily="34" charset="0"/>
              </a:rPr>
              <a:t>Hanotte</a:t>
            </a:r>
            <a:r>
              <a:rPr lang="fr-FR" sz="2600" b="1" dirty="0" smtClean="0">
                <a:latin typeface="Arial Narrow" pitchFamily="34" charset="0"/>
                <a:cs typeface="Arial" pitchFamily="34" charset="0"/>
              </a:rPr>
              <a:t> O. &amp; Mensah G. A., 2002</a:t>
            </a:r>
            <a:r>
              <a:rPr lang="fr-FR" sz="2600" dirty="0" smtClean="0">
                <a:latin typeface="Arial Narrow" pitchFamily="34" charset="0"/>
                <a:cs typeface="Arial" pitchFamily="34" charset="0"/>
              </a:rPr>
              <a:t>. </a:t>
            </a:r>
            <a:r>
              <a:rPr lang="fr-FR" sz="2600" dirty="0" err="1" smtClean="0">
                <a:latin typeface="Arial Narrow" pitchFamily="34" charset="0"/>
                <a:cs typeface="Arial" pitchFamily="34" charset="0"/>
              </a:rPr>
              <a:t>Biodiversity</a:t>
            </a:r>
            <a:r>
              <a:rPr lang="fr-FR" sz="2600" dirty="0" smtClean="0">
                <a:latin typeface="Arial Narrow" pitchFamily="34" charset="0"/>
                <a:cs typeface="Arial" pitchFamily="34" charset="0"/>
              </a:rPr>
              <a:t> and </a:t>
            </a:r>
            <a:r>
              <a:rPr lang="en-US" sz="2600" dirty="0" smtClean="0">
                <a:latin typeface="Arial Narrow" pitchFamily="34" charset="0"/>
                <a:cs typeface="Arial" pitchFamily="34" charset="0"/>
              </a:rPr>
              <a:t>domestication of 'non-conventional' species: a worldwide perspective. 7th World. Congress on Genetics Applied to Livestock </a:t>
            </a:r>
            <a:r>
              <a:rPr lang="fr-FR" sz="2600" dirty="0" smtClean="0">
                <a:latin typeface="Arial Narrow" pitchFamily="34" charset="0"/>
                <a:cs typeface="Arial" pitchFamily="34" charset="0"/>
              </a:rPr>
              <a:t>Production, 19-23 August 2002, Montpellier, France, vol. 30. Sur </a:t>
            </a:r>
            <a:r>
              <a:rPr lang="nb-NO" sz="2600" dirty="0" smtClean="0">
                <a:latin typeface="Arial Narrow" pitchFamily="34" charset="0"/>
                <a:cs typeface="Arial" pitchFamily="34" charset="0"/>
              </a:rPr>
              <a:t>CD Rom et site web </a:t>
            </a:r>
            <a:r>
              <a:rPr lang="nb-NO" sz="2600" dirty="0" smtClean="0">
                <a:latin typeface="Arial Narrow" pitchFamily="34" charset="0"/>
                <a:cs typeface="Arial" pitchFamily="34" charset="0"/>
                <a:hlinkClick r:id="rId3"/>
              </a:rPr>
              <a:t>http://www.wcgalp.org</a:t>
            </a:r>
            <a:r>
              <a:rPr lang="nb-NO" sz="2600" dirty="0" smtClean="0">
                <a:latin typeface="Arial Narrow" pitchFamily="34" charset="0"/>
                <a:cs typeface="Arial" pitchFamily="34" charset="0"/>
              </a:rPr>
              <a:t>  - pp. 543-546.</a:t>
            </a:r>
            <a:endParaRPr lang="fr-FR" sz="2600" dirty="0">
              <a:latin typeface="Arial Narrow"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oneTexte 1"/>
          <p:cNvSpPr txBox="1">
            <a:spLocks noChangeArrowheads="1"/>
          </p:cNvSpPr>
          <p:nvPr/>
        </p:nvSpPr>
        <p:spPr bwMode="auto">
          <a:xfrm>
            <a:off x="40912" y="642919"/>
            <a:ext cx="9072562" cy="3643338"/>
          </a:xfrm>
          <a:prstGeom prst="rect">
            <a:avLst/>
          </a:prstGeom>
          <a:noFill/>
          <a:ln w="9525">
            <a:noFill/>
            <a:miter lim="800000"/>
            <a:headEnd/>
            <a:tailEnd/>
          </a:ln>
        </p:spPr>
        <p:txBody>
          <a:bodyPr wrap="square">
            <a:spAutoFit/>
          </a:bodyPr>
          <a:lstStyle/>
          <a:p>
            <a:pPr algn="just">
              <a:spcBef>
                <a:spcPts val="300"/>
              </a:spcBef>
              <a:spcAft>
                <a:spcPts val="0"/>
              </a:spcAft>
            </a:pPr>
            <a:r>
              <a:rPr lang="fr-FR" sz="2800" b="1" dirty="0" smtClean="0">
                <a:solidFill>
                  <a:srgbClr val="7030A0"/>
                </a:solidFill>
                <a:latin typeface="Arial Narrow" pitchFamily="34" charset="0"/>
                <a:cs typeface="Arial" pitchFamily="34" charset="0"/>
              </a:rPr>
              <a:t>3 auteurs et plus</a:t>
            </a:r>
            <a:r>
              <a:rPr lang="fr-FR" sz="2800" b="1" dirty="0" smtClean="0">
                <a:solidFill>
                  <a:srgbClr val="7030A0"/>
                </a:solidFill>
                <a:latin typeface="Arial Narrow" pitchFamily="34" charset="0"/>
                <a:cs typeface="Arial" pitchFamily="34" charset="0"/>
                <a:sym typeface="Wingdings" pitchFamily="2" charset="2"/>
              </a:rPr>
              <a:t> Auteur 1 </a:t>
            </a:r>
            <a:r>
              <a:rPr lang="fr-FR" sz="2800" b="1" i="1" dirty="0" smtClean="0">
                <a:solidFill>
                  <a:srgbClr val="7030A0"/>
                </a:solidFill>
                <a:latin typeface="Arial Narrow" pitchFamily="34" charset="0"/>
                <a:cs typeface="Arial" pitchFamily="34" charset="0"/>
                <a:sym typeface="Wingdings" pitchFamily="2" charset="2"/>
              </a:rPr>
              <a:t>et al</a:t>
            </a:r>
            <a:r>
              <a:rPr lang="fr-FR" sz="2800" b="1" dirty="0" smtClean="0">
                <a:solidFill>
                  <a:srgbClr val="7030A0"/>
                </a:solidFill>
                <a:latin typeface="Arial Narrow" pitchFamily="34" charset="0"/>
                <a:cs typeface="Arial" pitchFamily="34" charset="0"/>
                <a:sym typeface="Wingdings" pitchFamily="2" charset="2"/>
              </a:rPr>
              <a:t>. (Année) ou  (Auteur 1 </a:t>
            </a:r>
            <a:r>
              <a:rPr lang="fr-FR" sz="2800" b="1" i="1" dirty="0" smtClean="0">
                <a:solidFill>
                  <a:srgbClr val="7030A0"/>
                </a:solidFill>
                <a:latin typeface="Arial Narrow" pitchFamily="34" charset="0"/>
                <a:cs typeface="Arial" pitchFamily="34" charset="0"/>
                <a:sym typeface="Wingdings" pitchFamily="2" charset="2"/>
              </a:rPr>
              <a:t>et al</a:t>
            </a:r>
            <a:r>
              <a:rPr lang="fr-FR" sz="2800" b="1" dirty="0" smtClean="0">
                <a:solidFill>
                  <a:srgbClr val="7030A0"/>
                </a:solidFill>
                <a:latin typeface="Arial Narrow" pitchFamily="34" charset="0"/>
                <a:cs typeface="Arial" pitchFamily="34" charset="0"/>
                <a:sym typeface="Wingdings" pitchFamily="2" charset="2"/>
              </a:rPr>
              <a:t>., Année)</a:t>
            </a:r>
          </a:p>
          <a:p>
            <a:pPr marL="226800" indent="-226800" algn="just">
              <a:spcBef>
                <a:spcPts val="300"/>
              </a:spcBef>
              <a:spcAft>
                <a:spcPts val="0"/>
              </a:spcAft>
              <a:buFont typeface="Arial" pitchFamily="34" charset="0"/>
              <a:buChar char="•"/>
            </a:pPr>
            <a:r>
              <a:rPr lang="fr-FR" sz="2800" b="1" dirty="0" smtClean="0">
                <a:solidFill>
                  <a:srgbClr val="7030A0"/>
                </a:solidFill>
                <a:latin typeface="Arial Narrow" pitchFamily="34" charset="0"/>
                <a:cs typeface="Arial" pitchFamily="34" charset="0"/>
              </a:rPr>
              <a:t>Exemples</a:t>
            </a:r>
            <a:r>
              <a:rPr lang="fr-FR" sz="2800" b="1" dirty="0" smtClean="0">
                <a:solidFill>
                  <a:srgbClr val="7030A0"/>
                </a:solidFill>
                <a:latin typeface="Arial Narrow" pitchFamily="34" charset="0"/>
                <a:cs typeface="Arial" pitchFamily="34" charset="0"/>
                <a:sym typeface="Wingdings" pitchFamily="2" charset="2"/>
              </a:rPr>
              <a:t></a:t>
            </a:r>
            <a:r>
              <a:rPr lang="fr-FR" sz="2800" b="1" dirty="0" smtClean="0">
                <a:solidFill>
                  <a:srgbClr val="7030A0"/>
                </a:solidFill>
                <a:latin typeface="Arial Narrow" pitchFamily="34" charset="0"/>
                <a:cs typeface="Arial" pitchFamily="34" charset="0"/>
              </a:rPr>
              <a:t> </a:t>
            </a:r>
          </a:p>
          <a:p>
            <a:pPr marL="226800" indent="-226800" algn="just">
              <a:spcBef>
                <a:spcPts val="300"/>
              </a:spcBef>
              <a:spcAft>
                <a:spcPts val="0"/>
              </a:spcAft>
              <a:buFont typeface="Arial" pitchFamily="34" charset="0"/>
              <a:buChar char="•"/>
            </a:pPr>
            <a:r>
              <a:rPr lang="fr-FR" sz="2800" dirty="0" smtClean="0">
                <a:latin typeface="Arial Narrow" pitchFamily="34" charset="0"/>
                <a:cs typeface="Arial" pitchFamily="34" charset="0"/>
              </a:rPr>
              <a:t>…la valeur trouvée dans le cas de cette étude est supérieure aux valeurs rapportées par </a:t>
            </a:r>
            <a:r>
              <a:rPr lang="fr-FR" sz="2800" b="1" dirty="0" err="1" smtClean="0">
                <a:latin typeface="Arial Narrow" pitchFamily="34" charset="0"/>
                <a:cs typeface="Arial" pitchFamily="34" charset="0"/>
              </a:rPr>
              <a:t>Azokpota</a:t>
            </a:r>
            <a:r>
              <a:rPr lang="fr-FR" sz="2800" b="1" dirty="0" smtClean="0">
                <a:latin typeface="Arial Narrow" pitchFamily="34" charset="0"/>
                <a:cs typeface="Arial" pitchFamily="34" charset="0"/>
              </a:rPr>
              <a:t> </a:t>
            </a:r>
            <a:r>
              <a:rPr lang="fr-FR" sz="2800" b="1" i="1" dirty="0" smtClean="0">
                <a:latin typeface="Arial Narrow" pitchFamily="34" charset="0"/>
                <a:cs typeface="Arial" pitchFamily="34" charset="0"/>
              </a:rPr>
              <a:t>et al</a:t>
            </a:r>
            <a:r>
              <a:rPr lang="fr-FR" sz="2800" b="1" dirty="0" smtClean="0">
                <a:latin typeface="Arial Narrow" pitchFamily="34" charset="0"/>
                <a:cs typeface="Arial" pitchFamily="34" charset="0"/>
              </a:rPr>
              <a:t>. (2006)</a:t>
            </a:r>
            <a:r>
              <a:rPr lang="fr-FR" sz="2800" dirty="0" smtClean="0">
                <a:latin typeface="Arial Narrow" pitchFamily="34" charset="0"/>
                <a:cs typeface="Arial" pitchFamily="34" charset="0"/>
              </a:rPr>
              <a:t>…</a:t>
            </a:r>
          </a:p>
          <a:p>
            <a:pPr marL="226800" indent="-226800" algn="just">
              <a:spcBef>
                <a:spcPts val="300"/>
              </a:spcBef>
              <a:spcAft>
                <a:spcPts val="0"/>
              </a:spcAft>
              <a:buFont typeface="Arial" pitchFamily="34" charset="0"/>
              <a:buChar char="•"/>
            </a:pPr>
            <a:r>
              <a:rPr lang="fr-FR" sz="2800" dirty="0" smtClean="0">
                <a:latin typeface="Arial Narrow" pitchFamily="34" charset="0"/>
                <a:cs typeface="Arial" pitchFamily="34" charset="0"/>
              </a:rPr>
              <a:t>…son caractère identitaire reste particulièrement attaché au groupe social Fon, localisé au centre du pays (</a:t>
            </a:r>
            <a:r>
              <a:rPr lang="fr-FR" sz="2800" b="1" dirty="0" smtClean="0">
                <a:latin typeface="Arial Narrow" pitchFamily="34" charset="0"/>
                <a:cs typeface="Arial" pitchFamily="34" charset="0"/>
              </a:rPr>
              <a:t>Gutierrez </a:t>
            </a:r>
            <a:r>
              <a:rPr lang="fr-FR" sz="2800" b="1" i="1" dirty="0" smtClean="0">
                <a:latin typeface="Arial Narrow" pitchFamily="34" charset="0"/>
                <a:cs typeface="Arial" pitchFamily="34" charset="0"/>
              </a:rPr>
              <a:t>et al</a:t>
            </a:r>
            <a:r>
              <a:rPr lang="fr-FR" sz="2800" b="1" dirty="0" smtClean="0">
                <a:latin typeface="Arial Narrow" pitchFamily="34" charset="0"/>
                <a:cs typeface="Arial" pitchFamily="34" charset="0"/>
              </a:rPr>
              <a:t>., 2000</a:t>
            </a:r>
            <a:r>
              <a:rPr lang="fr-FR" sz="2800" dirty="0" smtClean="0">
                <a:latin typeface="Arial Narrow" pitchFamily="34" charset="0"/>
                <a:cs typeface="Arial" pitchFamily="34" charset="0"/>
              </a:rPr>
              <a:t>).</a:t>
            </a:r>
            <a:endParaRPr lang="fr-FR" sz="2800" b="1" dirty="0">
              <a:solidFill>
                <a:srgbClr val="7030A0"/>
              </a:solidFill>
              <a:latin typeface="Arial Narrow" pitchFamily="34" charset="0"/>
              <a:cs typeface="Arial" pitchFamily="34" charset="0"/>
              <a:sym typeface="Wingdings" pitchFamily="2" charset="2"/>
            </a:endParaRPr>
          </a:p>
        </p:txBody>
      </p:sp>
      <p:sp>
        <p:nvSpPr>
          <p:cNvPr id="3" name="ZoneTexte 3"/>
          <p:cNvSpPr txBox="1">
            <a:spLocks noChangeArrowheads="1"/>
          </p:cNvSpPr>
          <p:nvPr/>
        </p:nvSpPr>
        <p:spPr bwMode="auto">
          <a:xfrm>
            <a:off x="0" y="27272"/>
            <a:ext cx="9144000" cy="584775"/>
          </a:xfrm>
          <a:prstGeom prst="rect">
            <a:avLst/>
          </a:prstGeom>
          <a:solidFill>
            <a:srgbClr val="C00000"/>
          </a:solidFill>
          <a:ln w="9525">
            <a:noFill/>
            <a:miter lim="800000"/>
            <a:headEnd/>
            <a:tailEnd/>
          </a:ln>
        </p:spPr>
        <p:txBody>
          <a:bodyPr>
            <a:spAutoFit/>
          </a:bodyPr>
          <a:lstStyle/>
          <a:p>
            <a:pPr algn="ctr"/>
            <a:r>
              <a:rPr lang="fr-FR" sz="3200" b="1" dirty="0" smtClean="0">
                <a:solidFill>
                  <a:srgbClr val="00FFFF"/>
                </a:solidFill>
                <a:latin typeface="Arial Black" pitchFamily="34" charset="0"/>
              </a:rPr>
              <a:t>Citation et comment citer ?   3/4</a:t>
            </a:r>
            <a:endParaRPr lang="fr-FR" sz="3200" b="1" dirty="0">
              <a:solidFill>
                <a:srgbClr val="00FFFF"/>
              </a:solidFill>
              <a:latin typeface="Arial Black" pitchFamily="34" charset="0"/>
            </a:endParaRPr>
          </a:p>
        </p:txBody>
      </p:sp>
      <p:sp>
        <p:nvSpPr>
          <p:cNvPr id="4" name="Espace réservé du contenu 5"/>
          <p:cNvSpPr txBox="1">
            <a:spLocks/>
          </p:cNvSpPr>
          <p:nvPr/>
        </p:nvSpPr>
        <p:spPr>
          <a:xfrm>
            <a:off x="0" y="4143380"/>
            <a:ext cx="9144000" cy="3500462"/>
          </a:xfrm>
          <a:prstGeom prst="rect">
            <a:avLst/>
          </a:prstGeom>
        </p:spPr>
        <p:txBody>
          <a:bodyPr>
            <a:normAutofit/>
          </a:bodyPr>
          <a:lstStyle/>
          <a:p>
            <a:pPr marL="0" marR="0" lvl="0" indent="0" algn="just" defTabSz="914400" rtl="0" eaLnBrk="1" fontAlgn="base" latinLnBrk="0" hangingPunct="1">
              <a:spcBef>
                <a:spcPts val="300"/>
              </a:spcBef>
              <a:spcAft>
                <a:spcPct val="0"/>
              </a:spcAft>
              <a:buClrTx/>
              <a:buSzTx/>
              <a:buFont typeface="Arial" charset="0"/>
              <a:buNone/>
              <a:tabLst/>
              <a:defRPr/>
            </a:pPr>
            <a:r>
              <a:rPr kumimoji="0" lang="en-GB" sz="2400" b="1" i="0" u="none" strike="noStrike" kern="1200" cap="none" spc="0" normalizeH="0" baseline="0" noProof="0" dirty="0" err="1" smtClean="0">
                <a:ln>
                  <a:noFill/>
                </a:ln>
                <a:solidFill>
                  <a:schemeClr val="tx1"/>
                </a:solidFill>
                <a:effectLst/>
                <a:uLnTx/>
                <a:uFillTx/>
                <a:latin typeface="Arial Narrow" pitchFamily="34" charset="0"/>
                <a:cs typeface="Arial" pitchFamily="34" charset="0"/>
              </a:rPr>
              <a:t>Azokpota</a:t>
            </a:r>
            <a:r>
              <a:rPr kumimoji="0" lang="en-GB" sz="2400" b="1" i="0" u="none" strike="noStrike" kern="1200" cap="none" spc="0" normalizeH="0" baseline="0" noProof="0" dirty="0" smtClean="0">
                <a:ln>
                  <a:noFill/>
                </a:ln>
                <a:solidFill>
                  <a:schemeClr val="tx1"/>
                </a:solidFill>
                <a:effectLst/>
                <a:uLnTx/>
                <a:uFillTx/>
                <a:latin typeface="Arial Narrow" pitchFamily="34" charset="0"/>
                <a:cs typeface="Arial" pitchFamily="34" charset="0"/>
              </a:rPr>
              <a:t> P., </a:t>
            </a:r>
            <a:r>
              <a:rPr kumimoji="0" lang="en-GB" sz="2400" b="1" i="0" u="none" strike="noStrike" kern="1200" cap="none" spc="0" normalizeH="0" baseline="0" noProof="0" dirty="0" err="1" smtClean="0">
                <a:ln>
                  <a:noFill/>
                </a:ln>
                <a:solidFill>
                  <a:schemeClr val="tx1"/>
                </a:solidFill>
                <a:effectLst/>
                <a:uLnTx/>
                <a:uFillTx/>
                <a:latin typeface="Arial Narrow" pitchFamily="34" charset="0"/>
                <a:cs typeface="Arial" pitchFamily="34" charset="0"/>
              </a:rPr>
              <a:t>Hounhouigan</a:t>
            </a:r>
            <a:r>
              <a:rPr kumimoji="0" lang="en-GB" sz="2400" b="1" i="0" u="none" strike="noStrike" kern="1200" cap="none" spc="0" normalizeH="0" baseline="0" noProof="0" dirty="0" smtClean="0">
                <a:ln>
                  <a:noFill/>
                </a:ln>
                <a:solidFill>
                  <a:schemeClr val="tx1"/>
                </a:solidFill>
                <a:effectLst/>
                <a:uLnTx/>
                <a:uFillTx/>
                <a:latin typeface="Arial Narrow" pitchFamily="34" charset="0"/>
                <a:cs typeface="Arial" pitchFamily="34" charset="0"/>
              </a:rPr>
              <a:t> D. J. &amp; </a:t>
            </a:r>
            <a:r>
              <a:rPr kumimoji="0" lang="en-GB" sz="2400" b="1" i="0" u="none" strike="noStrike" kern="1200" cap="none" spc="0" normalizeH="0" baseline="0" noProof="0" dirty="0" err="1" smtClean="0">
                <a:ln>
                  <a:noFill/>
                </a:ln>
                <a:solidFill>
                  <a:schemeClr val="tx1"/>
                </a:solidFill>
                <a:effectLst/>
                <a:uLnTx/>
                <a:uFillTx/>
                <a:latin typeface="Arial Narrow" pitchFamily="34" charset="0"/>
                <a:cs typeface="Arial" pitchFamily="34" charset="0"/>
              </a:rPr>
              <a:t>Nago</a:t>
            </a:r>
            <a:r>
              <a:rPr kumimoji="0" lang="en-GB" sz="2400" b="1" i="0" u="none" strike="noStrike" kern="1200" cap="none" spc="0" normalizeH="0" baseline="0" noProof="0" dirty="0" smtClean="0">
                <a:ln>
                  <a:noFill/>
                </a:ln>
                <a:solidFill>
                  <a:schemeClr val="tx1"/>
                </a:solidFill>
                <a:effectLst/>
                <a:uLnTx/>
                <a:uFillTx/>
                <a:latin typeface="Arial Narrow" pitchFamily="34" charset="0"/>
                <a:cs typeface="Arial" pitchFamily="34" charset="0"/>
              </a:rPr>
              <a:t> M. C., 2006.</a:t>
            </a:r>
            <a:r>
              <a:rPr kumimoji="0" lang="en-GB" sz="2400" b="0" i="0" u="none" strike="noStrike" kern="1200" cap="none" spc="0" normalizeH="0" baseline="0" noProof="0" dirty="0" smtClean="0">
                <a:ln>
                  <a:noFill/>
                </a:ln>
                <a:solidFill>
                  <a:schemeClr val="tx1"/>
                </a:solidFill>
                <a:effectLst/>
                <a:uLnTx/>
                <a:uFillTx/>
                <a:latin typeface="Arial Narrow" pitchFamily="34" charset="0"/>
                <a:cs typeface="Arial" pitchFamily="34" charset="0"/>
              </a:rPr>
              <a:t> </a:t>
            </a:r>
            <a:r>
              <a:rPr kumimoji="0" lang="en-US" sz="2400" b="0" i="0" u="none" strike="noStrike" kern="1200" cap="none" spc="0" normalizeH="0" baseline="0" noProof="0" dirty="0" smtClean="0">
                <a:ln>
                  <a:noFill/>
                </a:ln>
                <a:solidFill>
                  <a:schemeClr val="tx1"/>
                </a:solidFill>
                <a:effectLst/>
                <a:uLnTx/>
                <a:uFillTx/>
                <a:latin typeface="Arial Narrow" pitchFamily="34" charset="0"/>
                <a:cs typeface="Arial" pitchFamily="34" charset="0"/>
              </a:rPr>
              <a:t>Microbiological and chemical changes during the fermentation of African locust bean (</a:t>
            </a:r>
            <a:r>
              <a:rPr kumimoji="0" lang="en-US" sz="2400" b="0" i="1" u="none" strike="noStrike" kern="1200" cap="none" spc="0" normalizeH="0" baseline="0" noProof="0" dirty="0" err="1" smtClean="0">
                <a:ln>
                  <a:noFill/>
                </a:ln>
                <a:solidFill>
                  <a:schemeClr val="tx1"/>
                </a:solidFill>
                <a:effectLst/>
                <a:uLnTx/>
                <a:uFillTx/>
                <a:latin typeface="Arial Narrow" pitchFamily="34" charset="0"/>
                <a:cs typeface="Arial" pitchFamily="34" charset="0"/>
              </a:rPr>
              <a:t>Parkia</a:t>
            </a:r>
            <a:r>
              <a:rPr kumimoji="0" lang="en-US" sz="2400" b="0" i="1" u="none" strike="noStrike" kern="1200" cap="none" spc="0" normalizeH="0" baseline="0" noProof="0" dirty="0" smtClean="0">
                <a:ln>
                  <a:noFill/>
                </a:ln>
                <a:solidFill>
                  <a:schemeClr val="tx1"/>
                </a:solidFill>
                <a:effectLst/>
                <a:uLnTx/>
                <a:uFillTx/>
                <a:latin typeface="Arial Narrow" pitchFamily="34" charset="0"/>
                <a:cs typeface="Arial" pitchFamily="34" charset="0"/>
              </a:rPr>
              <a:t> </a:t>
            </a:r>
            <a:r>
              <a:rPr kumimoji="0" lang="en-US" sz="2400" b="0" i="1" u="none" strike="noStrike" kern="1200" cap="none" spc="0" normalizeH="0" baseline="0" noProof="0" dirty="0" err="1" smtClean="0">
                <a:ln>
                  <a:noFill/>
                </a:ln>
                <a:solidFill>
                  <a:schemeClr val="tx1"/>
                </a:solidFill>
                <a:effectLst/>
                <a:uLnTx/>
                <a:uFillTx/>
                <a:latin typeface="Arial Narrow" pitchFamily="34" charset="0"/>
                <a:cs typeface="Arial" pitchFamily="34" charset="0"/>
              </a:rPr>
              <a:t>biglobosa</a:t>
            </a:r>
            <a:r>
              <a:rPr kumimoji="0" lang="en-US" sz="2400" b="0" i="1" u="none" strike="noStrike" kern="1200" cap="none" spc="0" normalizeH="0" baseline="0" noProof="0" dirty="0" smtClean="0">
                <a:ln>
                  <a:noFill/>
                </a:ln>
                <a:solidFill>
                  <a:schemeClr val="tx1"/>
                </a:solidFill>
                <a:effectLst/>
                <a:uLnTx/>
                <a:uFillTx/>
                <a:latin typeface="Arial Narrow" pitchFamily="34" charset="0"/>
                <a:cs typeface="Arial" pitchFamily="34" charset="0"/>
              </a:rPr>
              <a:t>)</a:t>
            </a:r>
            <a:r>
              <a:rPr kumimoji="0" lang="en-US" sz="2400" b="0" i="0" u="none" strike="noStrike" kern="1200" cap="none" spc="0" normalizeH="0" baseline="0" noProof="0" dirty="0" smtClean="0">
                <a:ln>
                  <a:noFill/>
                </a:ln>
                <a:solidFill>
                  <a:schemeClr val="tx1"/>
                </a:solidFill>
                <a:effectLst/>
                <a:uLnTx/>
                <a:uFillTx/>
                <a:latin typeface="Arial Narrow" pitchFamily="34" charset="0"/>
                <a:cs typeface="Arial" pitchFamily="34" charset="0"/>
              </a:rPr>
              <a:t> to produce </a:t>
            </a:r>
            <a:r>
              <a:rPr kumimoji="0" lang="en-US" sz="2400" b="0" i="1" u="none" strike="noStrike" kern="1200" cap="none" spc="0" normalizeH="0" baseline="0" noProof="0" dirty="0" err="1" smtClean="0">
                <a:ln>
                  <a:noFill/>
                </a:ln>
                <a:solidFill>
                  <a:schemeClr val="tx1"/>
                </a:solidFill>
                <a:effectLst/>
                <a:uLnTx/>
                <a:uFillTx/>
                <a:latin typeface="Arial Narrow" pitchFamily="34" charset="0"/>
                <a:cs typeface="Arial" pitchFamily="34" charset="0"/>
              </a:rPr>
              <a:t>afitin</a:t>
            </a:r>
            <a:r>
              <a:rPr kumimoji="0" lang="en-US" sz="2400" b="0" i="0" u="none" strike="noStrike" kern="1200" cap="none" spc="0" normalizeH="0" baseline="0" noProof="0" dirty="0" smtClean="0">
                <a:ln>
                  <a:noFill/>
                </a:ln>
                <a:solidFill>
                  <a:schemeClr val="tx1"/>
                </a:solidFill>
                <a:effectLst/>
                <a:uLnTx/>
                <a:uFillTx/>
                <a:latin typeface="Arial Narrow" pitchFamily="34" charset="0"/>
                <a:cs typeface="Arial" pitchFamily="34" charset="0"/>
              </a:rPr>
              <a:t>, </a:t>
            </a:r>
            <a:r>
              <a:rPr kumimoji="0" lang="en-US" sz="2400" b="0" i="1" u="none" strike="noStrike" kern="1200" cap="none" spc="0" normalizeH="0" baseline="0" noProof="0" dirty="0" err="1" smtClean="0">
                <a:ln>
                  <a:noFill/>
                </a:ln>
                <a:solidFill>
                  <a:schemeClr val="tx1"/>
                </a:solidFill>
                <a:effectLst/>
                <a:uLnTx/>
                <a:uFillTx/>
                <a:latin typeface="Arial Narrow" pitchFamily="34" charset="0"/>
                <a:cs typeface="Arial" pitchFamily="34" charset="0"/>
              </a:rPr>
              <a:t>iru</a:t>
            </a:r>
            <a:r>
              <a:rPr kumimoji="0" lang="en-US" sz="2400" b="0" i="1" u="none" strike="noStrike" kern="1200" cap="none" spc="0" normalizeH="0" baseline="0" noProof="0" dirty="0" smtClean="0">
                <a:ln>
                  <a:noFill/>
                </a:ln>
                <a:solidFill>
                  <a:schemeClr val="tx1"/>
                </a:solidFill>
                <a:effectLst/>
                <a:uLnTx/>
                <a:uFillTx/>
                <a:latin typeface="Arial Narrow" pitchFamily="34" charset="0"/>
                <a:cs typeface="Arial" pitchFamily="34" charset="0"/>
              </a:rPr>
              <a:t> </a:t>
            </a:r>
            <a:r>
              <a:rPr kumimoji="0" lang="en-US" sz="2400" b="0" i="0" u="none" strike="noStrike" kern="1200" cap="none" spc="0" normalizeH="0" baseline="0" noProof="0" dirty="0" smtClean="0">
                <a:ln>
                  <a:noFill/>
                </a:ln>
                <a:solidFill>
                  <a:schemeClr val="tx1"/>
                </a:solidFill>
                <a:effectLst/>
                <a:uLnTx/>
                <a:uFillTx/>
                <a:latin typeface="Arial Narrow" pitchFamily="34" charset="0"/>
                <a:cs typeface="Arial" pitchFamily="34" charset="0"/>
              </a:rPr>
              <a:t>and </a:t>
            </a:r>
            <a:r>
              <a:rPr kumimoji="0" lang="en-US" sz="2400" b="0" i="1" u="none" strike="noStrike" kern="1200" cap="none" spc="0" normalizeH="0" baseline="0" noProof="0" dirty="0" err="1" smtClean="0">
                <a:ln>
                  <a:noFill/>
                </a:ln>
                <a:solidFill>
                  <a:schemeClr val="tx1"/>
                </a:solidFill>
                <a:effectLst/>
                <a:uLnTx/>
                <a:uFillTx/>
                <a:latin typeface="Arial Narrow" pitchFamily="34" charset="0"/>
                <a:cs typeface="Arial" pitchFamily="34" charset="0"/>
              </a:rPr>
              <a:t>sonru</a:t>
            </a:r>
            <a:r>
              <a:rPr kumimoji="0" lang="en-US" sz="2400" b="0" i="1" u="none" strike="noStrike" kern="1200" cap="none" spc="0" normalizeH="0" baseline="0" noProof="0" dirty="0" smtClean="0">
                <a:ln>
                  <a:noFill/>
                </a:ln>
                <a:solidFill>
                  <a:schemeClr val="tx1"/>
                </a:solidFill>
                <a:effectLst/>
                <a:uLnTx/>
                <a:uFillTx/>
                <a:latin typeface="Arial Narrow" pitchFamily="34" charset="0"/>
                <a:cs typeface="Arial" pitchFamily="34" charset="0"/>
              </a:rPr>
              <a:t>,</a:t>
            </a:r>
            <a:r>
              <a:rPr kumimoji="0" lang="en-US" sz="2400" b="0" i="0" u="none" strike="noStrike" kern="1200" cap="none" spc="0" normalizeH="0" baseline="0" noProof="0" dirty="0" smtClean="0">
                <a:ln>
                  <a:noFill/>
                </a:ln>
                <a:solidFill>
                  <a:schemeClr val="tx1"/>
                </a:solidFill>
                <a:effectLst/>
                <a:uLnTx/>
                <a:uFillTx/>
                <a:latin typeface="Arial Narrow" pitchFamily="34" charset="0"/>
                <a:cs typeface="Arial" pitchFamily="34" charset="0"/>
              </a:rPr>
              <a:t> three traditional condiments produced in Benin. </a:t>
            </a:r>
            <a:r>
              <a:rPr kumimoji="0" lang="en-US" sz="2400" b="0" i="1" u="none" strike="noStrike" kern="1200" cap="none" spc="0" normalizeH="0" baseline="0" noProof="0" dirty="0" smtClean="0">
                <a:ln>
                  <a:noFill/>
                </a:ln>
                <a:solidFill>
                  <a:schemeClr val="tx1"/>
                </a:solidFill>
                <a:effectLst/>
                <a:uLnTx/>
                <a:uFillTx/>
                <a:latin typeface="Arial Narrow" pitchFamily="34" charset="0"/>
                <a:cs typeface="Arial" pitchFamily="34" charset="0"/>
              </a:rPr>
              <a:t>International Journal of Food Microbiology </a:t>
            </a:r>
            <a:r>
              <a:rPr kumimoji="0" lang="en-GB" sz="2400" b="0" i="0" u="none" strike="noStrike" kern="1200" cap="none" spc="0" normalizeH="0" baseline="0" noProof="0" dirty="0" smtClean="0">
                <a:ln>
                  <a:noFill/>
                </a:ln>
                <a:solidFill>
                  <a:schemeClr val="tx1"/>
                </a:solidFill>
                <a:effectLst/>
                <a:uLnTx/>
                <a:uFillTx/>
                <a:latin typeface="Arial Narrow" pitchFamily="34" charset="0"/>
                <a:cs typeface="Arial" pitchFamily="34" charset="0"/>
              </a:rPr>
              <a:t>;</a:t>
            </a:r>
            <a:r>
              <a:rPr kumimoji="0" lang="en-US" sz="2400" b="0" i="0" u="none" strike="noStrike" kern="1200" cap="none" spc="0" normalizeH="0" baseline="0" noProof="0" dirty="0" smtClean="0">
                <a:ln>
                  <a:noFill/>
                </a:ln>
                <a:solidFill>
                  <a:schemeClr val="tx1"/>
                </a:solidFill>
                <a:effectLst/>
                <a:uLnTx/>
                <a:uFillTx/>
                <a:latin typeface="Arial Narrow" pitchFamily="34" charset="0"/>
                <a:cs typeface="Arial" pitchFamily="34" charset="0"/>
              </a:rPr>
              <a:t> 107: 304-309.</a:t>
            </a:r>
            <a:r>
              <a:rPr kumimoji="0" lang="fr-FR" sz="2400" b="0" i="0" u="none" strike="noStrike" kern="1200" cap="none" spc="0" normalizeH="0" baseline="0" noProof="0" dirty="0" smtClean="0">
                <a:ln>
                  <a:noFill/>
                </a:ln>
                <a:solidFill>
                  <a:schemeClr val="tx1"/>
                </a:solidFill>
                <a:effectLst/>
                <a:uLnTx/>
                <a:uFillTx/>
                <a:latin typeface="Arial Narrow" pitchFamily="34" charset="0"/>
                <a:cs typeface="Arial" pitchFamily="34" charset="0"/>
              </a:rPr>
              <a:t> </a:t>
            </a:r>
          </a:p>
          <a:p>
            <a:pPr marL="0" marR="0" lvl="0" indent="0" algn="just" defTabSz="914400" rtl="0" eaLnBrk="1" fontAlgn="base" latinLnBrk="0" hangingPunct="1">
              <a:spcBef>
                <a:spcPts val="300"/>
              </a:spcBef>
              <a:spcAft>
                <a:spcPct val="0"/>
              </a:spcAft>
              <a:buClrTx/>
              <a:buSzTx/>
              <a:buFont typeface="Arial" charset="0"/>
              <a:buNone/>
              <a:tabLst/>
              <a:defRPr/>
            </a:pPr>
            <a:r>
              <a:rPr kumimoji="0" lang="fr-FR" sz="2400" b="1" i="0" u="none" strike="noStrike" kern="1200" cap="none" spc="0" normalizeH="0" baseline="0" noProof="0" dirty="0" smtClean="0">
                <a:ln>
                  <a:noFill/>
                </a:ln>
                <a:solidFill>
                  <a:schemeClr val="tx1"/>
                </a:solidFill>
                <a:effectLst/>
                <a:uLnTx/>
                <a:uFillTx/>
                <a:latin typeface="Arial Narrow" pitchFamily="34" charset="0"/>
                <a:cs typeface="Arial" pitchFamily="34" charset="0"/>
              </a:rPr>
              <a:t>Gutierrez M. L., </a:t>
            </a:r>
            <a:r>
              <a:rPr kumimoji="0" lang="fr-FR" sz="2400" b="1" i="0" u="none" strike="noStrike" kern="1200" cap="none" spc="0" normalizeH="0" baseline="0" noProof="0" dirty="0" err="1" smtClean="0">
                <a:ln>
                  <a:noFill/>
                </a:ln>
                <a:solidFill>
                  <a:schemeClr val="tx1"/>
                </a:solidFill>
                <a:effectLst/>
                <a:uLnTx/>
                <a:uFillTx/>
                <a:latin typeface="Arial Narrow" pitchFamily="34" charset="0"/>
                <a:cs typeface="Arial" pitchFamily="34" charset="0"/>
              </a:rPr>
              <a:t>Maizi</a:t>
            </a:r>
            <a:r>
              <a:rPr kumimoji="0" lang="fr-FR" sz="2400" b="1" i="0" u="none" strike="noStrike" kern="1200" cap="none" spc="0" normalizeH="0" baseline="0" noProof="0" dirty="0" smtClean="0">
                <a:ln>
                  <a:noFill/>
                </a:ln>
                <a:solidFill>
                  <a:schemeClr val="tx1"/>
                </a:solidFill>
                <a:effectLst/>
                <a:uLnTx/>
                <a:uFillTx/>
                <a:latin typeface="Arial Narrow" pitchFamily="34" charset="0"/>
                <a:cs typeface="Arial" pitchFamily="34" charset="0"/>
              </a:rPr>
              <a:t> P. Nago C.M. &amp; </a:t>
            </a:r>
            <a:r>
              <a:rPr kumimoji="0" lang="fr-FR" sz="2400" b="1" i="0" u="none" strike="noStrike" kern="1200" cap="none" spc="0" normalizeH="0" baseline="0" noProof="0" dirty="0" err="1" smtClean="0">
                <a:ln>
                  <a:noFill/>
                </a:ln>
                <a:solidFill>
                  <a:schemeClr val="tx1"/>
                </a:solidFill>
                <a:effectLst/>
                <a:uLnTx/>
                <a:uFillTx/>
                <a:latin typeface="Arial Narrow" pitchFamily="34" charset="0"/>
                <a:cs typeface="Arial" pitchFamily="34" charset="0"/>
              </a:rPr>
              <a:t>Hounhouigan</a:t>
            </a:r>
            <a:r>
              <a:rPr kumimoji="0" lang="fr-FR" sz="2400" b="1" i="0" u="none" strike="noStrike" kern="1200" cap="none" spc="0" normalizeH="0" baseline="0" noProof="0" dirty="0" smtClean="0">
                <a:ln>
                  <a:noFill/>
                </a:ln>
                <a:solidFill>
                  <a:schemeClr val="tx1"/>
                </a:solidFill>
                <a:effectLst/>
                <a:uLnTx/>
                <a:uFillTx/>
                <a:latin typeface="Arial Narrow" pitchFamily="34" charset="0"/>
                <a:cs typeface="Arial" pitchFamily="34" charset="0"/>
              </a:rPr>
              <a:t> D. J., 2000.</a:t>
            </a:r>
            <a:r>
              <a:rPr kumimoji="0" lang="fr-FR" sz="2400" b="0" i="0" u="none" strike="noStrike" kern="1200" cap="none" spc="0" normalizeH="0" baseline="0" noProof="0" dirty="0" smtClean="0">
                <a:ln>
                  <a:noFill/>
                </a:ln>
                <a:solidFill>
                  <a:schemeClr val="tx1"/>
                </a:solidFill>
                <a:effectLst/>
                <a:uLnTx/>
                <a:uFillTx/>
                <a:latin typeface="Arial Narrow" pitchFamily="34" charset="0"/>
                <a:cs typeface="Arial" pitchFamily="34" charset="0"/>
              </a:rPr>
              <a:t> </a:t>
            </a:r>
            <a:r>
              <a:rPr kumimoji="0" lang="fr-FR" sz="2400" b="0" i="1" u="none" strike="noStrike" kern="1200" cap="none" spc="0" normalizeH="0" baseline="0" noProof="0" dirty="0" smtClean="0">
                <a:ln>
                  <a:noFill/>
                </a:ln>
                <a:solidFill>
                  <a:schemeClr val="tx1"/>
                </a:solidFill>
                <a:effectLst/>
                <a:uLnTx/>
                <a:uFillTx/>
                <a:latin typeface="Arial Narrow" pitchFamily="34" charset="0"/>
                <a:cs typeface="Arial" pitchFamily="34" charset="0"/>
              </a:rPr>
              <a:t>Production et commercialisation de l’</a:t>
            </a:r>
            <a:r>
              <a:rPr kumimoji="0" lang="fr-FR" sz="2400" b="0" i="1" u="none" strike="noStrike" kern="1200" cap="none" spc="0" normalizeH="0" baseline="0" noProof="0" dirty="0" err="1" smtClean="0">
                <a:ln>
                  <a:noFill/>
                </a:ln>
                <a:solidFill>
                  <a:schemeClr val="tx1"/>
                </a:solidFill>
                <a:effectLst/>
                <a:uLnTx/>
                <a:uFillTx/>
                <a:latin typeface="Arial Narrow" pitchFamily="34" charset="0"/>
                <a:cs typeface="Arial" pitchFamily="34" charset="0"/>
              </a:rPr>
              <a:t>afitin</a:t>
            </a:r>
            <a:r>
              <a:rPr kumimoji="0" lang="fr-FR" sz="2400" b="0" i="1" u="none" strike="noStrike" kern="1200" cap="none" spc="0" normalizeH="0" baseline="0" noProof="0" dirty="0" smtClean="0">
                <a:ln>
                  <a:noFill/>
                </a:ln>
                <a:solidFill>
                  <a:schemeClr val="tx1"/>
                </a:solidFill>
                <a:effectLst/>
                <a:uLnTx/>
                <a:uFillTx/>
                <a:latin typeface="Arial Narrow" pitchFamily="34" charset="0"/>
                <a:cs typeface="Arial" pitchFamily="34" charset="0"/>
              </a:rPr>
              <a:t> dans la région d’Abomey-Bohicon au  Bénin</a:t>
            </a:r>
            <a:r>
              <a:rPr kumimoji="0" lang="fr-FR" sz="2400" b="0" i="0" u="none" strike="noStrike" kern="1200" cap="none" spc="0" normalizeH="0" baseline="0" noProof="0" dirty="0" smtClean="0">
                <a:ln>
                  <a:noFill/>
                </a:ln>
                <a:solidFill>
                  <a:schemeClr val="tx1"/>
                </a:solidFill>
                <a:effectLst/>
                <a:uLnTx/>
                <a:uFillTx/>
                <a:latin typeface="Arial Narrow" pitchFamily="34" charset="0"/>
                <a:cs typeface="Arial" pitchFamily="34" charset="0"/>
              </a:rPr>
              <a:t>. CERNA, CNEARC, CIRAD Librairie de CIRAD, p. 124.</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oneTexte 1"/>
          <p:cNvSpPr txBox="1">
            <a:spLocks noChangeArrowheads="1"/>
          </p:cNvSpPr>
          <p:nvPr/>
        </p:nvSpPr>
        <p:spPr bwMode="auto">
          <a:xfrm>
            <a:off x="40912" y="642918"/>
            <a:ext cx="9072562" cy="3200876"/>
          </a:xfrm>
          <a:prstGeom prst="rect">
            <a:avLst/>
          </a:prstGeom>
          <a:noFill/>
          <a:ln w="9525">
            <a:noFill/>
            <a:miter lim="800000"/>
            <a:headEnd/>
            <a:tailEnd/>
          </a:ln>
        </p:spPr>
        <p:txBody>
          <a:bodyPr wrap="square">
            <a:spAutoFit/>
          </a:bodyPr>
          <a:lstStyle/>
          <a:p>
            <a:pPr marL="226800" indent="-226800" algn="just">
              <a:spcBef>
                <a:spcPts val="600"/>
              </a:spcBef>
              <a:spcAft>
                <a:spcPts val="0"/>
              </a:spcAft>
              <a:buFont typeface="Wingdings" pitchFamily="2" charset="2"/>
              <a:buChar char="ü"/>
            </a:pPr>
            <a:r>
              <a:rPr lang="fr-FR" sz="3200" b="1" dirty="0" smtClean="0">
                <a:solidFill>
                  <a:srgbClr val="C00000"/>
                </a:solidFill>
                <a:latin typeface="Arial" pitchFamily="34" charset="0"/>
                <a:cs typeface="Arial" pitchFamily="34" charset="0"/>
              </a:rPr>
              <a:t>Organisation</a:t>
            </a:r>
            <a:r>
              <a:rPr lang="fr-FR" sz="3200" b="1" dirty="0" smtClean="0">
                <a:solidFill>
                  <a:srgbClr val="C00000"/>
                </a:solidFill>
                <a:latin typeface="Arial" pitchFamily="34" charset="0"/>
                <a:cs typeface="Arial" pitchFamily="34" charset="0"/>
                <a:sym typeface="Wingdings" pitchFamily="2" charset="2"/>
              </a:rPr>
              <a:t></a:t>
            </a:r>
            <a:r>
              <a:rPr lang="fr-FR" sz="3200" b="1" dirty="0" smtClean="0">
                <a:solidFill>
                  <a:srgbClr val="C00000"/>
                </a:solidFill>
                <a:latin typeface="Arial" pitchFamily="34" charset="0"/>
                <a:cs typeface="Arial" pitchFamily="34" charset="0"/>
              </a:rPr>
              <a:t> </a:t>
            </a:r>
            <a:r>
              <a:rPr lang="fr-FR" sz="3200" b="1" dirty="0">
                <a:solidFill>
                  <a:srgbClr val="C00000"/>
                </a:solidFill>
                <a:latin typeface="Arial" pitchFamily="34" charset="0"/>
                <a:cs typeface="Arial" pitchFamily="34" charset="0"/>
              </a:rPr>
              <a:t>(Abréviation, Année</a:t>
            </a:r>
            <a:r>
              <a:rPr lang="fr-FR" sz="3200" b="1" dirty="0" smtClean="0">
                <a:solidFill>
                  <a:srgbClr val="C00000"/>
                </a:solidFill>
                <a:latin typeface="Arial" pitchFamily="34" charset="0"/>
                <a:cs typeface="Arial" pitchFamily="34" charset="0"/>
              </a:rPr>
              <a:t>) ou (Abréviation, </a:t>
            </a:r>
            <a:r>
              <a:rPr lang="fr-FR" sz="3200" b="1" dirty="0">
                <a:solidFill>
                  <a:srgbClr val="C00000"/>
                </a:solidFill>
                <a:latin typeface="Arial" pitchFamily="34" charset="0"/>
                <a:cs typeface="Arial" pitchFamily="34" charset="0"/>
              </a:rPr>
              <a:t>Année</a:t>
            </a:r>
            <a:r>
              <a:rPr lang="fr-FR" sz="3200" b="1" dirty="0" smtClean="0">
                <a:solidFill>
                  <a:srgbClr val="C00000"/>
                </a:solidFill>
                <a:latin typeface="Arial" pitchFamily="34" charset="0"/>
                <a:cs typeface="Arial" pitchFamily="34" charset="0"/>
              </a:rPr>
              <a:t>)</a:t>
            </a:r>
          </a:p>
          <a:p>
            <a:pPr marL="586800" indent="-226800" algn="just">
              <a:spcBef>
                <a:spcPts val="600"/>
              </a:spcBef>
              <a:spcAft>
                <a:spcPts val="0"/>
              </a:spcAft>
              <a:buFont typeface="Arial" pitchFamily="34" charset="0"/>
              <a:buChar char="•"/>
            </a:pPr>
            <a:r>
              <a:rPr lang="fr-FR" sz="3200" b="1" dirty="0" smtClean="0">
                <a:solidFill>
                  <a:srgbClr val="C00000"/>
                </a:solidFill>
                <a:latin typeface="Arial" pitchFamily="34" charset="0"/>
                <a:cs typeface="Arial" pitchFamily="34" charset="0"/>
                <a:sym typeface="Wingdings" pitchFamily="2" charset="2"/>
              </a:rPr>
              <a:t>Exemple </a:t>
            </a:r>
          </a:p>
          <a:p>
            <a:pPr marL="586800" indent="-226800" algn="just">
              <a:spcBef>
                <a:spcPts val="600"/>
              </a:spcBef>
              <a:spcAft>
                <a:spcPts val="0"/>
              </a:spcAft>
              <a:buFont typeface="Arial" pitchFamily="34" charset="0"/>
              <a:buChar char="•"/>
            </a:pPr>
            <a:r>
              <a:rPr lang="fr-FR" sz="3200" dirty="0" smtClean="0">
                <a:latin typeface="Arial" pitchFamily="34" charset="0"/>
                <a:cs typeface="Arial" pitchFamily="34" charset="0"/>
              </a:rPr>
              <a:t>L’aulacodiculture ou l’élevage de l’aulacode (</a:t>
            </a:r>
            <a:r>
              <a:rPr lang="fr-FR" sz="3200" i="1" dirty="0" smtClean="0">
                <a:latin typeface="Arial" pitchFamily="34" charset="0"/>
                <a:cs typeface="Arial" pitchFamily="34" charset="0"/>
              </a:rPr>
              <a:t>Thryonomys swinderianus</a:t>
            </a:r>
            <a:r>
              <a:rPr lang="fr-FR" sz="3200" dirty="0" smtClean="0">
                <a:latin typeface="Arial" pitchFamily="34" charset="0"/>
                <a:cs typeface="Arial" pitchFamily="34" charset="0"/>
              </a:rPr>
              <a:t>) s’inscrit dans ce cadre (</a:t>
            </a:r>
            <a:r>
              <a:rPr lang="fr-FR" sz="3200" b="1" dirty="0" smtClean="0">
                <a:latin typeface="Arial" pitchFamily="34" charset="0"/>
                <a:cs typeface="Arial" pitchFamily="34" charset="0"/>
              </a:rPr>
              <a:t>IEMVT-CIRAD, 199</a:t>
            </a:r>
            <a:r>
              <a:rPr lang="fr-FR" sz="3200" dirty="0" smtClean="0">
                <a:latin typeface="Arial" pitchFamily="34" charset="0"/>
                <a:cs typeface="Arial" pitchFamily="34" charset="0"/>
              </a:rPr>
              <a:t>2).</a:t>
            </a:r>
            <a:endParaRPr lang="fr-FR" sz="3200" b="1" dirty="0" smtClean="0">
              <a:solidFill>
                <a:srgbClr val="C00000"/>
              </a:solidFill>
              <a:latin typeface="Arial" pitchFamily="34" charset="0"/>
              <a:cs typeface="Arial" pitchFamily="34" charset="0"/>
              <a:sym typeface="Wingdings" pitchFamily="2" charset="2"/>
            </a:endParaRPr>
          </a:p>
        </p:txBody>
      </p:sp>
      <p:sp>
        <p:nvSpPr>
          <p:cNvPr id="3" name="ZoneTexte 3"/>
          <p:cNvSpPr txBox="1">
            <a:spLocks noChangeArrowheads="1"/>
          </p:cNvSpPr>
          <p:nvPr/>
        </p:nvSpPr>
        <p:spPr bwMode="auto">
          <a:xfrm>
            <a:off x="0" y="27272"/>
            <a:ext cx="9144000" cy="584775"/>
          </a:xfrm>
          <a:prstGeom prst="rect">
            <a:avLst/>
          </a:prstGeom>
          <a:solidFill>
            <a:srgbClr val="C00000"/>
          </a:solidFill>
          <a:ln w="9525">
            <a:noFill/>
            <a:miter lim="800000"/>
            <a:headEnd/>
            <a:tailEnd/>
          </a:ln>
        </p:spPr>
        <p:txBody>
          <a:bodyPr>
            <a:spAutoFit/>
          </a:bodyPr>
          <a:lstStyle/>
          <a:p>
            <a:pPr algn="ctr"/>
            <a:r>
              <a:rPr lang="fr-FR" sz="3200" b="1" dirty="0" smtClean="0">
                <a:solidFill>
                  <a:srgbClr val="00FFFF"/>
                </a:solidFill>
                <a:latin typeface="Arial Black" pitchFamily="34" charset="0"/>
              </a:rPr>
              <a:t>Citation et comment citer ?   4/4</a:t>
            </a:r>
            <a:endParaRPr lang="fr-FR" sz="3200" b="1" dirty="0">
              <a:solidFill>
                <a:srgbClr val="00FFFF"/>
              </a:solidFill>
              <a:latin typeface="Arial Black" pitchFamily="34" charset="0"/>
            </a:endParaRPr>
          </a:p>
        </p:txBody>
      </p:sp>
      <p:sp>
        <p:nvSpPr>
          <p:cNvPr id="4" name="ZoneTexte 3"/>
          <p:cNvSpPr txBox="1"/>
          <p:nvPr/>
        </p:nvSpPr>
        <p:spPr>
          <a:xfrm>
            <a:off x="71438" y="4000504"/>
            <a:ext cx="8929718" cy="2677656"/>
          </a:xfrm>
          <a:prstGeom prst="rect">
            <a:avLst/>
          </a:prstGeom>
          <a:noFill/>
        </p:spPr>
        <p:txBody>
          <a:bodyPr wrap="square" rtlCol="0">
            <a:spAutoFit/>
          </a:bodyPr>
          <a:lstStyle/>
          <a:p>
            <a:pPr algn="just"/>
            <a:r>
              <a:rPr lang="fr-FR" sz="2800" b="1" dirty="0" smtClean="0">
                <a:latin typeface="Arial Narrow" pitchFamily="34" charset="0"/>
                <a:cs typeface="Arial" pitchFamily="34" charset="0"/>
              </a:rPr>
              <a:t>IEMVT-CIRAD (</a:t>
            </a:r>
            <a:r>
              <a:rPr lang="fr-FR" sz="2800" b="1" dirty="0" smtClean="0">
                <a:latin typeface="Arial Narrow" pitchFamily="34" charset="0"/>
              </a:rPr>
              <a:t>Institut d'Élevage et de Médecine Vétérinaire des pays Tropicaux - Centre de coopération Internationale en Recherche Agronomique pour le Développement</a:t>
            </a:r>
            <a:r>
              <a:rPr lang="fr-FR" sz="2800" b="1" dirty="0" smtClean="0">
                <a:latin typeface="Arial Narrow" pitchFamily="34" charset="0"/>
                <a:cs typeface="Arial" pitchFamily="34" charset="0"/>
              </a:rPr>
              <a:t>)., 1992.</a:t>
            </a:r>
            <a:r>
              <a:rPr lang="fr-FR" sz="2800" dirty="0" smtClean="0">
                <a:latin typeface="Arial Narrow" pitchFamily="34" charset="0"/>
                <a:cs typeface="Arial" pitchFamily="34" charset="0"/>
              </a:rPr>
              <a:t> L'élevage de l'aulacode. Fiches techniques d'élevage tropical. Productions animales. Ministère de la Coopération et du Développement. Maisons </a:t>
            </a:r>
            <a:r>
              <a:rPr lang="fr-FR" sz="2800" dirty="0" err="1" smtClean="0">
                <a:latin typeface="Arial Narrow" pitchFamily="34" charset="0"/>
                <a:cs typeface="Arial" pitchFamily="34" charset="0"/>
              </a:rPr>
              <a:t>Alfort</a:t>
            </a:r>
            <a:r>
              <a:rPr lang="fr-FR" sz="2800" dirty="0" smtClean="0">
                <a:latin typeface="Arial Narrow" pitchFamily="34" charset="0"/>
                <a:cs typeface="Arial" pitchFamily="34" charset="0"/>
              </a:rPr>
              <a:t>. N°2, 10 p.</a:t>
            </a:r>
            <a:endParaRPr lang="fr-FR" sz="2800" dirty="0">
              <a:latin typeface="Arial Narrow"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oneTexte 1"/>
          <p:cNvSpPr txBox="1">
            <a:spLocks noChangeArrowheads="1"/>
          </p:cNvSpPr>
          <p:nvPr/>
        </p:nvSpPr>
        <p:spPr bwMode="auto">
          <a:xfrm>
            <a:off x="285720" y="1698390"/>
            <a:ext cx="8643998" cy="5016758"/>
          </a:xfrm>
          <a:prstGeom prst="rect">
            <a:avLst/>
          </a:prstGeom>
          <a:noFill/>
          <a:ln w="9525">
            <a:noFill/>
            <a:miter lim="800000"/>
            <a:headEnd/>
            <a:tailEnd/>
          </a:ln>
        </p:spPr>
        <p:txBody>
          <a:bodyPr wrap="square">
            <a:spAutoFit/>
          </a:bodyPr>
          <a:lstStyle/>
          <a:p>
            <a:pPr marL="226800" indent="-226800" algn="just">
              <a:spcBef>
                <a:spcPts val="600"/>
              </a:spcBef>
              <a:spcAft>
                <a:spcPts val="600"/>
              </a:spcAft>
              <a:buFont typeface="Wingdings" pitchFamily="2" charset="2"/>
              <a:buChar char="§"/>
            </a:pPr>
            <a:r>
              <a:rPr lang="fr-FR" sz="2800" b="1" dirty="0" smtClean="0"/>
              <a:t>Est-il possible d’utiliser </a:t>
            </a:r>
            <a:r>
              <a:rPr lang="fr-FR" sz="2800" b="1" dirty="0" err="1" smtClean="0"/>
              <a:t>Wikipédia</a:t>
            </a:r>
            <a:r>
              <a:rPr lang="fr-FR" sz="2800" b="1" dirty="0" smtClean="0"/>
              <a:t> comme source ? </a:t>
            </a:r>
            <a:r>
              <a:rPr lang="fr-FR" sz="2800" b="1" dirty="0" smtClean="0">
                <a:latin typeface="Arial" pitchFamily="34" charset="0"/>
                <a:cs typeface="Arial" pitchFamily="34" charset="0"/>
                <a:sym typeface="Wingdings" pitchFamily="2" charset="2"/>
              </a:rPr>
              <a:t></a:t>
            </a:r>
            <a:endParaRPr lang="fr-FR" sz="2800" b="1" dirty="0"/>
          </a:p>
          <a:p>
            <a:pPr marL="226800" indent="-226800" algn="just">
              <a:spcBef>
                <a:spcPts val="600"/>
              </a:spcBef>
              <a:spcAft>
                <a:spcPts val="600"/>
              </a:spcAft>
              <a:buFont typeface="Wingdings" pitchFamily="2" charset="2"/>
              <a:buChar char="§"/>
            </a:pPr>
            <a:r>
              <a:rPr lang="fr-FR" sz="2800" b="1" dirty="0" smtClean="0"/>
              <a:t>Bachelet en 2013 (</a:t>
            </a:r>
            <a:r>
              <a:rPr lang="fr-FR" sz="2800" b="1" dirty="0" smtClean="0">
                <a:hlinkClick r:id="rId3"/>
              </a:rPr>
              <a:t>http://plagiat.ec-lille.fr</a:t>
            </a:r>
            <a:r>
              <a:rPr lang="fr-FR" sz="2800" b="1" dirty="0" smtClean="0"/>
              <a:t> ) </a:t>
            </a:r>
            <a:r>
              <a:rPr lang="fr-FR" sz="2800" b="1" dirty="0" smtClean="0">
                <a:latin typeface="Arial" pitchFamily="34" charset="0"/>
                <a:cs typeface="Arial" pitchFamily="34" charset="0"/>
                <a:sym typeface="Wingdings" pitchFamily="2" charset="2"/>
              </a:rPr>
              <a:t></a:t>
            </a:r>
          </a:p>
          <a:p>
            <a:pPr marL="586800" indent="-226800" algn="just">
              <a:spcBef>
                <a:spcPts val="600"/>
              </a:spcBef>
              <a:spcAft>
                <a:spcPts val="600"/>
              </a:spcAft>
              <a:buFont typeface="+mj-lt"/>
              <a:buAutoNum type="arabicPeriod"/>
            </a:pPr>
            <a:r>
              <a:rPr lang="fr-FR" sz="2800" b="1" dirty="0" smtClean="0"/>
              <a:t>On ne peut pas «citer </a:t>
            </a:r>
            <a:r>
              <a:rPr lang="fr-FR" sz="2800" b="1" dirty="0" err="1" smtClean="0"/>
              <a:t>Wikipédia</a:t>
            </a:r>
            <a:r>
              <a:rPr lang="fr-FR" sz="2800" b="1" dirty="0" smtClean="0"/>
              <a:t>» puisqu’elle n’est pas un auteur (une page est souvent le travail de centaines d’auteurs différents).</a:t>
            </a:r>
          </a:p>
          <a:p>
            <a:pPr marL="586800" indent="-226800" algn="just">
              <a:spcBef>
                <a:spcPts val="600"/>
              </a:spcBef>
              <a:spcAft>
                <a:spcPts val="600"/>
              </a:spcAft>
              <a:buFont typeface="+mj-lt"/>
              <a:buAutoNum type="arabicPeriod"/>
            </a:pPr>
            <a:r>
              <a:rPr lang="fr-FR" sz="2800" b="1" dirty="0" smtClean="0"/>
              <a:t>Les pages de </a:t>
            </a:r>
            <a:r>
              <a:rPr lang="fr-FR" sz="2800" b="1" dirty="0" err="1" smtClean="0"/>
              <a:t>Wikipédia</a:t>
            </a:r>
            <a:r>
              <a:rPr lang="fr-FR" sz="2800" b="1" dirty="0" smtClean="0"/>
              <a:t> changent en permanence.</a:t>
            </a:r>
          </a:p>
          <a:p>
            <a:pPr marL="586800" indent="-226800" algn="just">
              <a:spcBef>
                <a:spcPts val="600"/>
              </a:spcBef>
              <a:spcAft>
                <a:spcPts val="600"/>
              </a:spcAft>
              <a:buFont typeface="+mj-lt"/>
              <a:buAutoNum type="arabicPeriod"/>
            </a:pPr>
            <a:r>
              <a:rPr lang="fr-FR" sz="2800" b="1" dirty="0" err="1" smtClean="0"/>
              <a:t>Wikipédia</a:t>
            </a:r>
            <a:r>
              <a:rPr lang="fr-FR" sz="2800" b="1" dirty="0" smtClean="0"/>
              <a:t> n’est pas une source primaire mais une source tertiaire...</a:t>
            </a:r>
          </a:p>
        </p:txBody>
      </p:sp>
      <p:sp>
        <p:nvSpPr>
          <p:cNvPr id="3" name="ZoneTexte 3"/>
          <p:cNvSpPr txBox="1">
            <a:spLocks noChangeArrowheads="1"/>
          </p:cNvSpPr>
          <p:nvPr/>
        </p:nvSpPr>
        <p:spPr bwMode="auto">
          <a:xfrm>
            <a:off x="0" y="27272"/>
            <a:ext cx="9144000" cy="1446550"/>
          </a:xfrm>
          <a:prstGeom prst="rect">
            <a:avLst/>
          </a:prstGeom>
          <a:solidFill>
            <a:srgbClr val="C00000"/>
          </a:solidFill>
          <a:ln w="9525">
            <a:noFill/>
            <a:miter lim="800000"/>
            <a:headEnd/>
            <a:tailEnd/>
          </a:ln>
        </p:spPr>
        <p:txBody>
          <a:bodyPr>
            <a:spAutoFit/>
          </a:bodyPr>
          <a:lstStyle/>
          <a:p>
            <a:pPr algn="ctr"/>
            <a:r>
              <a:rPr lang="fr-FR" sz="4400" b="1" dirty="0" smtClean="0">
                <a:solidFill>
                  <a:srgbClr val="00FFFF"/>
                </a:solidFill>
                <a:latin typeface="Arial Black" pitchFamily="34" charset="0"/>
              </a:rPr>
              <a:t>Citer </a:t>
            </a:r>
            <a:r>
              <a:rPr lang="fr-FR" sz="4400" b="1" dirty="0" err="1" smtClean="0">
                <a:solidFill>
                  <a:srgbClr val="00FFFF"/>
                </a:solidFill>
                <a:latin typeface="Arial Black" pitchFamily="34" charset="0"/>
              </a:rPr>
              <a:t>Wikipédia</a:t>
            </a:r>
            <a:r>
              <a:rPr lang="fr-FR" sz="4400" b="1" dirty="0" smtClean="0">
                <a:solidFill>
                  <a:srgbClr val="00FFFF"/>
                </a:solidFill>
                <a:latin typeface="Arial Black" pitchFamily="34" charset="0"/>
              </a:rPr>
              <a:t> : un problème spécifique</a:t>
            </a:r>
            <a:r>
              <a:rPr lang="fr-FR" sz="3200" b="1" dirty="0" smtClean="0">
                <a:solidFill>
                  <a:srgbClr val="00FFFF"/>
                </a:solidFill>
                <a:latin typeface="Arial Black" pitchFamily="34" charset="0"/>
              </a:rPr>
              <a:t> </a:t>
            </a:r>
            <a:r>
              <a:rPr lang="fr-FR" sz="2000" b="1" dirty="0" smtClean="0">
                <a:solidFill>
                  <a:srgbClr val="00FFFF"/>
                </a:solidFill>
                <a:latin typeface="Arial Black" pitchFamily="34" charset="0"/>
              </a:rPr>
              <a:t>1/2</a:t>
            </a:r>
            <a:endParaRPr lang="fr-FR" sz="2000" b="1" dirty="0">
              <a:solidFill>
                <a:srgbClr val="00FFFF"/>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7410">
                                            <p:txEl>
                                              <p:pRg st="0" end="0"/>
                                            </p:txEl>
                                          </p:spTgt>
                                        </p:tgtEl>
                                        <p:attrNameLst>
                                          <p:attrName>style.visibility</p:attrName>
                                        </p:attrNameLst>
                                      </p:cBhvr>
                                      <p:to>
                                        <p:strVal val="visible"/>
                                      </p:to>
                                    </p:set>
                                    <p:animEffect transition="in" filter="checkerboard(across)">
                                      <p:cBhvr>
                                        <p:cTn id="12" dur="500"/>
                                        <p:tgtEl>
                                          <p:spTgt spid="174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7410">
                                            <p:txEl>
                                              <p:pRg st="1" end="1"/>
                                            </p:txEl>
                                          </p:spTgt>
                                        </p:tgtEl>
                                        <p:attrNameLst>
                                          <p:attrName>style.visibility</p:attrName>
                                        </p:attrNameLst>
                                      </p:cBhvr>
                                      <p:to>
                                        <p:strVal val="visible"/>
                                      </p:to>
                                    </p:set>
                                    <p:animEffect transition="in" filter="box(in)">
                                      <p:cBhvr>
                                        <p:cTn id="17" dur="500"/>
                                        <p:tgtEl>
                                          <p:spTgt spid="17410">
                                            <p:txEl>
                                              <p:pRg st="1" end="1"/>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17410">
                                            <p:txEl>
                                              <p:pRg st="2" end="2"/>
                                            </p:txEl>
                                          </p:spTgt>
                                        </p:tgtEl>
                                        <p:attrNameLst>
                                          <p:attrName>style.visibility</p:attrName>
                                        </p:attrNameLst>
                                      </p:cBhvr>
                                      <p:to>
                                        <p:strVal val="visible"/>
                                      </p:to>
                                    </p:set>
                                    <p:animEffect transition="in" filter="box(in)">
                                      <p:cBhvr>
                                        <p:cTn id="20" dur="500"/>
                                        <p:tgtEl>
                                          <p:spTgt spid="17410">
                                            <p:txEl>
                                              <p:pRg st="2" end="2"/>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17410">
                                            <p:txEl>
                                              <p:pRg st="3" end="3"/>
                                            </p:txEl>
                                          </p:spTgt>
                                        </p:tgtEl>
                                        <p:attrNameLst>
                                          <p:attrName>style.visibility</p:attrName>
                                        </p:attrNameLst>
                                      </p:cBhvr>
                                      <p:to>
                                        <p:strVal val="visible"/>
                                      </p:to>
                                    </p:set>
                                    <p:animEffect transition="in" filter="box(in)">
                                      <p:cBhvr>
                                        <p:cTn id="23" dur="500"/>
                                        <p:tgtEl>
                                          <p:spTgt spid="17410">
                                            <p:txEl>
                                              <p:pRg st="3" end="3"/>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17410">
                                            <p:txEl>
                                              <p:pRg st="4" end="4"/>
                                            </p:txEl>
                                          </p:spTgt>
                                        </p:tgtEl>
                                        <p:attrNameLst>
                                          <p:attrName>style.visibility</p:attrName>
                                        </p:attrNameLst>
                                      </p:cBhvr>
                                      <p:to>
                                        <p:strVal val="visible"/>
                                      </p:to>
                                    </p:set>
                                    <p:animEffect transition="in" filter="box(in)">
                                      <p:cBhvr>
                                        <p:cTn id="26" dur="500"/>
                                        <p:tgtEl>
                                          <p:spTgt spid="174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oneTexte 1"/>
          <p:cNvSpPr txBox="1">
            <a:spLocks noChangeArrowheads="1"/>
          </p:cNvSpPr>
          <p:nvPr/>
        </p:nvSpPr>
        <p:spPr bwMode="auto">
          <a:xfrm>
            <a:off x="285720" y="1503841"/>
            <a:ext cx="8643998" cy="5139869"/>
          </a:xfrm>
          <a:prstGeom prst="rect">
            <a:avLst/>
          </a:prstGeom>
          <a:noFill/>
          <a:ln w="9525">
            <a:noFill/>
            <a:miter lim="800000"/>
            <a:headEnd/>
            <a:tailEnd/>
          </a:ln>
        </p:spPr>
        <p:txBody>
          <a:bodyPr wrap="square">
            <a:spAutoFit/>
          </a:bodyPr>
          <a:lstStyle/>
          <a:p>
            <a:pPr marL="226800" indent="-226800" algn="just">
              <a:spcBef>
                <a:spcPts val="600"/>
              </a:spcBef>
              <a:spcAft>
                <a:spcPts val="0"/>
              </a:spcAft>
              <a:buFont typeface="Wingdings" pitchFamily="2" charset="2"/>
              <a:buChar char="§"/>
            </a:pPr>
            <a:r>
              <a:rPr lang="fr-FR" sz="2800" b="1" dirty="0" smtClean="0"/>
              <a:t>Si vous voulez citer </a:t>
            </a:r>
            <a:r>
              <a:rPr lang="fr-FR" sz="2800" b="1" dirty="0" err="1" smtClean="0"/>
              <a:t>Wikipédia</a:t>
            </a:r>
            <a:r>
              <a:rPr lang="fr-FR" sz="2800" b="1" dirty="0" smtClean="0"/>
              <a:t> </a:t>
            </a:r>
            <a:r>
              <a:rPr lang="fr-FR" sz="2800" b="1" dirty="0" smtClean="0">
                <a:latin typeface="Arial" pitchFamily="34" charset="0"/>
                <a:cs typeface="Arial" pitchFamily="34" charset="0"/>
                <a:sym typeface="Wingdings" pitchFamily="2" charset="2"/>
              </a:rPr>
              <a:t></a:t>
            </a:r>
          </a:p>
          <a:p>
            <a:pPr marL="586800" indent="-226800" algn="just">
              <a:spcBef>
                <a:spcPts val="600"/>
              </a:spcBef>
              <a:spcAft>
                <a:spcPts val="0"/>
              </a:spcAft>
              <a:buFont typeface="Wingdings" pitchFamily="2" charset="2"/>
              <a:buChar char="ü"/>
            </a:pPr>
            <a:r>
              <a:rPr lang="fr-FR" sz="2800" b="1" dirty="0" smtClean="0"/>
              <a:t>utilisez la fonction «Citer cette page» de l’article («outils» sur le bandeau de gauche) et</a:t>
            </a:r>
          </a:p>
          <a:p>
            <a:pPr marL="586800" indent="-226800" algn="just">
              <a:spcBef>
                <a:spcPts val="600"/>
              </a:spcBef>
              <a:spcAft>
                <a:spcPts val="0"/>
              </a:spcAft>
              <a:buFont typeface="Wingdings" pitchFamily="2" charset="2"/>
              <a:buChar char="ü"/>
            </a:pPr>
            <a:r>
              <a:rPr lang="fr-FR" sz="2800" b="1" dirty="0" smtClean="0"/>
              <a:t>mettez un lien permanent (</a:t>
            </a:r>
            <a:r>
              <a:rPr lang="fr-FR" sz="2800" b="1" dirty="0" err="1" smtClean="0"/>
              <a:t>permalink</a:t>
            </a:r>
            <a:r>
              <a:rPr lang="fr-FR" sz="2800" b="1" dirty="0" smtClean="0"/>
              <a:t>) vers la version exacte à laquelle vous vous référez.</a:t>
            </a:r>
          </a:p>
          <a:p>
            <a:pPr marL="226800" indent="-226800" algn="just">
              <a:spcBef>
                <a:spcPts val="600"/>
              </a:spcBef>
              <a:spcAft>
                <a:spcPts val="0"/>
              </a:spcAft>
              <a:buFont typeface="Wingdings" pitchFamily="2" charset="2"/>
              <a:buChar char="§"/>
            </a:pPr>
            <a:r>
              <a:rPr lang="fr-FR" sz="2800" b="1" dirty="0" smtClean="0"/>
              <a:t>Idéalement, </a:t>
            </a:r>
            <a:r>
              <a:rPr lang="fr-FR" sz="2800" b="1" dirty="0" err="1" smtClean="0"/>
              <a:t>Wikipédia</a:t>
            </a:r>
            <a:r>
              <a:rPr lang="fr-FR" sz="2800" b="1" dirty="0" smtClean="0"/>
              <a:t> sert en première approche d’un sujet et on utilise les références données dans l’article pour trouver des sources primaires ou secondaires de qualité.</a:t>
            </a:r>
          </a:p>
          <a:p>
            <a:pPr marL="226800" indent="-226800" algn="just">
              <a:spcBef>
                <a:spcPts val="600"/>
              </a:spcBef>
              <a:spcAft>
                <a:spcPts val="0"/>
              </a:spcAft>
              <a:buFont typeface="Wingdings" pitchFamily="2" charset="2"/>
              <a:buChar char="§"/>
            </a:pPr>
            <a:r>
              <a:rPr lang="fr-FR" sz="2800" b="1" dirty="0" smtClean="0"/>
              <a:t>Voir aussi : cours sur </a:t>
            </a:r>
            <a:r>
              <a:rPr lang="fr-FR" sz="2800" b="1" dirty="0" err="1" smtClean="0"/>
              <a:t>Wikipédia</a:t>
            </a:r>
            <a:r>
              <a:rPr lang="fr-FR" sz="2800" b="1" dirty="0" smtClean="0"/>
              <a:t> en tant que système de gestion des connaissances</a:t>
            </a:r>
          </a:p>
        </p:txBody>
      </p:sp>
      <p:sp>
        <p:nvSpPr>
          <p:cNvPr id="4" name="ZoneTexte 3"/>
          <p:cNvSpPr txBox="1">
            <a:spLocks noChangeArrowheads="1"/>
          </p:cNvSpPr>
          <p:nvPr/>
        </p:nvSpPr>
        <p:spPr bwMode="auto">
          <a:xfrm>
            <a:off x="0" y="27272"/>
            <a:ext cx="9144000" cy="1446550"/>
          </a:xfrm>
          <a:prstGeom prst="rect">
            <a:avLst/>
          </a:prstGeom>
          <a:solidFill>
            <a:srgbClr val="C00000"/>
          </a:solidFill>
          <a:ln w="9525">
            <a:noFill/>
            <a:miter lim="800000"/>
            <a:headEnd/>
            <a:tailEnd/>
          </a:ln>
        </p:spPr>
        <p:txBody>
          <a:bodyPr>
            <a:spAutoFit/>
          </a:bodyPr>
          <a:lstStyle/>
          <a:p>
            <a:pPr algn="ctr"/>
            <a:r>
              <a:rPr lang="fr-FR" sz="4400" b="1" dirty="0" smtClean="0">
                <a:solidFill>
                  <a:srgbClr val="00FFFF"/>
                </a:solidFill>
                <a:latin typeface="Arial Black" pitchFamily="34" charset="0"/>
              </a:rPr>
              <a:t>Citer </a:t>
            </a:r>
            <a:r>
              <a:rPr lang="fr-FR" sz="4400" b="1" dirty="0" err="1" smtClean="0">
                <a:solidFill>
                  <a:srgbClr val="00FFFF"/>
                </a:solidFill>
                <a:latin typeface="Arial Black" pitchFamily="34" charset="0"/>
              </a:rPr>
              <a:t>Wikipédia</a:t>
            </a:r>
            <a:r>
              <a:rPr lang="fr-FR" sz="4400" b="1" dirty="0" smtClean="0">
                <a:solidFill>
                  <a:srgbClr val="00FFFF"/>
                </a:solidFill>
                <a:latin typeface="Arial Black" pitchFamily="34" charset="0"/>
              </a:rPr>
              <a:t> : un problème spécifique</a:t>
            </a:r>
            <a:r>
              <a:rPr lang="fr-FR" sz="3200" b="1" dirty="0" smtClean="0">
                <a:solidFill>
                  <a:srgbClr val="00FFFF"/>
                </a:solidFill>
                <a:latin typeface="Arial Black" pitchFamily="34" charset="0"/>
              </a:rPr>
              <a:t> </a:t>
            </a:r>
            <a:r>
              <a:rPr lang="fr-FR" sz="2000" b="1" dirty="0" smtClean="0">
                <a:solidFill>
                  <a:srgbClr val="00FFFF"/>
                </a:solidFill>
                <a:latin typeface="Arial Black" pitchFamily="34" charset="0"/>
              </a:rPr>
              <a:t>2/2</a:t>
            </a:r>
            <a:endParaRPr lang="fr-FR" sz="2000" b="1" dirty="0">
              <a:solidFill>
                <a:srgbClr val="00FFFF"/>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7410">
                                            <p:txEl>
                                              <p:pRg st="0" end="0"/>
                                            </p:txEl>
                                          </p:spTgt>
                                        </p:tgtEl>
                                        <p:attrNameLst>
                                          <p:attrName>style.visibility</p:attrName>
                                        </p:attrNameLst>
                                      </p:cBhvr>
                                      <p:to>
                                        <p:strVal val="visible"/>
                                      </p:to>
                                    </p:set>
                                    <p:animEffect transition="in" filter="box(in)">
                                      <p:cBhvr>
                                        <p:cTn id="12" dur="500"/>
                                        <p:tgtEl>
                                          <p:spTgt spid="17410">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17410">
                                            <p:txEl>
                                              <p:pRg st="1" end="1"/>
                                            </p:txEl>
                                          </p:spTgt>
                                        </p:tgtEl>
                                        <p:attrNameLst>
                                          <p:attrName>style.visibility</p:attrName>
                                        </p:attrNameLst>
                                      </p:cBhvr>
                                      <p:to>
                                        <p:strVal val="visible"/>
                                      </p:to>
                                    </p:set>
                                    <p:animEffect transition="in" filter="box(in)">
                                      <p:cBhvr>
                                        <p:cTn id="15" dur="500"/>
                                        <p:tgtEl>
                                          <p:spTgt spid="17410">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17410">
                                            <p:txEl>
                                              <p:pRg st="2" end="2"/>
                                            </p:txEl>
                                          </p:spTgt>
                                        </p:tgtEl>
                                        <p:attrNameLst>
                                          <p:attrName>style.visibility</p:attrName>
                                        </p:attrNameLst>
                                      </p:cBhvr>
                                      <p:to>
                                        <p:strVal val="visible"/>
                                      </p:to>
                                    </p:set>
                                    <p:animEffect transition="in" filter="box(in)">
                                      <p:cBhvr>
                                        <p:cTn id="18" dur="500"/>
                                        <p:tgtEl>
                                          <p:spTgt spid="17410">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17410">
                                            <p:txEl>
                                              <p:pRg st="3" end="3"/>
                                            </p:txEl>
                                          </p:spTgt>
                                        </p:tgtEl>
                                        <p:attrNameLst>
                                          <p:attrName>style.visibility</p:attrName>
                                        </p:attrNameLst>
                                      </p:cBhvr>
                                      <p:to>
                                        <p:strVal val="visible"/>
                                      </p:to>
                                    </p:set>
                                    <p:animEffect transition="in" filter="box(in)">
                                      <p:cBhvr>
                                        <p:cTn id="23" dur="500"/>
                                        <p:tgtEl>
                                          <p:spTgt spid="17410">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nodeType="clickEffect">
                                  <p:stCondLst>
                                    <p:cond delay="0"/>
                                  </p:stCondLst>
                                  <p:childTnLst>
                                    <p:set>
                                      <p:cBhvr>
                                        <p:cTn id="27" dur="1" fill="hold">
                                          <p:stCondLst>
                                            <p:cond delay="0"/>
                                          </p:stCondLst>
                                        </p:cTn>
                                        <p:tgtEl>
                                          <p:spTgt spid="17410">
                                            <p:txEl>
                                              <p:pRg st="4" end="4"/>
                                            </p:txEl>
                                          </p:spTgt>
                                        </p:tgtEl>
                                        <p:attrNameLst>
                                          <p:attrName>style.visibility</p:attrName>
                                        </p:attrNameLst>
                                      </p:cBhvr>
                                      <p:to>
                                        <p:strVal val="visible"/>
                                      </p:to>
                                    </p:set>
                                    <p:animEffect transition="in" filter="diamond(in)">
                                      <p:cBhvr>
                                        <p:cTn id="28" dur="2000"/>
                                        <p:tgtEl>
                                          <p:spTgt spid="174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ZoneTexte 8"/>
          <p:cNvSpPr txBox="1">
            <a:spLocks noChangeArrowheads="1"/>
          </p:cNvSpPr>
          <p:nvPr/>
        </p:nvSpPr>
        <p:spPr bwMode="auto">
          <a:xfrm>
            <a:off x="-25750" y="428604"/>
            <a:ext cx="9144000" cy="5847755"/>
          </a:xfrm>
          <a:prstGeom prst="rect">
            <a:avLst/>
          </a:prstGeom>
          <a:noFill/>
          <a:ln w="9525">
            <a:noFill/>
            <a:miter lim="800000"/>
            <a:headEnd/>
            <a:tailEnd/>
          </a:ln>
        </p:spPr>
        <p:txBody>
          <a:bodyPr wrap="square">
            <a:spAutoFit/>
          </a:bodyPr>
          <a:lstStyle/>
          <a:p>
            <a:pPr algn="just">
              <a:spcBef>
                <a:spcPts val="300"/>
              </a:spcBef>
              <a:spcAft>
                <a:spcPts val="0"/>
              </a:spcAft>
            </a:pPr>
            <a:r>
              <a:rPr lang="fr-FR" sz="2800" b="1" dirty="0" smtClean="0">
                <a:latin typeface="Arial Narrow" pitchFamily="34" charset="0"/>
              </a:rPr>
              <a:t>Conférence publique sur le Plagiat</a:t>
            </a:r>
            <a:r>
              <a:rPr lang="fr-FR" sz="2800" b="1" dirty="0" smtClean="0">
                <a:latin typeface="Arial Narrow" pitchFamily="34" charset="0"/>
                <a:cs typeface="Arial" pitchFamily="34" charset="0"/>
                <a:sym typeface="Wingdings" pitchFamily="2" charset="2"/>
              </a:rPr>
              <a:t> et l’Autoplagiat déjà donnée à diverses occasions suivantes au Bénin :</a:t>
            </a:r>
            <a:endParaRPr lang="fr-FR" sz="2800" b="1" dirty="0" smtClean="0">
              <a:latin typeface="Arial Narrow" pitchFamily="34" charset="0"/>
            </a:endParaRPr>
          </a:p>
          <a:p>
            <a:pPr marL="226800" indent="-226800" algn="just">
              <a:spcBef>
                <a:spcPts val="300"/>
              </a:spcBef>
              <a:spcAft>
                <a:spcPts val="0"/>
              </a:spcAft>
              <a:buFont typeface="Wingdings" pitchFamily="2" charset="2"/>
              <a:buChar char="§"/>
            </a:pPr>
            <a:r>
              <a:rPr lang="fr-FR" sz="2800" dirty="0" smtClean="0">
                <a:latin typeface="Arial Narrow" pitchFamily="34" charset="0"/>
              </a:rPr>
              <a:t>28/09/2015 au </a:t>
            </a:r>
            <a:r>
              <a:rPr lang="fr-FR" sz="2800" dirty="0" smtClean="0">
                <a:solidFill>
                  <a:srgbClr val="002060"/>
                </a:solidFill>
                <a:latin typeface="Arial Narrow" pitchFamily="34" charset="0"/>
              </a:rPr>
              <a:t>V</a:t>
            </a:r>
            <a:r>
              <a:rPr lang="fr-FR" sz="2800" baseline="30000" dirty="0" smtClean="0">
                <a:solidFill>
                  <a:srgbClr val="002060"/>
                </a:solidFill>
                <a:latin typeface="Arial Narrow" pitchFamily="34" charset="0"/>
              </a:rPr>
              <a:t>ème</a:t>
            </a:r>
            <a:r>
              <a:rPr lang="fr-FR" sz="2800" dirty="0" smtClean="0">
                <a:solidFill>
                  <a:srgbClr val="002060"/>
                </a:solidFill>
                <a:latin typeface="Arial Narrow" pitchFamily="34" charset="0"/>
              </a:rPr>
              <a:t> Colloque de l’UAC</a:t>
            </a:r>
            <a:r>
              <a:rPr lang="fr-FR" sz="2800" b="1" dirty="0" smtClean="0">
                <a:latin typeface="Arial Narrow" pitchFamily="34" charset="0"/>
                <a:cs typeface="Arial" pitchFamily="34" charset="0"/>
                <a:sym typeface="Wingdings" pitchFamily="2" charset="2"/>
              </a:rPr>
              <a:t> </a:t>
            </a:r>
            <a:r>
              <a:rPr lang="fr-FR" sz="2800" dirty="0" smtClean="0">
                <a:solidFill>
                  <a:srgbClr val="002060"/>
                </a:solidFill>
                <a:latin typeface="Arial Narrow" pitchFamily="34" charset="0"/>
              </a:rPr>
              <a:t> </a:t>
            </a:r>
            <a:r>
              <a:rPr lang="fr-FR" sz="2800" dirty="0" smtClean="0">
                <a:latin typeface="Arial Narrow" pitchFamily="34" charset="0"/>
                <a:ea typeface="Calibri" pitchFamily="34" charset="0"/>
                <a:cs typeface="Arial" pitchFamily="34" charset="0"/>
              </a:rPr>
              <a:t>Le plagiat et l'autoplagiat dans les écrits scientifiques</a:t>
            </a:r>
          </a:p>
          <a:p>
            <a:pPr marL="226800" indent="-226800" algn="just">
              <a:spcBef>
                <a:spcPts val="300"/>
              </a:spcBef>
              <a:spcAft>
                <a:spcPts val="0"/>
              </a:spcAft>
              <a:buFont typeface="Wingdings" pitchFamily="2" charset="2"/>
              <a:buChar char="§"/>
            </a:pPr>
            <a:r>
              <a:rPr lang="fr-FR" sz="2800" dirty="0" smtClean="0">
                <a:latin typeface="Arial Narrow" pitchFamily="34" charset="0"/>
              </a:rPr>
              <a:t>23/11/2015 à l’</a:t>
            </a:r>
            <a:r>
              <a:rPr lang="fr-FR" sz="2800" dirty="0" smtClean="0">
                <a:solidFill>
                  <a:srgbClr val="002060"/>
                </a:solidFill>
                <a:latin typeface="Arial Narrow" pitchFamily="34" charset="0"/>
              </a:rPr>
              <a:t>Atelier Atelier scientifique spécial PPAAO organisé par l’INRAB </a:t>
            </a:r>
            <a:r>
              <a:rPr lang="fr-FR" sz="2800" b="1" dirty="0" smtClean="0">
                <a:latin typeface="Arial Narrow" pitchFamily="34" charset="0"/>
                <a:cs typeface="Arial" pitchFamily="34" charset="0"/>
                <a:sym typeface="Wingdings" pitchFamily="2" charset="2"/>
              </a:rPr>
              <a:t></a:t>
            </a:r>
            <a:r>
              <a:rPr lang="fr-FR" sz="2800" dirty="0" smtClean="0">
                <a:solidFill>
                  <a:srgbClr val="002060"/>
                </a:solidFill>
                <a:latin typeface="Arial Narrow" pitchFamily="34" charset="0"/>
              </a:rPr>
              <a:t> </a:t>
            </a:r>
            <a:r>
              <a:rPr lang="fr-FR" sz="2800" dirty="0" smtClean="0">
                <a:latin typeface="Arial Narrow" pitchFamily="34" charset="0"/>
                <a:ea typeface="Calibri" pitchFamily="34" charset="0"/>
                <a:cs typeface="Arial" pitchFamily="34" charset="0"/>
              </a:rPr>
              <a:t>Le plagiat et l'autoplagiat dans les écrits scientifiques</a:t>
            </a:r>
          </a:p>
          <a:p>
            <a:pPr marL="226800" indent="-226800" algn="just">
              <a:spcBef>
                <a:spcPts val="300"/>
              </a:spcBef>
              <a:spcAft>
                <a:spcPts val="0"/>
              </a:spcAft>
              <a:buFont typeface="Wingdings" pitchFamily="2" charset="2"/>
              <a:buChar char="§"/>
            </a:pPr>
            <a:r>
              <a:rPr lang="fr-FR" sz="2800" dirty="0" smtClean="0">
                <a:latin typeface="Arial Narrow" pitchFamily="34" charset="0"/>
              </a:rPr>
              <a:t>25/11/2016 à la</a:t>
            </a:r>
            <a:r>
              <a:rPr lang="fr-FR" sz="2800" dirty="0" smtClean="0">
                <a:solidFill>
                  <a:srgbClr val="002060"/>
                </a:solidFill>
                <a:latin typeface="Arial Narrow" pitchFamily="34" charset="0"/>
              </a:rPr>
              <a:t> Conférence inaugurale des séminaires de l’année académique 2016-2017 au LABEF/FSA/UAC </a:t>
            </a:r>
            <a:r>
              <a:rPr lang="fr-FR" sz="2800" b="1" dirty="0" smtClean="0">
                <a:latin typeface="Arial Narrow" pitchFamily="34" charset="0"/>
                <a:cs typeface="Arial" pitchFamily="34" charset="0"/>
                <a:sym typeface="Wingdings" pitchFamily="2" charset="2"/>
              </a:rPr>
              <a:t></a:t>
            </a:r>
            <a:r>
              <a:rPr lang="fr-FR" sz="2800" dirty="0" smtClean="0">
                <a:solidFill>
                  <a:srgbClr val="002060"/>
                </a:solidFill>
                <a:latin typeface="Arial Narrow" pitchFamily="34" charset="0"/>
              </a:rPr>
              <a:t> </a:t>
            </a:r>
            <a:r>
              <a:rPr lang="fr-FR" sz="2800" dirty="0" smtClean="0">
                <a:latin typeface="Arial Narrow" pitchFamily="34" charset="0"/>
                <a:ea typeface="Calibri" pitchFamily="34" charset="0"/>
                <a:cs typeface="Arial" pitchFamily="34" charset="0"/>
              </a:rPr>
              <a:t>Plagiat et </a:t>
            </a:r>
            <a:r>
              <a:rPr lang="fr-FR" sz="2800" dirty="0" err="1" smtClean="0">
                <a:latin typeface="Arial Narrow" pitchFamily="34" charset="0"/>
                <a:ea typeface="Calibri" pitchFamily="34" charset="0"/>
                <a:cs typeface="Arial" pitchFamily="34" charset="0"/>
              </a:rPr>
              <a:t>autoplagiat</a:t>
            </a:r>
            <a:r>
              <a:rPr lang="fr-FR" sz="2800" dirty="0" smtClean="0">
                <a:latin typeface="Arial Narrow" pitchFamily="34" charset="0"/>
                <a:ea typeface="Calibri" pitchFamily="34" charset="0"/>
                <a:cs typeface="Arial" pitchFamily="34" charset="0"/>
              </a:rPr>
              <a:t> dans les documents de valorisation des résultats de la recherche scientifique</a:t>
            </a:r>
          </a:p>
          <a:p>
            <a:pPr marL="226800" indent="-226800" algn="just">
              <a:spcBef>
                <a:spcPts val="300"/>
              </a:spcBef>
              <a:spcAft>
                <a:spcPts val="0"/>
              </a:spcAft>
              <a:buFont typeface="Wingdings" pitchFamily="2" charset="2"/>
              <a:buChar char="§"/>
            </a:pPr>
            <a:r>
              <a:rPr lang="fr-FR" sz="2800" dirty="0" smtClean="0">
                <a:latin typeface="Arial Narrow" pitchFamily="34" charset="0"/>
              </a:rPr>
              <a:t>21/04/2017 à la</a:t>
            </a:r>
            <a:r>
              <a:rPr lang="fr-FR" sz="2800" dirty="0" smtClean="0">
                <a:solidFill>
                  <a:srgbClr val="002060"/>
                </a:solidFill>
                <a:latin typeface="Arial Narrow" pitchFamily="34" charset="0"/>
              </a:rPr>
              <a:t> Conférence des Écoles Doctorales de l’UAC </a:t>
            </a:r>
            <a:r>
              <a:rPr lang="fr-FR" sz="2800" b="1" dirty="0" smtClean="0">
                <a:latin typeface="Arial Narrow" pitchFamily="34" charset="0"/>
                <a:cs typeface="Arial" pitchFamily="34" charset="0"/>
                <a:sym typeface="Wingdings" pitchFamily="2" charset="2"/>
              </a:rPr>
              <a:t></a:t>
            </a:r>
            <a:r>
              <a:rPr lang="fr-FR" sz="2800" dirty="0" smtClean="0">
                <a:solidFill>
                  <a:srgbClr val="002060"/>
                </a:solidFill>
                <a:latin typeface="Arial Narrow" pitchFamily="34" charset="0"/>
              </a:rPr>
              <a:t> </a:t>
            </a:r>
            <a:r>
              <a:rPr lang="fr-FR" sz="2800" dirty="0" smtClean="0">
                <a:latin typeface="Arial Narrow" pitchFamily="34" charset="0"/>
                <a:ea typeface="Calibri" pitchFamily="34" charset="0"/>
                <a:cs typeface="Arial" pitchFamily="34" charset="0"/>
              </a:rPr>
              <a:t>Plagiat et </a:t>
            </a:r>
            <a:r>
              <a:rPr lang="fr-FR" sz="2800" dirty="0" err="1" smtClean="0">
                <a:latin typeface="Arial Narrow" pitchFamily="34" charset="0"/>
                <a:ea typeface="Calibri" pitchFamily="34" charset="0"/>
                <a:cs typeface="Arial" pitchFamily="34" charset="0"/>
              </a:rPr>
              <a:t>autoplagiat</a:t>
            </a:r>
            <a:r>
              <a:rPr lang="fr-FR" sz="2800" dirty="0" smtClean="0">
                <a:latin typeface="Arial Narrow" pitchFamily="34" charset="0"/>
                <a:ea typeface="Calibri" pitchFamily="34" charset="0"/>
                <a:cs typeface="Arial" pitchFamily="34" charset="0"/>
              </a:rPr>
              <a:t> dans les écrits scientifiques: Un fléau mondial</a:t>
            </a: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1/2</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ox(in)">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diamond(in)">
                                      <p:cBhvr>
                                        <p:cTn id="12" dur="20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diamond(in)">
                                      <p:cBhvr>
                                        <p:cTn id="17" dur="20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diamond(in)">
                                      <p:cBhvr>
                                        <p:cTn id="22" dur="20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checkerboard(across)">
                                      <p:cBhvr>
                                        <p:cTn id="27"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500098" y="1028059"/>
            <a:ext cx="9572660" cy="4401205"/>
          </a:xfrm>
          <a:prstGeom prst="rect">
            <a:avLst/>
          </a:prstGeom>
          <a:noFill/>
          <a:ln w="9525">
            <a:noFill/>
            <a:miter lim="800000"/>
            <a:headEnd/>
            <a:tailEnd/>
          </a:ln>
        </p:spPr>
        <p:txBody>
          <a:bodyPr wrap="square">
            <a:spAutoFit/>
          </a:bodyPr>
          <a:lstStyle/>
          <a:p>
            <a:pPr algn="ctr" eaLnBrk="0" hangingPunct="0">
              <a:spcBef>
                <a:spcPts val="0"/>
              </a:spcBef>
            </a:pPr>
            <a:r>
              <a:rPr lang="fr-FR" sz="14000" b="1" dirty="0" smtClean="0">
                <a:solidFill>
                  <a:srgbClr val="009900"/>
                </a:solidFill>
                <a:latin typeface="Kunstler Script" pitchFamily="66" charset="0"/>
              </a:rPr>
              <a:t>Corrections </a:t>
            </a:r>
            <a:r>
              <a:rPr lang="fr-FR" sz="14000" b="1" dirty="0" err="1" smtClean="0">
                <a:solidFill>
                  <a:srgbClr val="009900"/>
                </a:solidFill>
                <a:latin typeface="Kunstler Script" pitchFamily="66" charset="0"/>
              </a:rPr>
              <a:t>duQuiz</a:t>
            </a:r>
            <a:r>
              <a:rPr lang="fr-FR" sz="14000" b="1" dirty="0" smtClean="0">
                <a:solidFill>
                  <a:srgbClr val="009900"/>
                </a:solidFill>
                <a:latin typeface="Kunstler Script" pitchFamily="66" charset="0"/>
              </a:rPr>
              <a:t> sur le plagiat</a:t>
            </a:r>
            <a:endParaRPr lang="fr-FR" sz="14000" b="1" dirty="0">
              <a:solidFill>
                <a:srgbClr val="009900"/>
              </a:solidFill>
              <a:latin typeface="Kunstler Script" pitchFamily="66" charset="0"/>
            </a:endParaRPr>
          </a:p>
        </p:txBody>
      </p:sp>
      <p:sp>
        <p:nvSpPr>
          <p:cNvPr id="4" name="Line 3"/>
          <p:cNvSpPr>
            <a:spLocks noChangeShapeType="1"/>
          </p:cNvSpPr>
          <p:nvPr/>
        </p:nvSpPr>
        <p:spPr bwMode="auto">
          <a:xfrm>
            <a:off x="4714876" y="5929330"/>
            <a:ext cx="2667000" cy="1587"/>
          </a:xfrm>
          <a:prstGeom prst="line">
            <a:avLst/>
          </a:prstGeom>
          <a:noFill/>
          <a:ln w="50800">
            <a:solidFill>
              <a:srgbClr val="33CC33"/>
            </a:solidFill>
            <a:round/>
            <a:headEnd/>
            <a:tailEnd/>
          </a:ln>
        </p:spPr>
        <p:txBody>
          <a:bodyPr wrap="none" anchor="ctr"/>
          <a:lstStyle/>
          <a:p>
            <a:endParaRPr lang="fr-FR"/>
          </a:p>
        </p:txBody>
      </p:sp>
      <p:sp>
        <p:nvSpPr>
          <p:cNvPr id="5" name="Line 4"/>
          <p:cNvSpPr>
            <a:spLocks noChangeShapeType="1"/>
          </p:cNvSpPr>
          <p:nvPr/>
        </p:nvSpPr>
        <p:spPr bwMode="auto">
          <a:xfrm>
            <a:off x="4714876" y="6005530"/>
            <a:ext cx="2667000" cy="1587"/>
          </a:xfrm>
          <a:prstGeom prst="line">
            <a:avLst/>
          </a:prstGeom>
          <a:noFill/>
          <a:ln w="50800">
            <a:solidFill>
              <a:srgbClr val="CCCC00"/>
            </a:solidFill>
            <a:round/>
            <a:headEnd/>
            <a:tailEnd/>
          </a:ln>
        </p:spPr>
        <p:txBody>
          <a:bodyPr wrap="none" anchor="ctr"/>
          <a:lstStyle/>
          <a:p>
            <a:endParaRPr lang="fr-FR"/>
          </a:p>
        </p:txBody>
      </p:sp>
      <p:sp>
        <p:nvSpPr>
          <p:cNvPr id="6" name="Line 5"/>
          <p:cNvSpPr>
            <a:spLocks noChangeShapeType="1"/>
          </p:cNvSpPr>
          <p:nvPr/>
        </p:nvSpPr>
        <p:spPr bwMode="auto">
          <a:xfrm>
            <a:off x="1857356" y="357166"/>
            <a:ext cx="2667000" cy="1587"/>
          </a:xfrm>
          <a:prstGeom prst="line">
            <a:avLst/>
          </a:prstGeom>
          <a:noFill/>
          <a:ln w="50800">
            <a:solidFill>
              <a:srgbClr val="CCCC00"/>
            </a:solidFill>
            <a:round/>
            <a:headEnd/>
            <a:tailEnd/>
          </a:ln>
        </p:spPr>
        <p:txBody>
          <a:bodyPr wrap="none" anchor="ctr"/>
          <a:lstStyle/>
          <a:p>
            <a:endParaRPr lang="fr-FR"/>
          </a:p>
        </p:txBody>
      </p:sp>
      <p:sp>
        <p:nvSpPr>
          <p:cNvPr id="7" name="Line 6"/>
          <p:cNvSpPr>
            <a:spLocks noChangeShapeType="1"/>
          </p:cNvSpPr>
          <p:nvPr/>
        </p:nvSpPr>
        <p:spPr bwMode="auto">
          <a:xfrm>
            <a:off x="1857356" y="249211"/>
            <a:ext cx="2667000" cy="1587"/>
          </a:xfrm>
          <a:prstGeom prst="line">
            <a:avLst/>
          </a:prstGeom>
          <a:noFill/>
          <a:ln w="50800">
            <a:solidFill>
              <a:srgbClr val="33CC33"/>
            </a:solidFill>
            <a:round/>
            <a:headEnd/>
            <a:tailEnd/>
          </a:ln>
        </p:spPr>
        <p:txBody>
          <a:bodyPr wrap="none" anchor="ctr"/>
          <a:lstStyle/>
          <a:p>
            <a:endParaRPr lang="fr-F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71406" y="229956"/>
          <a:ext cx="8965881" cy="6413754"/>
        </p:xfrm>
        <a:graphic>
          <a:graphicData uri="http://schemas.openxmlformats.org/drawingml/2006/table">
            <a:tbl>
              <a:tblPr/>
              <a:tblGrid>
                <a:gridCol w="1214446"/>
                <a:gridCol w="3542644"/>
                <a:gridCol w="4208791"/>
              </a:tblGrid>
              <a:tr h="37614">
                <a:tc>
                  <a:txBody>
                    <a:bodyPr/>
                    <a:lstStyle/>
                    <a:p>
                      <a:pPr algn="ctr">
                        <a:lnSpc>
                          <a:spcPct val="115000"/>
                        </a:lnSpc>
                        <a:spcAft>
                          <a:spcPts val="0"/>
                        </a:spcAft>
                      </a:pPr>
                      <a:r>
                        <a:rPr lang="fr-FR" sz="1900" b="1" dirty="0">
                          <a:latin typeface="Arial Narrow" pitchFamily="34" charset="0"/>
                          <a:ea typeface="Calibri"/>
                          <a:cs typeface="Times New Roman"/>
                        </a:rPr>
                        <a:t>Thème</a:t>
                      </a:r>
                      <a:endParaRPr lang="fr-FR" sz="19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900" b="1" dirty="0">
                          <a:latin typeface="Arial Narrow" pitchFamily="34" charset="0"/>
                          <a:ea typeface="Calibri"/>
                          <a:cs typeface="Times New Roman"/>
                        </a:rPr>
                        <a:t>Questions</a:t>
                      </a:r>
                      <a:endParaRPr lang="fr-FR" sz="19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900" b="1">
                          <a:latin typeface="Arial Narrow" pitchFamily="34" charset="0"/>
                          <a:ea typeface="Calibri"/>
                          <a:cs typeface="Times New Roman"/>
                        </a:rPr>
                        <a:t>Réponses</a:t>
                      </a:r>
                      <a:endParaRPr lang="fr-FR" sz="190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833">
                <a:tc>
                  <a:txBody>
                    <a:bodyPr/>
                    <a:lstStyle/>
                    <a:p>
                      <a:pPr algn="ctr">
                        <a:lnSpc>
                          <a:spcPct val="115000"/>
                        </a:lnSpc>
                        <a:spcAft>
                          <a:spcPts val="0"/>
                        </a:spcAft>
                      </a:pPr>
                      <a:r>
                        <a:rPr lang="fr-FR" sz="1900" b="1" dirty="0" smtClean="0">
                          <a:latin typeface="Arial Narrow" pitchFamily="34" charset="0"/>
                          <a:ea typeface="Calibri"/>
                          <a:cs typeface="Times New Roman"/>
                        </a:rPr>
                        <a:t>1</a:t>
                      </a:r>
                    </a:p>
                    <a:p>
                      <a:pPr algn="ctr">
                        <a:lnSpc>
                          <a:spcPct val="115000"/>
                        </a:lnSpc>
                        <a:spcAft>
                          <a:spcPts val="0"/>
                        </a:spcAft>
                      </a:pPr>
                      <a:r>
                        <a:rPr lang="fr-FR" sz="1900" b="1" dirty="0" smtClean="0">
                          <a:latin typeface="Arial Narrow" pitchFamily="34" charset="0"/>
                          <a:ea typeface="Calibri"/>
                          <a:cs typeface="Times New Roman"/>
                        </a:rPr>
                        <a:t>Propos </a:t>
                      </a:r>
                      <a:r>
                        <a:rPr lang="fr-FR" sz="1900" b="1" dirty="0">
                          <a:latin typeface="Arial Narrow" pitchFamily="34" charset="0"/>
                          <a:ea typeface="Calibri"/>
                          <a:cs typeface="Times New Roman"/>
                        </a:rPr>
                        <a:t>oraux</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900" b="1" dirty="0">
                          <a:solidFill>
                            <a:srgbClr val="000000"/>
                          </a:solidFill>
                          <a:latin typeface="Arial Narrow" pitchFamily="34" charset="0"/>
                          <a:ea typeface="Calibri"/>
                          <a:cs typeface="Candara"/>
                        </a:rPr>
                        <a:t>VRAI ou FAUX?</a:t>
                      </a:r>
                      <a:r>
                        <a:rPr lang="fr-FR" sz="1900" dirty="0">
                          <a:solidFill>
                            <a:srgbClr val="000000"/>
                          </a:solidFill>
                          <a:latin typeface="Arial Narrow" pitchFamily="34" charset="0"/>
                          <a:ea typeface="Calibri"/>
                          <a:cs typeface="Candara"/>
                        </a:rPr>
                        <a:t> Le plagiat inclut le fait de reprendre sans en mentionner la source des propos oraux </a:t>
                      </a:r>
                      <a:r>
                        <a:rPr lang="fr-FR" sz="1900" dirty="0">
                          <a:solidFill>
                            <a:srgbClr val="000000"/>
                          </a:solidFill>
                          <a:latin typeface="Arial Narrow" pitchFamily="34" charset="0"/>
                          <a:ea typeface="Calibri"/>
                          <a:cs typeface="Calibri"/>
                        </a:rPr>
                        <a:t>de prestations publiques </a:t>
                      </a:r>
                      <a:r>
                        <a:rPr lang="fr-FR" sz="1900" dirty="0">
                          <a:solidFill>
                            <a:srgbClr val="000000"/>
                          </a:solidFill>
                          <a:latin typeface="Arial Narrow" pitchFamily="34" charset="0"/>
                          <a:ea typeface="Calibri"/>
                          <a:cs typeface="Candara"/>
                        </a:rPr>
                        <a:t>(exemples : films, entrevues, conférences…).</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900" b="1">
                          <a:solidFill>
                            <a:srgbClr val="000000"/>
                          </a:solidFill>
                          <a:latin typeface="Arial Narrow" pitchFamily="34" charset="0"/>
                          <a:ea typeface="Calibri"/>
                          <a:cs typeface="Candara"/>
                        </a:rPr>
                        <a:t>VRAI. </a:t>
                      </a:r>
                      <a:r>
                        <a:rPr lang="fr-FR" sz="1900">
                          <a:solidFill>
                            <a:srgbClr val="000000"/>
                          </a:solidFill>
                          <a:latin typeface="Arial Narrow" pitchFamily="34" charset="0"/>
                          <a:ea typeface="Calibri"/>
                          <a:cs typeface="Candara"/>
                        </a:rPr>
                        <a:t>Le plagiat ne se limite pas au matériel écrit : il touche tout emprunt, y compris l’information orale.</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249">
                <a:tc>
                  <a:txBody>
                    <a:bodyPr/>
                    <a:lstStyle/>
                    <a:p>
                      <a:pPr algn="ctr">
                        <a:lnSpc>
                          <a:spcPct val="115000"/>
                        </a:lnSpc>
                        <a:spcAft>
                          <a:spcPts val="0"/>
                        </a:spcAft>
                      </a:pPr>
                      <a:r>
                        <a:rPr lang="fr-FR" sz="1900" b="1" dirty="0" smtClean="0">
                          <a:latin typeface="Arial Narrow" pitchFamily="34" charset="0"/>
                          <a:ea typeface="Calibri"/>
                          <a:cs typeface="Times New Roman"/>
                        </a:rPr>
                        <a:t>2</a:t>
                      </a:r>
                    </a:p>
                    <a:p>
                      <a:pPr algn="ctr">
                        <a:lnSpc>
                          <a:spcPct val="115000"/>
                        </a:lnSpc>
                        <a:spcAft>
                          <a:spcPts val="0"/>
                        </a:spcAft>
                      </a:pPr>
                      <a:r>
                        <a:rPr lang="fr-FR" sz="1900" b="1" dirty="0" smtClean="0">
                          <a:latin typeface="Arial Narrow" pitchFamily="34" charset="0"/>
                          <a:ea typeface="Calibri"/>
                          <a:cs typeface="Times New Roman"/>
                        </a:rPr>
                        <a:t>Général</a:t>
                      </a:r>
                      <a:endParaRPr lang="fr-FR" sz="1900" b="1"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900" b="1" dirty="0">
                          <a:solidFill>
                            <a:srgbClr val="000000"/>
                          </a:solidFill>
                          <a:latin typeface="Arial Narrow" pitchFamily="34" charset="0"/>
                          <a:ea typeface="Calibri"/>
                          <a:cs typeface="Candara"/>
                        </a:rPr>
                        <a:t>VRAI ou FAUX?</a:t>
                      </a:r>
                      <a:r>
                        <a:rPr lang="fr-FR" sz="1900" dirty="0">
                          <a:solidFill>
                            <a:srgbClr val="000000"/>
                          </a:solidFill>
                          <a:latin typeface="Arial Narrow" pitchFamily="34" charset="0"/>
                          <a:ea typeface="Calibri"/>
                          <a:cs typeface="Candara"/>
                        </a:rPr>
                        <a:t> Dans le cadre d'un cours, un travail est à remettre dans une semaine et Léa n'a pas encore commencé. Un de ses amis, qui a déjà suivi ce cours, lui propose de réutiliser tel quel son travail. Comme Léa a son accord, il ne s'agit pas de plagiat.</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900" b="1" dirty="0">
                          <a:solidFill>
                            <a:srgbClr val="000000"/>
                          </a:solidFill>
                          <a:latin typeface="Arial Narrow" pitchFamily="34" charset="0"/>
                          <a:ea typeface="Calibri"/>
                          <a:cs typeface="Candara"/>
                        </a:rPr>
                        <a:t>FAUX. </a:t>
                      </a:r>
                      <a:r>
                        <a:rPr lang="fr-FR" sz="1900" dirty="0">
                          <a:solidFill>
                            <a:srgbClr val="000000"/>
                          </a:solidFill>
                          <a:latin typeface="Arial Narrow" pitchFamily="34" charset="0"/>
                          <a:ea typeface="Calibri"/>
                          <a:cs typeface="Candara"/>
                        </a:rPr>
                        <a:t>Comme Léa n’a pas produit ce travail, le faire passer comme sien constitue un acte de plagiat et ce, même si l’auteur lui en a donné la permission. </a:t>
                      </a:r>
                      <a:r>
                        <a:rPr lang="fr-FR" sz="1900" b="1" dirty="0">
                          <a:solidFill>
                            <a:srgbClr val="000000"/>
                          </a:solidFill>
                          <a:latin typeface="Arial Narrow" pitchFamily="34" charset="0"/>
                          <a:ea typeface="Calibri"/>
                          <a:cs typeface="Candara"/>
                        </a:rPr>
                        <a:t>Il en va de même pour tout travail obtenu sur le web ou ailleurs.</a:t>
                      </a:r>
                      <a:endParaRPr lang="fr-FR" sz="1900" dirty="0">
                        <a:solidFill>
                          <a:srgbClr val="000000"/>
                        </a:solidFill>
                        <a:latin typeface="Arial Narrow" pitchFamily="34" charset="0"/>
                        <a:ea typeface="Calibri"/>
                        <a:cs typeface="Candara"/>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666">
                <a:tc>
                  <a:txBody>
                    <a:bodyPr/>
                    <a:lstStyle/>
                    <a:p>
                      <a:pPr algn="ctr">
                        <a:lnSpc>
                          <a:spcPct val="115000"/>
                        </a:lnSpc>
                        <a:spcAft>
                          <a:spcPts val="0"/>
                        </a:spcAft>
                      </a:pPr>
                      <a:r>
                        <a:rPr lang="fr-FR" sz="1900" b="1" dirty="0" smtClean="0">
                          <a:latin typeface="Arial Narrow" pitchFamily="34" charset="0"/>
                          <a:ea typeface="Calibri"/>
                          <a:cs typeface="Times New Roman"/>
                        </a:rPr>
                        <a:t>3</a:t>
                      </a:r>
                    </a:p>
                    <a:p>
                      <a:pPr algn="ctr">
                        <a:lnSpc>
                          <a:spcPct val="115000"/>
                        </a:lnSpc>
                        <a:spcAft>
                          <a:spcPts val="0"/>
                        </a:spcAft>
                      </a:pPr>
                      <a:r>
                        <a:rPr lang="fr-FR" sz="1900" b="1" dirty="0" smtClean="0">
                          <a:latin typeface="Arial Narrow" pitchFamily="34" charset="0"/>
                          <a:ea typeface="Calibri"/>
                          <a:cs typeface="Times New Roman"/>
                        </a:rPr>
                        <a:t>Références </a:t>
                      </a:r>
                      <a:r>
                        <a:rPr lang="fr-FR" sz="1900" b="1" dirty="0">
                          <a:latin typeface="Arial Narrow" pitchFamily="34" charset="0"/>
                          <a:ea typeface="Calibri"/>
                          <a:cs typeface="Times New Roman"/>
                        </a:rPr>
                        <a:t>et Internet</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900" b="1" dirty="0">
                          <a:solidFill>
                            <a:srgbClr val="000000"/>
                          </a:solidFill>
                          <a:latin typeface="Arial Narrow" pitchFamily="34" charset="0"/>
                          <a:ea typeface="Calibri"/>
                          <a:cs typeface="Candara"/>
                        </a:rPr>
                        <a:t>VRAI ou FAUX?</a:t>
                      </a:r>
                      <a:r>
                        <a:rPr lang="fr-FR" sz="1900" dirty="0">
                          <a:solidFill>
                            <a:srgbClr val="000000"/>
                          </a:solidFill>
                          <a:latin typeface="Arial Narrow" pitchFamily="34" charset="0"/>
                          <a:ea typeface="Calibri"/>
                          <a:cs typeface="Candara"/>
                        </a:rPr>
                        <a:t> Khalil copie/colle quelques phrases d'un site Internet dans son travail. Comme le site Internet ne mentionne pas d'auteur, d'éditeur ou de date, Khalil peut utiliser le contenu sans avoir à mettre des guillemets (« ») ni donner la référence du site.</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900" b="1" dirty="0">
                          <a:solidFill>
                            <a:srgbClr val="000000"/>
                          </a:solidFill>
                          <a:latin typeface="Arial Narrow" pitchFamily="34" charset="0"/>
                          <a:ea typeface="Calibri"/>
                          <a:cs typeface="Candara"/>
                        </a:rPr>
                        <a:t>FAUX. </a:t>
                      </a:r>
                      <a:r>
                        <a:rPr lang="fr-FR" sz="1900" dirty="0">
                          <a:solidFill>
                            <a:srgbClr val="000000"/>
                          </a:solidFill>
                          <a:latin typeface="Arial Narrow" pitchFamily="34" charset="0"/>
                          <a:ea typeface="Calibri"/>
                          <a:cs typeface="Candara"/>
                        </a:rPr>
                        <a:t>Les phrases copiées/collées par Khalil n’étant pas le fruit de son propre travail, il doit les mettre entre guillemets (« ») et mentionner leur source. </a:t>
                      </a:r>
                      <a:r>
                        <a:rPr lang="fr-FR" sz="1900" b="1" dirty="0">
                          <a:solidFill>
                            <a:srgbClr val="000000"/>
                          </a:solidFill>
                          <a:latin typeface="Arial Narrow" pitchFamily="34" charset="0"/>
                          <a:ea typeface="Calibri"/>
                          <a:cs typeface="Candara"/>
                        </a:rPr>
                        <a:t>Même si un site Internet ne contient pas d'auteur, d'éditeur ou de date, on est tenu de mentionner la source, à tout le moins en indiquant le titre et l’adresse url du site, ainsi que la date à laquelle il a été consulté.</a:t>
                      </a:r>
                      <a:endParaRPr lang="fr-FR" sz="1900" dirty="0">
                        <a:solidFill>
                          <a:srgbClr val="000000"/>
                        </a:solidFill>
                        <a:latin typeface="Arial Narrow" pitchFamily="34" charset="0"/>
                        <a:ea typeface="Calibri"/>
                        <a:cs typeface="Candara"/>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71470" y="94892"/>
          <a:ext cx="9215471" cy="6620256"/>
        </p:xfrm>
        <a:graphic>
          <a:graphicData uri="http://schemas.openxmlformats.org/drawingml/2006/table">
            <a:tbl>
              <a:tblPr/>
              <a:tblGrid>
                <a:gridCol w="1073548"/>
                <a:gridCol w="3641360"/>
                <a:gridCol w="4500563"/>
              </a:tblGrid>
              <a:tr h="37614">
                <a:tc>
                  <a:txBody>
                    <a:bodyPr/>
                    <a:lstStyle/>
                    <a:p>
                      <a:pPr algn="ctr">
                        <a:lnSpc>
                          <a:spcPct val="115000"/>
                        </a:lnSpc>
                        <a:spcAft>
                          <a:spcPts val="0"/>
                        </a:spcAft>
                      </a:pPr>
                      <a:r>
                        <a:rPr lang="fr-FR" sz="1600" b="1" dirty="0">
                          <a:latin typeface="Arial Narrow" pitchFamily="34" charset="0"/>
                          <a:ea typeface="Calibri"/>
                          <a:cs typeface="Times New Roman"/>
                        </a:rPr>
                        <a:t>Thème</a:t>
                      </a:r>
                      <a:endParaRPr lang="fr-FR" sz="16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600" b="1" dirty="0">
                          <a:latin typeface="Arial Narrow" pitchFamily="34" charset="0"/>
                          <a:ea typeface="Calibri"/>
                          <a:cs typeface="Times New Roman"/>
                        </a:rPr>
                        <a:t>Questions</a:t>
                      </a:r>
                      <a:endParaRPr lang="fr-FR" sz="16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600" b="1">
                          <a:latin typeface="Arial Narrow" pitchFamily="34" charset="0"/>
                          <a:ea typeface="Calibri"/>
                          <a:cs typeface="Times New Roman"/>
                        </a:rPr>
                        <a:t>Réponses</a:t>
                      </a:r>
                      <a:endParaRPr lang="fr-FR" sz="160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74">
                <a:tc>
                  <a:txBody>
                    <a:bodyPr/>
                    <a:lstStyle/>
                    <a:p>
                      <a:pPr algn="ctr">
                        <a:lnSpc>
                          <a:spcPct val="115000"/>
                        </a:lnSpc>
                        <a:spcAft>
                          <a:spcPts val="0"/>
                        </a:spcAft>
                      </a:pPr>
                      <a:r>
                        <a:rPr lang="fr-FR" sz="1600" b="1" dirty="0" smtClean="0">
                          <a:latin typeface="Arial Narrow" pitchFamily="34" charset="0"/>
                          <a:ea typeface="Calibri"/>
                          <a:cs typeface="Times New Roman"/>
                        </a:rPr>
                        <a:t>4 </a:t>
                      </a:r>
                    </a:p>
                    <a:p>
                      <a:pPr algn="ctr">
                        <a:lnSpc>
                          <a:spcPct val="115000"/>
                        </a:lnSpc>
                        <a:spcAft>
                          <a:spcPts val="0"/>
                        </a:spcAft>
                      </a:pPr>
                      <a:r>
                        <a:rPr lang="fr-FR" sz="1600" b="1" dirty="0" smtClean="0">
                          <a:latin typeface="Arial Narrow" pitchFamily="34" charset="0"/>
                          <a:ea typeface="Calibri"/>
                          <a:cs typeface="Times New Roman"/>
                        </a:rPr>
                        <a:t>Travail </a:t>
                      </a:r>
                      <a:r>
                        <a:rPr lang="fr-FR" sz="1600" b="1" dirty="0">
                          <a:latin typeface="Arial Narrow" pitchFamily="34" charset="0"/>
                          <a:ea typeface="Calibri"/>
                          <a:cs typeface="Times New Roman"/>
                        </a:rPr>
                        <a:t>individuel fait en équipe</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600" b="1" dirty="0">
                          <a:solidFill>
                            <a:srgbClr val="000000"/>
                          </a:solidFill>
                          <a:latin typeface="Arial Narrow" pitchFamily="34" charset="0"/>
                          <a:ea typeface="Calibri"/>
                          <a:cs typeface="Candara"/>
                        </a:rPr>
                        <a:t>OUI ou NON?</a:t>
                      </a:r>
                      <a:r>
                        <a:rPr lang="fr-FR" sz="1600" dirty="0">
                          <a:solidFill>
                            <a:srgbClr val="000000"/>
                          </a:solidFill>
                          <a:latin typeface="Arial Narrow" pitchFamily="34" charset="0"/>
                          <a:ea typeface="Calibri"/>
                          <a:cs typeface="Candara"/>
                        </a:rPr>
                        <a:t> Guillaume a un travail individuel noté à faire. Il se met avec deux autres étudiants du même cours pour préparer le travail. Les trois étudiants discutent et s’échangent des sources, des textes… Chacun remet un travail individuel mais les trois travaux comportent des parties semblables, voire identiques. Est-ce du plagiat?</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600" b="1">
                          <a:solidFill>
                            <a:srgbClr val="000000"/>
                          </a:solidFill>
                          <a:latin typeface="Arial Narrow" pitchFamily="34" charset="0"/>
                          <a:ea typeface="Calibri"/>
                          <a:cs typeface="Candara"/>
                        </a:rPr>
                        <a:t>NON, mais ATTENTION! </a:t>
                      </a:r>
                      <a:r>
                        <a:rPr lang="fr-FR" sz="1600">
                          <a:solidFill>
                            <a:srgbClr val="000000"/>
                          </a:solidFill>
                          <a:latin typeface="Arial Narrow" pitchFamily="34" charset="0"/>
                          <a:ea typeface="Calibri"/>
                          <a:cs typeface="Candara"/>
                        </a:rPr>
                        <a:t> Il ne s’agit pas ici de plagiat à proprement parler puisque aucun des étudiants n’a « copié » sur l’autre comme tel. Toutefois, comme la consigne de l’enseignant était de remettre un travail individuel, ils se retrouvent tous les trois en situation de triche. S’il est possible de réfléchir en équipe pour un travail individuel, chaque étudiant doit produire un travail qui est le fruit de sa réflexion personnelle.</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9791">
                <a:tc>
                  <a:txBody>
                    <a:bodyPr/>
                    <a:lstStyle/>
                    <a:p>
                      <a:pPr algn="ctr">
                        <a:lnSpc>
                          <a:spcPct val="115000"/>
                        </a:lnSpc>
                        <a:spcAft>
                          <a:spcPts val="0"/>
                        </a:spcAft>
                      </a:pPr>
                      <a:r>
                        <a:rPr lang="fr-FR" sz="1600" b="1" dirty="0" smtClean="0">
                          <a:latin typeface="Arial Narrow" pitchFamily="34" charset="0"/>
                          <a:ea typeface="Calibri"/>
                          <a:cs typeface="Times New Roman"/>
                        </a:rPr>
                        <a:t>5 </a:t>
                      </a:r>
                    </a:p>
                    <a:p>
                      <a:pPr algn="ctr">
                        <a:lnSpc>
                          <a:spcPct val="115000"/>
                        </a:lnSpc>
                        <a:spcAft>
                          <a:spcPts val="0"/>
                        </a:spcAft>
                      </a:pPr>
                      <a:r>
                        <a:rPr lang="fr-FR" sz="1600" b="1" dirty="0" smtClean="0">
                          <a:latin typeface="Arial Narrow" pitchFamily="34" charset="0"/>
                          <a:ea typeface="Calibri"/>
                          <a:cs typeface="Times New Roman"/>
                        </a:rPr>
                        <a:t>Travail </a:t>
                      </a:r>
                      <a:r>
                        <a:rPr lang="fr-FR" sz="1600" b="1" dirty="0">
                          <a:latin typeface="Arial Narrow" pitchFamily="34" charset="0"/>
                          <a:ea typeface="Calibri"/>
                          <a:cs typeface="Times New Roman"/>
                        </a:rPr>
                        <a:t>d’équipe</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600" b="1" dirty="0">
                          <a:solidFill>
                            <a:srgbClr val="000000"/>
                          </a:solidFill>
                          <a:latin typeface="Arial Narrow" pitchFamily="34" charset="0"/>
                          <a:ea typeface="Calibri"/>
                          <a:cs typeface="Candara"/>
                        </a:rPr>
                        <a:t>OUI ou NON?</a:t>
                      </a:r>
                      <a:r>
                        <a:rPr lang="fr-FR" sz="1600" dirty="0">
                          <a:solidFill>
                            <a:srgbClr val="000000"/>
                          </a:solidFill>
                          <a:latin typeface="Arial Narrow" pitchFamily="34" charset="0"/>
                          <a:ea typeface="Calibri"/>
                          <a:cs typeface="Candara"/>
                        </a:rPr>
                        <a:t> Trois étudiants ont un travail d’équipe noté à faire. Ils conviennent de qui fera telle ou telle section. Lorsque le professeur remet les travaux corrigés, il les informe qu’il a détecté du plagiat dans leur travail. Deux des étudiants argumentent que les extraits plagiés se retrouvent tous dans la section rédigée par le troisième étudiant et qu’ils n’avaient pas connaissance du plagiat. Ces deux étudiants peuvent-ils être accusés de plagiat?</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600" b="1" dirty="0">
                          <a:solidFill>
                            <a:srgbClr val="000000"/>
                          </a:solidFill>
                          <a:latin typeface="Arial Narrow" pitchFamily="34" charset="0"/>
                          <a:ea typeface="Calibri"/>
                          <a:cs typeface="Candara"/>
                        </a:rPr>
                        <a:t>OUI.</a:t>
                      </a:r>
                      <a:r>
                        <a:rPr lang="fr-FR" sz="1600" dirty="0">
                          <a:solidFill>
                            <a:srgbClr val="000000"/>
                          </a:solidFill>
                          <a:latin typeface="Arial Narrow" pitchFamily="34" charset="0"/>
                          <a:ea typeface="Calibri"/>
                          <a:cs typeface="Candara"/>
                        </a:rPr>
                        <a:t> Si quelqu’un se rend coupable de plagiat dans un travail d’équipe, chaque membre de l’équipe peut être sanctionné, car les membres d’une même équipe ont la responsabilité partagée de vérifier l’intégralité d’un travail avant sa remise au professeur. </a:t>
                      </a:r>
                      <a:r>
                        <a:rPr lang="fr-FR" sz="1600" b="1" dirty="0">
                          <a:solidFill>
                            <a:srgbClr val="000000"/>
                          </a:solidFill>
                          <a:latin typeface="Arial Narrow" pitchFamily="34" charset="0"/>
                          <a:ea typeface="Calibri"/>
                          <a:cs typeface="Candara"/>
                        </a:rPr>
                        <a:t>La même logique de vérification de l’intégralité d’un texte prévaut pour les articles scientifiques à plusieurs auteurs.</a:t>
                      </a:r>
                      <a:endParaRPr lang="fr-FR" sz="1600" dirty="0">
                        <a:solidFill>
                          <a:srgbClr val="000000"/>
                        </a:solidFill>
                        <a:latin typeface="Arial Narrow" pitchFamily="34" charset="0"/>
                        <a:ea typeface="Calibri"/>
                        <a:cs typeface="Candara"/>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082">
                <a:tc>
                  <a:txBody>
                    <a:bodyPr/>
                    <a:lstStyle/>
                    <a:p>
                      <a:pPr algn="ctr">
                        <a:spcAft>
                          <a:spcPts val="0"/>
                        </a:spcAft>
                      </a:pPr>
                      <a:r>
                        <a:rPr lang="fr-FR" sz="1600" b="1" dirty="0" smtClean="0">
                          <a:solidFill>
                            <a:srgbClr val="000000"/>
                          </a:solidFill>
                          <a:latin typeface="Arial Narrow" pitchFamily="34" charset="0"/>
                          <a:ea typeface="Calibri"/>
                          <a:cs typeface="Candara"/>
                        </a:rPr>
                        <a:t>6</a:t>
                      </a:r>
                    </a:p>
                    <a:p>
                      <a:pPr algn="ctr">
                        <a:spcAft>
                          <a:spcPts val="0"/>
                        </a:spcAft>
                      </a:pPr>
                      <a:r>
                        <a:rPr lang="fr-FR" sz="1600" b="1" dirty="0" smtClean="0">
                          <a:solidFill>
                            <a:srgbClr val="000000"/>
                          </a:solidFill>
                          <a:latin typeface="Arial Narrow" pitchFamily="34" charset="0"/>
                          <a:ea typeface="Calibri"/>
                          <a:cs typeface="Candara"/>
                        </a:rPr>
                        <a:t>Remettre </a:t>
                      </a:r>
                      <a:r>
                        <a:rPr lang="fr-FR" sz="1600" b="1" dirty="0">
                          <a:solidFill>
                            <a:srgbClr val="000000"/>
                          </a:solidFill>
                          <a:latin typeface="Arial Narrow" pitchFamily="34" charset="0"/>
                          <a:ea typeface="Calibri"/>
                          <a:cs typeface="Candara"/>
                        </a:rPr>
                        <a:t>un même travail plus d’une fois.</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600" b="1" dirty="0">
                          <a:solidFill>
                            <a:srgbClr val="000000"/>
                          </a:solidFill>
                          <a:latin typeface="Arial Narrow" pitchFamily="34" charset="0"/>
                          <a:ea typeface="Calibri"/>
                          <a:cs typeface="Candara"/>
                        </a:rPr>
                        <a:t>VRAI ou FAUX? </a:t>
                      </a:r>
                      <a:r>
                        <a:rPr lang="fr-FR" sz="1600" dirty="0">
                          <a:solidFill>
                            <a:srgbClr val="000000"/>
                          </a:solidFill>
                          <a:latin typeface="Arial Narrow" pitchFamily="34" charset="0"/>
                          <a:ea typeface="Calibri"/>
                          <a:cs typeface="Candara"/>
                        </a:rPr>
                        <a:t>Remettre un même travail dans deux cours différents constitue une forme de plagiat. </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600" b="1" dirty="0">
                          <a:solidFill>
                            <a:srgbClr val="000000"/>
                          </a:solidFill>
                          <a:latin typeface="Arial Narrow" pitchFamily="34" charset="0"/>
                          <a:ea typeface="Calibri"/>
                          <a:cs typeface="Candara"/>
                        </a:rPr>
                        <a:t>VRAI. </a:t>
                      </a:r>
                      <a:r>
                        <a:rPr lang="fr-FR" sz="1600" dirty="0">
                          <a:solidFill>
                            <a:srgbClr val="000000"/>
                          </a:solidFill>
                          <a:latin typeface="Arial Narrow" pitchFamily="34" charset="0"/>
                          <a:ea typeface="Calibri"/>
                          <a:cs typeface="Candara"/>
                        </a:rPr>
                        <a:t>Il s’agit en réalité d’</a:t>
                      </a:r>
                      <a:r>
                        <a:rPr lang="fr-FR" sz="1600" dirty="0" err="1">
                          <a:solidFill>
                            <a:srgbClr val="000000"/>
                          </a:solidFill>
                          <a:latin typeface="Arial Narrow" pitchFamily="34" charset="0"/>
                          <a:ea typeface="Calibri"/>
                          <a:cs typeface="Candara"/>
                        </a:rPr>
                        <a:t>autoplagiat</a:t>
                      </a:r>
                      <a:r>
                        <a:rPr lang="fr-FR" sz="1600" dirty="0">
                          <a:solidFill>
                            <a:srgbClr val="000000"/>
                          </a:solidFill>
                          <a:latin typeface="Arial Narrow" pitchFamily="34" charset="0"/>
                          <a:ea typeface="Calibri"/>
                          <a:cs typeface="Candara"/>
                        </a:rPr>
                        <a:t>, une forme de plagiat qui désigne le fait de réutiliser du matériel ayant déjà servi dans un cours en prétendant qu’il s’agit d’un matériel original ou inédit (au sens où il n’a pas encore servi) alors que c’est en vérité… du réchauffé! </a:t>
                      </a:r>
                      <a:r>
                        <a:rPr lang="fr-FR" sz="1600" b="1" dirty="0">
                          <a:solidFill>
                            <a:srgbClr val="000000"/>
                          </a:solidFill>
                          <a:latin typeface="Arial Narrow" pitchFamily="34" charset="0"/>
                          <a:ea typeface="Calibri"/>
                          <a:cs typeface="Candara"/>
                        </a:rPr>
                        <a:t>Il est parfois possible, avec la permission de l’enseignant, de réutiliser un travail antérieur en l’adaptant et en l’enrichissant pour satisfaire aux exigences du cours actuel.</a:t>
                      </a:r>
                      <a:endParaRPr lang="fr-FR" sz="1600" dirty="0">
                        <a:solidFill>
                          <a:srgbClr val="000000"/>
                        </a:solidFill>
                        <a:latin typeface="Arial Narrow" pitchFamily="34" charset="0"/>
                        <a:ea typeface="Calibri"/>
                        <a:cs typeface="Candara"/>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14315" y="366316"/>
          <a:ext cx="8715403" cy="6446520"/>
        </p:xfrm>
        <a:graphic>
          <a:graphicData uri="http://schemas.openxmlformats.org/drawingml/2006/table">
            <a:tbl>
              <a:tblPr/>
              <a:tblGrid>
                <a:gridCol w="1285851"/>
                <a:gridCol w="2928958"/>
                <a:gridCol w="4500594"/>
              </a:tblGrid>
              <a:tr h="37614">
                <a:tc>
                  <a:txBody>
                    <a:bodyPr/>
                    <a:lstStyle/>
                    <a:p>
                      <a:pPr algn="ctr">
                        <a:lnSpc>
                          <a:spcPct val="115000"/>
                        </a:lnSpc>
                        <a:spcAft>
                          <a:spcPts val="0"/>
                        </a:spcAft>
                      </a:pPr>
                      <a:r>
                        <a:rPr lang="fr-FR" sz="2000" b="1" dirty="0">
                          <a:latin typeface="Arial Narrow" pitchFamily="34" charset="0"/>
                          <a:ea typeface="Calibri"/>
                          <a:cs typeface="Times New Roman"/>
                        </a:rPr>
                        <a:t>Thème</a:t>
                      </a:r>
                      <a:endParaRPr lang="fr-FR" sz="20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2000" b="1" dirty="0">
                          <a:latin typeface="Arial Narrow" pitchFamily="34" charset="0"/>
                          <a:ea typeface="Calibri"/>
                          <a:cs typeface="Times New Roman"/>
                        </a:rPr>
                        <a:t>Questions</a:t>
                      </a:r>
                      <a:endParaRPr lang="fr-FR" sz="20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2000" b="1">
                          <a:latin typeface="Arial Narrow" pitchFamily="34" charset="0"/>
                          <a:ea typeface="Calibri"/>
                          <a:cs typeface="Times New Roman"/>
                        </a:rPr>
                        <a:t>Réponses</a:t>
                      </a:r>
                      <a:endParaRPr lang="fr-FR" sz="200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958">
                <a:tc>
                  <a:txBody>
                    <a:bodyPr/>
                    <a:lstStyle/>
                    <a:p>
                      <a:pPr algn="ctr">
                        <a:spcAft>
                          <a:spcPts val="0"/>
                        </a:spcAft>
                      </a:pPr>
                      <a:r>
                        <a:rPr lang="fr-FR" sz="2000" b="1" dirty="0" smtClean="0">
                          <a:solidFill>
                            <a:srgbClr val="000000"/>
                          </a:solidFill>
                          <a:latin typeface="Arial Narrow" pitchFamily="34" charset="0"/>
                          <a:ea typeface="Calibri"/>
                          <a:cs typeface="Candara"/>
                        </a:rPr>
                        <a:t>7</a:t>
                      </a:r>
                    </a:p>
                    <a:p>
                      <a:pPr algn="ctr">
                        <a:spcAft>
                          <a:spcPts val="0"/>
                        </a:spcAft>
                      </a:pPr>
                      <a:r>
                        <a:rPr lang="fr-FR" sz="2000" b="1" dirty="0" smtClean="0">
                          <a:solidFill>
                            <a:srgbClr val="000000"/>
                          </a:solidFill>
                          <a:latin typeface="Arial Narrow" pitchFamily="34" charset="0"/>
                          <a:ea typeface="Calibri"/>
                          <a:cs typeface="Candara"/>
                        </a:rPr>
                        <a:t>Citation </a:t>
                      </a:r>
                      <a:r>
                        <a:rPr lang="fr-FR" sz="2000" b="1" dirty="0">
                          <a:solidFill>
                            <a:srgbClr val="000000"/>
                          </a:solidFill>
                          <a:latin typeface="Arial Narrow" pitchFamily="34" charset="0"/>
                          <a:ea typeface="Calibri"/>
                          <a:cs typeface="Candara"/>
                        </a:rPr>
                        <a:t>- Traduction</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2000" b="1" dirty="0">
                          <a:solidFill>
                            <a:srgbClr val="000000"/>
                          </a:solidFill>
                          <a:latin typeface="Arial Narrow" pitchFamily="34" charset="0"/>
                          <a:ea typeface="Calibri"/>
                          <a:cs typeface="Candara"/>
                        </a:rPr>
                        <a:t>OUI ou NON? </a:t>
                      </a:r>
                      <a:r>
                        <a:rPr lang="fr-FR" sz="2000" dirty="0">
                          <a:solidFill>
                            <a:srgbClr val="000000"/>
                          </a:solidFill>
                          <a:latin typeface="Arial Narrow" pitchFamily="34" charset="0"/>
                          <a:ea typeface="Calibri"/>
                          <a:cs typeface="Candara"/>
                        </a:rPr>
                        <a:t>Maryse a trouvé un article publié en anglais contenant un argument qui pourrait soutenir une des idées de son travail. Elle choisit de traduire cet argument et elle l’inclut dans son travail en donnant la référence mais sans mettre les guillemets (« »). Est-ce du plagiat? </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2000" b="1" dirty="0">
                          <a:solidFill>
                            <a:srgbClr val="000000"/>
                          </a:solidFill>
                          <a:latin typeface="Arial Narrow" pitchFamily="34" charset="0"/>
                          <a:ea typeface="Calibri"/>
                          <a:cs typeface="Candara"/>
                        </a:rPr>
                        <a:t>TOUT DÉPEND. OUI </a:t>
                      </a:r>
                      <a:r>
                        <a:rPr lang="fr-FR" sz="2000" dirty="0">
                          <a:solidFill>
                            <a:srgbClr val="000000"/>
                          </a:solidFill>
                          <a:latin typeface="Arial Narrow" pitchFamily="34" charset="0"/>
                          <a:ea typeface="Calibri"/>
                          <a:cs typeface="Candara"/>
                        </a:rPr>
                        <a:t>si la traduction est du mot à mot, les guillemets (« ») sont requis. </a:t>
                      </a:r>
                      <a:r>
                        <a:rPr lang="fr-FR" sz="2000" b="1" dirty="0">
                          <a:solidFill>
                            <a:srgbClr val="000000"/>
                          </a:solidFill>
                          <a:latin typeface="Arial Narrow" pitchFamily="34" charset="0"/>
                          <a:ea typeface="Calibri"/>
                          <a:cs typeface="Candara"/>
                        </a:rPr>
                        <a:t>NON </a:t>
                      </a:r>
                      <a:r>
                        <a:rPr lang="fr-FR" sz="2000" dirty="0">
                          <a:solidFill>
                            <a:srgbClr val="000000"/>
                          </a:solidFill>
                          <a:latin typeface="Arial Narrow" pitchFamily="34" charset="0"/>
                          <a:ea typeface="Calibri"/>
                          <a:cs typeface="Candara"/>
                        </a:rPr>
                        <a:t>si la traduction est libre (comme dans le cas d’une paraphrase), les guillemets (« ») ne sont pas requis. </a:t>
                      </a:r>
                      <a:r>
                        <a:rPr lang="fr-FR" sz="2000" b="1" dirty="0">
                          <a:solidFill>
                            <a:srgbClr val="000000"/>
                          </a:solidFill>
                          <a:latin typeface="Arial Narrow" pitchFamily="34" charset="0"/>
                          <a:ea typeface="Calibri"/>
                          <a:cs typeface="Candara"/>
                        </a:rPr>
                        <a:t>Dans tous les cas, la référence complète à la source est requise. </a:t>
                      </a:r>
                      <a:endParaRPr lang="fr-FR" sz="2000" dirty="0">
                        <a:solidFill>
                          <a:srgbClr val="000000"/>
                        </a:solidFill>
                        <a:latin typeface="Arial Narrow" pitchFamily="34" charset="0"/>
                        <a:ea typeface="Calibri"/>
                        <a:cs typeface="Candara"/>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74">
                <a:tc>
                  <a:txBody>
                    <a:bodyPr/>
                    <a:lstStyle/>
                    <a:p>
                      <a:pPr algn="ctr">
                        <a:spcAft>
                          <a:spcPts val="0"/>
                        </a:spcAft>
                      </a:pPr>
                      <a:r>
                        <a:rPr lang="fr-FR" sz="2000" b="1" dirty="0" smtClean="0">
                          <a:solidFill>
                            <a:srgbClr val="000000"/>
                          </a:solidFill>
                          <a:latin typeface="Arial Narrow" pitchFamily="34" charset="0"/>
                          <a:ea typeface="Calibri"/>
                          <a:cs typeface="Candara"/>
                        </a:rPr>
                        <a:t>8</a:t>
                      </a:r>
                    </a:p>
                    <a:p>
                      <a:pPr algn="ctr">
                        <a:spcAft>
                          <a:spcPts val="0"/>
                        </a:spcAft>
                      </a:pPr>
                      <a:r>
                        <a:rPr lang="fr-FR" sz="2000" b="1" dirty="0" smtClean="0">
                          <a:solidFill>
                            <a:srgbClr val="000000"/>
                          </a:solidFill>
                          <a:latin typeface="Arial Narrow" pitchFamily="34" charset="0"/>
                          <a:ea typeface="Calibri"/>
                          <a:cs typeface="Candara"/>
                        </a:rPr>
                        <a:t>Références </a:t>
                      </a:r>
                      <a:r>
                        <a:rPr lang="fr-FR" sz="2000" b="1" dirty="0">
                          <a:solidFill>
                            <a:srgbClr val="000000"/>
                          </a:solidFill>
                          <a:latin typeface="Arial Narrow" pitchFamily="34" charset="0"/>
                          <a:ea typeface="Calibri"/>
                          <a:cs typeface="Candara"/>
                        </a:rPr>
                        <a:t>– guillemets</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2000" b="1" dirty="0">
                          <a:solidFill>
                            <a:srgbClr val="000000"/>
                          </a:solidFill>
                          <a:latin typeface="Arial Narrow" pitchFamily="34" charset="0"/>
                          <a:ea typeface="Calibri"/>
                          <a:cs typeface="Candara"/>
                        </a:rPr>
                        <a:t>VRAI ou FAUX? </a:t>
                      </a:r>
                      <a:r>
                        <a:rPr lang="fr-FR" sz="2000" dirty="0">
                          <a:solidFill>
                            <a:srgbClr val="000000"/>
                          </a:solidFill>
                          <a:latin typeface="Arial Narrow" pitchFamily="34" charset="0"/>
                          <a:ea typeface="Calibri"/>
                          <a:cs typeface="Candara"/>
                        </a:rPr>
                        <a:t>Pour éviter d’être accusé de plagiat dans un travail écrit, l’étudiant doit mettre entre guillemets (« ») et donner la référence de tous les propos, écrits ou idées qui ne viennent pas de lui. </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2000" b="1" dirty="0">
                          <a:solidFill>
                            <a:srgbClr val="000000"/>
                          </a:solidFill>
                          <a:latin typeface="Arial Narrow" pitchFamily="34" charset="0"/>
                          <a:ea typeface="Calibri"/>
                          <a:cs typeface="Candara"/>
                        </a:rPr>
                        <a:t>TOUT DÉPEND.</a:t>
                      </a:r>
                      <a:endParaRPr lang="fr-FR" sz="2000" dirty="0">
                        <a:solidFill>
                          <a:srgbClr val="000000"/>
                        </a:solidFill>
                        <a:latin typeface="Arial Narrow" pitchFamily="34" charset="0"/>
                        <a:ea typeface="Calibri"/>
                        <a:cs typeface="Candara"/>
                      </a:endParaRPr>
                    </a:p>
                    <a:p>
                      <a:pPr algn="just">
                        <a:spcAft>
                          <a:spcPts val="0"/>
                        </a:spcAft>
                      </a:pPr>
                      <a:r>
                        <a:rPr lang="fr-FR" sz="2000" dirty="0">
                          <a:solidFill>
                            <a:srgbClr val="000000"/>
                          </a:solidFill>
                          <a:latin typeface="Arial Narrow" pitchFamily="34" charset="0"/>
                          <a:ea typeface="Calibri"/>
                          <a:cs typeface="Candara"/>
                        </a:rPr>
                        <a:t>Les guillemets (« ») sont requis si l’étudiant a repris les propos, les écrits ou les idées d’autrui textuellement (mot à mot). </a:t>
                      </a:r>
                    </a:p>
                    <a:p>
                      <a:pPr algn="just">
                        <a:spcAft>
                          <a:spcPts val="0"/>
                        </a:spcAft>
                      </a:pPr>
                      <a:r>
                        <a:rPr lang="fr-FR" sz="2000" dirty="0">
                          <a:solidFill>
                            <a:srgbClr val="000000"/>
                          </a:solidFill>
                          <a:latin typeface="Arial Narrow" pitchFamily="34" charset="0"/>
                          <a:ea typeface="Calibri"/>
                          <a:cs typeface="Candara"/>
                        </a:rPr>
                        <a:t>Les guillemets (« ») ne sont pas requis si l’étudiant a paraphrasé (reformulé en ses propres mots) les propos, les écrits ou les idées d’autrui. </a:t>
                      </a:r>
                    </a:p>
                    <a:p>
                      <a:pPr algn="just">
                        <a:spcAft>
                          <a:spcPts val="0"/>
                        </a:spcAft>
                      </a:pPr>
                      <a:r>
                        <a:rPr lang="fr-FR" sz="2000" dirty="0">
                          <a:solidFill>
                            <a:srgbClr val="000000"/>
                          </a:solidFill>
                          <a:latin typeface="Arial Narrow" pitchFamily="34" charset="0"/>
                          <a:ea typeface="Calibri"/>
                          <a:cs typeface="Candara"/>
                        </a:rPr>
                        <a:t>Dans un cas comme dans l’autre, la référence complète aux sources est requise. </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2" y="142852"/>
          <a:ext cx="9001188" cy="6531243"/>
        </p:xfrm>
        <a:graphic>
          <a:graphicData uri="http://schemas.openxmlformats.org/drawingml/2006/table">
            <a:tbl>
              <a:tblPr/>
              <a:tblGrid>
                <a:gridCol w="1048585"/>
                <a:gridCol w="2951943"/>
                <a:gridCol w="5000660"/>
              </a:tblGrid>
              <a:tr h="310413">
                <a:tc>
                  <a:txBody>
                    <a:bodyPr/>
                    <a:lstStyle/>
                    <a:p>
                      <a:pPr algn="ctr">
                        <a:lnSpc>
                          <a:spcPct val="115000"/>
                        </a:lnSpc>
                        <a:spcAft>
                          <a:spcPts val="0"/>
                        </a:spcAft>
                      </a:pPr>
                      <a:r>
                        <a:rPr lang="fr-FR" sz="1700" b="1" dirty="0">
                          <a:latin typeface="Arial Narrow" pitchFamily="34" charset="0"/>
                          <a:ea typeface="Calibri"/>
                          <a:cs typeface="Times New Roman"/>
                        </a:rPr>
                        <a:t>Thème</a:t>
                      </a:r>
                      <a:endParaRPr lang="fr-FR" sz="17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latin typeface="Arial Narrow" pitchFamily="34" charset="0"/>
                          <a:ea typeface="Calibri"/>
                          <a:cs typeface="Times New Roman"/>
                        </a:rPr>
                        <a:t>Questions</a:t>
                      </a:r>
                      <a:endParaRPr lang="fr-FR" sz="17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a:latin typeface="Arial Narrow" pitchFamily="34" charset="0"/>
                          <a:ea typeface="Calibri"/>
                          <a:cs typeface="Times New Roman"/>
                        </a:rPr>
                        <a:t>Réponses</a:t>
                      </a:r>
                      <a:endParaRPr lang="fr-FR" sz="170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9320">
                <a:tc>
                  <a:txBody>
                    <a:bodyPr/>
                    <a:lstStyle/>
                    <a:p>
                      <a:pPr algn="ctr">
                        <a:spcAft>
                          <a:spcPts val="0"/>
                        </a:spcAft>
                      </a:pPr>
                      <a:r>
                        <a:rPr lang="fr-FR" sz="1700" b="1" dirty="0" smtClean="0">
                          <a:solidFill>
                            <a:srgbClr val="000000"/>
                          </a:solidFill>
                          <a:latin typeface="Arial Narrow" pitchFamily="34" charset="0"/>
                          <a:ea typeface="Calibri"/>
                          <a:cs typeface="Candara"/>
                        </a:rPr>
                        <a:t>9</a:t>
                      </a:r>
                    </a:p>
                    <a:p>
                      <a:pPr algn="ctr">
                        <a:spcAft>
                          <a:spcPts val="0"/>
                        </a:spcAft>
                      </a:pPr>
                      <a:r>
                        <a:rPr lang="fr-FR" sz="1700" b="1" dirty="0" smtClean="0">
                          <a:solidFill>
                            <a:srgbClr val="000000"/>
                          </a:solidFill>
                          <a:latin typeface="Arial Narrow" pitchFamily="34" charset="0"/>
                          <a:ea typeface="Calibri"/>
                          <a:cs typeface="Candara"/>
                        </a:rPr>
                        <a:t>Références </a:t>
                      </a:r>
                      <a:r>
                        <a:rPr lang="fr-FR" sz="1700" b="1" dirty="0">
                          <a:solidFill>
                            <a:srgbClr val="000000"/>
                          </a:solidFill>
                          <a:latin typeface="Arial Narrow" pitchFamily="34" charset="0"/>
                          <a:ea typeface="Calibri"/>
                          <a:cs typeface="Candara"/>
                        </a:rPr>
                        <a:t>– guillemets</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fr-FR" sz="1800" b="1" dirty="0">
                          <a:solidFill>
                            <a:srgbClr val="000000"/>
                          </a:solidFill>
                          <a:latin typeface="Arial Narrow" pitchFamily="34" charset="0"/>
                          <a:ea typeface="Calibri"/>
                          <a:cs typeface="Candara"/>
                        </a:rPr>
                        <a:t>VRAI ou FAUX? </a:t>
                      </a:r>
                      <a:r>
                        <a:rPr lang="fr-FR" sz="1800" dirty="0">
                          <a:solidFill>
                            <a:srgbClr val="000000"/>
                          </a:solidFill>
                          <a:latin typeface="Arial Narrow" pitchFamily="34" charset="0"/>
                          <a:ea typeface="Calibri"/>
                          <a:cs typeface="Candara"/>
                        </a:rPr>
                        <a:t>Pour éviter d’être accusé de plagiat dans un travail écrit, l’étudiant doit mettre entre guillemets (« ») et donner la référence de tous les propos, écrits ou idées qui ne viennent pas de lui. </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fr-FR" sz="1800" b="1">
                          <a:solidFill>
                            <a:srgbClr val="000000"/>
                          </a:solidFill>
                          <a:latin typeface="Arial Narrow" pitchFamily="34" charset="0"/>
                          <a:ea typeface="Calibri"/>
                          <a:cs typeface="Candara"/>
                        </a:rPr>
                        <a:t>TOUT DÉPEND.</a:t>
                      </a:r>
                      <a:endParaRPr lang="fr-FR" sz="1800">
                        <a:solidFill>
                          <a:srgbClr val="000000"/>
                        </a:solidFill>
                        <a:latin typeface="Arial Narrow" pitchFamily="34" charset="0"/>
                        <a:ea typeface="Calibri"/>
                        <a:cs typeface="Candara"/>
                      </a:endParaRPr>
                    </a:p>
                    <a:p>
                      <a:pPr algn="just">
                        <a:lnSpc>
                          <a:spcPct val="100000"/>
                        </a:lnSpc>
                        <a:spcAft>
                          <a:spcPts val="0"/>
                        </a:spcAft>
                      </a:pPr>
                      <a:r>
                        <a:rPr lang="fr-FR" sz="1800">
                          <a:solidFill>
                            <a:srgbClr val="000000"/>
                          </a:solidFill>
                          <a:latin typeface="Arial Narrow" pitchFamily="34" charset="0"/>
                          <a:ea typeface="Calibri"/>
                          <a:cs typeface="Candara"/>
                        </a:rPr>
                        <a:t>Les guillemets (« ») sont requis si l’étudiant a repris les propos, les écrits ou les idées d’autrui textuellement (mot à mot). </a:t>
                      </a:r>
                    </a:p>
                    <a:p>
                      <a:pPr algn="just">
                        <a:lnSpc>
                          <a:spcPct val="100000"/>
                        </a:lnSpc>
                        <a:spcAft>
                          <a:spcPts val="0"/>
                        </a:spcAft>
                      </a:pPr>
                      <a:r>
                        <a:rPr lang="fr-FR" sz="1800">
                          <a:solidFill>
                            <a:srgbClr val="000000"/>
                          </a:solidFill>
                          <a:latin typeface="Arial Narrow" pitchFamily="34" charset="0"/>
                          <a:ea typeface="Calibri"/>
                          <a:cs typeface="Candara"/>
                        </a:rPr>
                        <a:t>Les guillemets (« ») ne sont pas requis si l’étudiant a paraphrasé (reformulé en ses propres mots) les propos, les écrits ou les idées d’autrui. </a:t>
                      </a:r>
                    </a:p>
                    <a:p>
                      <a:pPr algn="just">
                        <a:lnSpc>
                          <a:spcPct val="100000"/>
                        </a:lnSpc>
                        <a:spcAft>
                          <a:spcPts val="0"/>
                        </a:spcAft>
                      </a:pPr>
                      <a:r>
                        <a:rPr lang="fr-FR" sz="1800">
                          <a:solidFill>
                            <a:srgbClr val="000000"/>
                          </a:solidFill>
                          <a:latin typeface="Arial Narrow" pitchFamily="34" charset="0"/>
                          <a:ea typeface="Calibri"/>
                          <a:cs typeface="Candara"/>
                        </a:rPr>
                        <a:t>Dans un cas comme dans l’autre, la référence complète aux sources est requise. </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1950">
                <a:tc>
                  <a:txBody>
                    <a:bodyPr/>
                    <a:lstStyle/>
                    <a:p>
                      <a:pPr algn="ctr">
                        <a:spcAft>
                          <a:spcPts val="0"/>
                        </a:spcAft>
                      </a:pPr>
                      <a:r>
                        <a:rPr lang="fr-FR" sz="1700" b="1" dirty="0" smtClean="0">
                          <a:solidFill>
                            <a:srgbClr val="000000"/>
                          </a:solidFill>
                          <a:latin typeface="Arial Narrow" pitchFamily="34" charset="0"/>
                          <a:ea typeface="Calibri"/>
                          <a:cs typeface="Candara"/>
                        </a:rPr>
                        <a:t>10</a:t>
                      </a:r>
                    </a:p>
                    <a:p>
                      <a:pPr algn="ctr">
                        <a:spcAft>
                          <a:spcPts val="0"/>
                        </a:spcAft>
                      </a:pPr>
                      <a:r>
                        <a:rPr lang="fr-FR" sz="1700" b="1" dirty="0" smtClean="0">
                          <a:solidFill>
                            <a:srgbClr val="000000"/>
                          </a:solidFill>
                          <a:latin typeface="Arial Narrow" pitchFamily="34" charset="0"/>
                          <a:ea typeface="Calibri"/>
                          <a:cs typeface="Candara"/>
                        </a:rPr>
                        <a:t>Références </a:t>
                      </a:r>
                      <a:r>
                        <a:rPr lang="fr-FR" sz="1700" b="1" dirty="0">
                          <a:solidFill>
                            <a:srgbClr val="000000"/>
                          </a:solidFill>
                          <a:latin typeface="Arial Narrow" pitchFamily="34" charset="0"/>
                          <a:ea typeface="Calibri"/>
                          <a:cs typeface="Candara"/>
                        </a:rPr>
                        <a:t>et Internet</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fr-FR" sz="1800" b="1" dirty="0">
                          <a:solidFill>
                            <a:srgbClr val="000000"/>
                          </a:solidFill>
                          <a:latin typeface="Arial Narrow" pitchFamily="34" charset="0"/>
                          <a:ea typeface="Calibri"/>
                          <a:cs typeface="Candara"/>
                        </a:rPr>
                        <a:t>VRAI ou FAUX? </a:t>
                      </a:r>
                      <a:r>
                        <a:rPr lang="fr-FR" sz="1800" dirty="0">
                          <a:solidFill>
                            <a:srgbClr val="000000"/>
                          </a:solidFill>
                          <a:latin typeface="Arial Narrow" pitchFamily="34" charset="0"/>
                          <a:ea typeface="Calibri"/>
                          <a:cs typeface="Candara"/>
                        </a:rPr>
                        <a:t>L’information trouvée sur Internet (écrits, idées, images, vidéos, etc.) est publique et, par conséquent, elle appartient à tous. Il n’est donc pas nécessaire de citer la source.</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fr-FR" sz="1800" b="1" dirty="0">
                          <a:solidFill>
                            <a:srgbClr val="000000"/>
                          </a:solidFill>
                          <a:latin typeface="Arial Narrow" pitchFamily="34" charset="0"/>
                          <a:ea typeface="Calibri"/>
                          <a:cs typeface="Candara"/>
                        </a:rPr>
                        <a:t>FAUX. </a:t>
                      </a:r>
                      <a:r>
                        <a:rPr lang="fr-FR" sz="1800" dirty="0">
                          <a:solidFill>
                            <a:srgbClr val="000000"/>
                          </a:solidFill>
                          <a:latin typeface="Arial Narrow" pitchFamily="34" charset="0"/>
                          <a:ea typeface="Calibri"/>
                          <a:cs typeface="Candara"/>
                        </a:rPr>
                        <a:t>Peu importe d’où est tirée une information qu’on emprunte, les règles de référence s’appliquent. Mais il y a plus. La </a:t>
                      </a:r>
                      <a:r>
                        <a:rPr lang="fr-FR" sz="1800" i="1" dirty="0">
                          <a:solidFill>
                            <a:srgbClr val="000000"/>
                          </a:solidFill>
                          <a:latin typeface="Arial Narrow" pitchFamily="34" charset="0"/>
                          <a:ea typeface="Calibri"/>
                          <a:cs typeface="Candara"/>
                        </a:rPr>
                        <a:t>Loi sur le droit d’auteur </a:t>
                      </a:r>
                      <a:r>
                        <a:rPr lang="fr-FR" sz="1800" dirty="0">
                          <a:solidFill>
                            <a:srgbClr val="000000"/>
                          </a:solidFill>
                          <a:latin typeface="Arial Narrow" pitchFamily="34" charset="0"/>
                          <a:ea typeface="Calibri"/>
                          <a:cs typeface="Candara"/>
                        </a:rPr>
                        <a:t>oblige, notamment dans le cas d’images ou de présentations PowerPoint (en tout ou en partie), à demander la permission aux auteurs afin d’utiliser leur matériel. </a:t>
                      </a:r>
                    </a:p>
                    <a:p>
                      <a:pPr algn="just">
                        <a:lnSpc>
                          <a:spcPct val="100000"/>
                        </a:lnSpc>
                        <a:spcAft>
                          <a:spcPts val="0"/>
                        </a:spcAft>
                      </a:pPr>
                      <a:r>
                        <a:rPr lang="fr-FR" sz="1800" dirty="0">
                          <a:latin typeface="Arial Narrow" pitchFamily="34" charset="0"/>
                          <a:ea typeface="Calibri"/>
                          <a:cs typeface="Times New Roman"/>
                        </a:rPr>
                        <a:t>On voit de plus en plus d’auteurs donner d’emblée la permission d’utiliser leur matériel par le biais de </a:t>
                      </a:r>
                      <a:r>
                        <a:rPr lang="fr-FR" sz="1800" b="1" dirty="0">
                          <a:latin typeface="Arial Narrow" pitchFamily="34" charset="0"/>
                          <a:ea typeface="Calibri"/>
                          <a:cs typeface="Times New Roman"/>
                        </a:rPr>
                        <a:t>CREATIVE COMMONS (cc). </a:t>
                      </a:r>
                      <a:endParaRPr lang="fr-FR" sz="1800" dirty="0">
                        <a:latin typeface="Arial Narrow" pitchFamily="34" charset="0"/>
                        <a:ea typeface="Calibri"/>
                        <a:cs typeface="Times New Roman"/>
                      </a:endParaRPr>
                    </a:p>
                    <a:p>
                      <a:pPr algn="just">
                        <a:lnSpc>
                          <a:spcPct val="100000"/>
                        </a:lnSpc>
                        <a:spcAft>
                          <a:spcPts val="0"/>
                        </a:spcAft>
                      </a:pPr>
                      <a:r>
                        <a:rPr lang="fr-FR" sz="1800" dirty="0">
                          <a:solidFill>
                            <a:srgbClr val="000000"/>
                          </a:solidFill>
                          <a:latin typeface="Arial Narrow" pitchFamily="34" charset="0"/>
                          <a:ea typeface="Calibri"/>
                          <a:cs typeface="Candara"/>
                        </a:rPr>
                        <a:t>Il existe également des sites d’images libres de droit. </a:t>
                      </a:r>
                    </a:p>
                    <a:p>
                      <a:pPr algn="just">
                        <a:lnSpc>
                          <a:spcPct val="100000"/>
                        </a:lnSpc>
                        <a:spcAft>
                          <a:spcPts val="0"/>
                        </a:spcAft>
                      </a:pPr>
                      <a:r>
                        <a:rPr lang="fr-FR" sz="1800" b="1" dirty="0">
                          <a:latin typeface="Arial Narrow" pitchFamily="34" charset="0"/>
                          <a:ea typeface="Calibri"/>
                          <a:cs typeface="Times New Roman"/>
                        </a:rPr>
                        <a:t>Dans tous les cas, la référence complète à la source est nécessaire puisqu’il s’agit d’un emprunt et, si l’emprunt est textuel, les guillemets (« ») sont requis. </a:t>
                      </a:r>
                      <a:endParaRPr lang="fr-FR" sz="18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71470" y="305196"/>
          <a:ext cx="9215470" cy="6076188"/>
        </p:xfrm>
        <a:graphic>
          <a:graphicData uri="http://schemas.openxmlformats.org/drawingml/2006/table">
            <a:tbl>
              <a:tblPr/>
              <a:tblGrid>
                <a:gridCol w="1073548"/>
                <a:gridCol w="3427046"/>
                <a:gridCol w="4714876"/>
              </a:tblGrid>
              <a:tr h="37614">
                <a:tc>
                  <a:txBody>
                    <a:bodyPr/>
                    <a:lstStyle/>
                    <a:p>
                      <a:pPr algn="ctr">
                        <a:lnSpc>
                          <a:spcPct val="115000"/>
                        </a:lnSpc>
                        <a:spcAft>
                          <a:spcPts val="0"/>
                        </a:spcAft>
                      </a:pPr>
                      <a:r>
                        <a:rPr lang="fr-FR" sz="1800" b="1" dirty="0">
                          <a:latin typeface="Arial Narrow" pitchFamily="34" charset="0"/>
                          <a:ea typeface="Calibri"/>
                          <a:cs typeface="Times New Roman"/>
                        </a:rPr>
                        <a:t>Thème</a:t>
                      </a:r>
                      <a:endParaRPr lang="fr-FR" sz="18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dirty="0">
                          <a:latin typeface="Arial Narrow" pitchFamily="34" charset="0"/>
                          <a:ea typeface="Calibri"/>
                          <a:cs typeface="Times New Roman"/>
                        </a:rPr>
                        <a:t>Questions</a:t>
                      </a:r>
                      <a:endParaRPr lang="fr-FR" sz="18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a:latin typeface="Arial Narrow" pitchFamily="34" charset="0"/>
                          <a:ea typeface="Calibri"/>
                          <a:cs typeface="Times New Roman"/>
                        </a:rPr>
                        <a:t>Réponses</a:t>
                      </a:r>
                      <a:endParaRPr lang="fr-FR" sz="180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926">
                <a:tc>
                  <a:txBody>
                    <a:bodyPr/>
                    <a:lstStyle/>
                    <a:p>
                      <a:pPr algn="ctr">
                        <a:spcAft>
                          <a:spcPts val="0"/>
                        </a:spcAft>
                      </a:pPr>
                      <a:r>
                        <a:rPr lang="fr-FR" sz="1800" b="1" dirty="0" smtClean="0">
                          <a:solidFill>
                            <a:srgbClr val="000000"/>
                          </a:solidFill>
                          <a:latin typeface="Arial Narrow" pitchFamily="34" charset="0"/>
                          <a:ea typeface="Calibri"/>
                          <a:cs typeface="Candara"/>
                        </a:rPr>
                        <a:t>11</a:t>
                      </a:r>
                    </a:p>
                    <a:p>
                      <a:pPr algn="ctr">
                        <a:spcAft>
                          <a:spcPts val="0"/>
                        </a:spcAft>
                      </a:pPr>
                      <a:r>
                        <a:rPr lang="fr-FR" sz="1800" b="1" dirty="0" smtClean="0">
                          <a:solidFill>
                            <a:srgbClr val="000000"/>
                          </a:solidFill>
                          <a:latin typeface="Arial Narrow" pitchFamily="34" charset="0"/>
                          <a:ea typeface="Calibri"/>
                          <a:cs typeface="Candara"/>
                        </a:rPr>
                        <a:t>Références </a:t>
                      </a:r>
                      <a:r>
                        <a:rPr lang="fr-FR" sz="1800" b="1" dirty="0">
                          <a:solidFill>
                            <a:srgbClr val="000000"/>
                          </a:solidFill>
                          <a:latin typeface="Arial Narrow" pitchFamily="34" charset="0"/>
                          <a:ea typeface="Calibri"/>
                          <a:cs typeface="Candara"/>
                        </a:rPr>
                        <a:t>et notoriété publique</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fr-FR" sz="1800" b="1" dirty="0">
                          <a:solidFill>
                            <a:srgbClr val="000000"/>
                          </a:solidFill>
                          <a:latin typeface="Arial Narrow" pitchFamily="34" charset="0"/>
                          <a:ea typeface="Calibri"/>
                          <a:cs typeface="Candara"/>
                        </a:rPr>
                        <a:t>VRAI ou FAUX? </a:t>
                      </a:r>
                      <a:r>
                        <a:rPr lang="fr-FR" sz="1800" dirty="0">
                          <a:solidFill>
                            <a:srgbClr val="000000"/>
                          </a:solidFill>
                          <a:latin typeface="Arial Narrow" pitchFamily="34" charset="0"/>
                          <a:ea typeface="Calibri"/>
                          <a:cs typeface="Candara"/>
                        </a:rPr>
                        <a:t>Lorsqu’on réfère à des faits qui sont de notoriété publique (ex. : Apple est le fabricant du </a:t>
                      </a:r>
                      <a:r>
                        <a:rPr lang="fr-FR" sz="1800" dirty="0" err="1">
                          <a:solidFill>
                            <a:srgbClr val="000000"/>
                          </a:solidFill>
                          <a:latin typeface="Arial Narrow" pitchFamily="34" charset="0"/>
                          <a:ea typeface="Calibri"/>
                          <a:cs typeface="Candara"/>
                        </a:rPr>
                        <a:t>iPhone</a:t>
                      </a:r>
                      <a:r>
                        <a:rPr lang="fr-FR" sz="1800" dirty="0">
                          <a:solidFill>
                            <a:srgbClr val="000000"/>
                          </a:solidFill>
                          <a:latin typeface="Arial Narrow" pitchFamily="34" charset="0"/>
                          <a:ea typeface="Calibri"/>
                          <a:cs typeface="Candara"/>
                        </a:rPr>
                        <a:t>), il n’est pas nécessaire de citer la source.</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fr-FR" sz="1800" b="1" dirty="0">
                          <a:solidFill>
                            <a:srgbClr val="000000"/>
                          </a:solidFill>
                          <a:latin typeface="Arial Narrow" pitchFamily="34" charset="0"/>
                          <a:ea typeface="Calibri"/>
                          <a:cs typeface="Candara"/>
                        </a:rPr>
                        <a:t>VRAI. </a:t>
                      </a:r>
                      <a:r>
                        <a:rPr lang="fr-FR" sz="1800" dirty="0">
                          <a:solidFill>
                            <a:srgbClr val="000000"/>
                          </a:solidFill>
                          <a:latin typeface="Arial Narrow" pitchFamily="34" charset="0"/>
                          <a:ea typeface="Calibri"/>
                          <a:cs typeface="Candara"/>
                        </a:rPr>
                        <a:t>Les faits de notoriété publique ne requièrent pas de référence. « On dit d'un fait qu'il est de notoriété publique lorsqu'il se retrouve dans plusieurs sources d'information différentes et qu'il est susceptible d'être connu d'une grande majorité des gens. Par exemple, les dates d'événements importants, des expressions telles la Grande noirceur, etc. ». http://www.bibliotheques.uqam.ca/InfoSphere/fichiers_communs/module7/pourquoi.html </a:t>
                      </a:r>
                    </a:p>
                    <a:p>
                      <a:pPr algn="just">
                        <a:lnSpc>
                          <a:spcPct val="100000"/>
                        </a:lnSpc>
                        <a:spcAft>
                          <a:spcPts val="0"/>
                        </a:spcAft>
                      </a:pPr>
                      <a:r>
                        <a:rPr lang="fr-FR" sz="1800" b="1" dirty="0">
                          <a:latin typeface="Arial Narrow" pitchFamily="34" charset="0"/>
                          <a:ea typeface="Calibri"/>
                          <a:cs typeface="Times New Roman"/>
                        </a:rPr>
                        <a:t>Des notions particulières à une discipline peuvent être de notoriété publique pour un groupe de personnes de cette discipline. </a:t>
                      </a:r>
                      <a:endParaRPr lang="fr-FR" sz="18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999">
                <a:tc>
                  <a:txBody>
                    <a:bodyPr/>
                    <a:lstStyle/>
                    <a:p>
                      <a:pPr algn="ctr">
                        <a:spcAft>
                          <a:spcPts val="0"/>
                        </a:spcAft>
                      </a:pPr>
                      <a:r>
                        <a:rPr lang="fr-FR" sz="1800" b="1" dirty="0" smtClean="0">
                          <a:solidFill>
                            <a:srgbClr val="000000"/>
                          </a:solidFill>
                          <a:latin typeface="Arial Narrow" pitchFamily="34" charset="0"/>
                          <a:ea typeface="Calibri"/>
                          <a:cs typeface="Candara"/>
                        </a:rPr>
                        <a:t>12</a:t>
                      </a:r>
                    </a:p>
                    <a:p>
                      <a:pPr algn="ctr">
                        <a:spcAft>
                          <a:spcPts val="0"/>
                        </a:spcAft>
                      </a:pPr>
                      <a:r>
                        <a:rPr lang="fr-FR" sz="1800" b="1" dirty="0" smtClean="0">
                          <a:solidFill>
                            <a:srgbClr val="000000"/>
                          </a:solidFill>
                          <a:latin typeface="Arial Narrow" pitchFamily="34" charset="0"/>
                          <a:ea typeface="Calibri"/>
                          <a:cs typeface="Candara"/>
                        </a:rPr>
                        <a:t>Recherche</a:t>
                      </a:r>
                      <a:endParaRPr lang="fr-FR" sz="1800" b="1" dirty="0">
                        <a:solidFill>
                          <a:srgbClr val="000000"/>
                        </a:solidFill>
                        <a:latin typeface="Arial Narrow" pitchFamily="34" charset="0"/>
                        <a:ea typeface="Calibri"/>
                        <a:cs typeface="Candara"/>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fr-FR" sz="1800" b="1" dirty="0">
                          <a:solidFill>
                            <a:srgbClr val="000000"/>
                          </a:solidFill>
                          <a:latin typeface="Arial Narrow" pitchFamily="34" charset="0"/>
                          <a:ea typeface="Calibri"/>
                          <a:cs typeface="Candara"/>
                        </a:rPr>
                        <a:t>OUI ou NON? </a:t>
                      </a:r>
                      <a:endParaRPr lang="fr-FR" sz="1800" dirty="0">
                        <a:solidFill>
                          <a:srgbClr val="000000"/>
                        </a:solidFill>
                        <a:latin typeface="Arial Narrow" pitchFamily="34" charset="0"/>
                        <a:ea typeface="Calibri"/>
                        <a:cs typeface="Candara"/>
                      </a:endParaRPr>
                    </a:p>
                    <a:p>
                      <a:pPr algn="just">
                        <a:lnSpc>
                          <a:spcPct val="100000"/>
                        </a:lnSpc>
                        <a:spcAft>
                          <a:spcPts val="0"/>
                        </a:spcAft>
                      </a:pPr>
                      <a:r>
                        <a:rPr lang="fr-FR" sz="1800" dirty="0">
                          <a:solidFill>
                            <a:srgbClr val="000000"/>
                          </a:solidFill>
                          <a:latin typeface="Arial Narrow" pitchFamily="34" charset="0"/>
                          <a:ea typeface="Calibri"/>
                          <a:cs typeface="Candara"/>
                        </a:rPr>
                        <a:t>Dans une présentation qu’il a donnée dans un colloque international, Kevin, étudiant au doctorat, a utilisé un graphique issu des travaux de recherche de Sonia, membre du même groupe de recherche, sans mentionner qu’il s’agissait des travaux de Sonia. </a:t>
                      </a:r>
                      <a:r>
                        <a:rPr lang="fr-FR" sz="1800" dirty="0" smtClean="0">
                          <a:solidFill>
                            <a:srgbClr val="000000"/>
                          </a:solidFill>
                          <a:latin typeface="Arial Narrow" pitchFamily="34" charset="0"/>
                          <a:ea typeface="Calibri"/>
                          <a:cs typeface="Candara"/>
                        </a:rPr>
                        <a:t> Est-ce </a:t>
                      </a:r>
                      <a:r>
                        <a:rPr lang="fr-FR" sz="1800" dirty="0">
                          <a:solidFill>
                            <a:srgbClr val="000000"/>
                          </a:solidFill>
                          <a:latin typeface="Arial Narrow" pitchFamily="34" charset="0"/>
                          <a:ea typeface="Calibri"/>
                          <a:cs typeface="Candara"/>
                        </a:rPr>
                        <a:t>du plagiat? </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fr-FR" sz="1800" b="1" dirty="0">
                          <a:solidFill>
                            <a:srgbClr val="000000"/>
                          </a:solidFill>
                          <a:latin typeface="Arial Narrow" pitchFamily="34" charset="0"/>
                          <a:ea typeface="Calibri"/>
                          <a:cs typeface="Candara"/>
                        </a:rPr>
                        <a:t>OUI. </a:t>
                      </a:r>
                      <a:r>
                        <a:rPr lang="fr-FR" sz="1800" dirty="0">
                          <a:solidFill>
                            <a:srgbClr val="000000"/>
                          </a:solidFill>
                          <a:latin typeface="Arial Narrow" pitchFamily="34" charset="0"/>
                          <a:ea typeface="Calibri"/>
                          <a:cs typeface="Candara"/>
                        </a:rPr>
                        <a:t>Même s’ils font partie de la même équipe de recherche, chaque membre de l’équipe doit demander la permission d’utiliser un matériel de recherche qu’il n’a pas produit et donner la référence exacte à l’auteur du matériel. </a:t>
                      </a:r>
                      <a:r>
                        <a:rPr lang="fr-FR" sz="1800" i="1" dirty="0" smtClean="0">
                          <a:latin typeface="Arial Narrow" pitchFamily="34" charset="0"/>
                          <a:ea typeface="Calibri"/>
                          <a:cs typeface="Times New Roman"/>
                        </a:rPr>
                        <a:t>Politique </a:t>
                      </a:r>
                      <a:r>
                        <a:rPr lang="fr-FR" sz="1800" i="1" dirty="0">
                          <a:latin typeface="Arial Narrow" pitchFamily="34" charset="0"/>
                          <a:ea typeface="Calibri"/>
                          <a:cs typeface="Times New Roman"/>
                        </a:rPr>
                        <a:t>sur la protection de la propriété intellectuelle des étudiantes et des étudiants et des stagiaires postdoctoraux de l’Université de Sherbrooke</a:t>
                      </a:r>
                      <a:r>
                        <a:rPr lang="fr-FR" sz="1800" dirty="0">
                          <a:latin typeface="Arial Narrow" pitchFamily="34" charset="0"/>
                          <a:ea typeface="Calibri"/>
                          <a:cs typeface="Times New Roman"/>
                        </a:rPr>
                        <a:t>. </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60929" y="825264"/>
          <a:ext cx="8929749" cy="4443984"/>
        </p:xfrm>
        <a:graphic>
          <a:graphicData uri="http://schemas.openxmlformats.org/drawingml/2006/table">
            <a:tbl>
              <a:tblPr/>
              <a:tblGrid>
                <a:gridCol w="1367799"/>
                <a:gridCol w="2786082"/>
                <a:gridCol w="4775868"/>
              </a:tblGrid>
              <a:tr h="37614">
                <a:tc>
                  <a:txBody>
                    <a:bodyPr/>
                    <a:lstStyle/>
                    <a:p>
                      <a:pPr algn="ctr">
                        <a:lnSpc>
                          <a:spcPct val="115000"/>
                        </a:lnSpc>
                        <a:spcAft>
                          <a:spcPts val="0"/>
                        </a:spcAft>
                      </a:pPr>
                      <a:r>
                        <a:rPr lang="fr-FR" sz="2400" b="1" dirty="0">
                          <a:latin typeface="Arial Narrow" pitchFamily="34" charset="0"/>
                          <a:ea typeface="Calibri"/>
                          <a:cs typeface="Times New Roman"/>
                        </a:rPr>
                        <a:t>Thème</a:t>
                      </a:r>
                      <a:endParaRPr lang="fr-FR" sz="24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2400" b="1" dirty="0">
                          <a:latin typeface="Arial Narrow" pitchFamily="34" charset="0"/>
                          <a:ea typeface="Calibri"/>
                          <a:cs typeface="Times New Roman"/>
                        </a:rPr>
                        <a:t>Questions</a:t>
                      </a:r>
                      <a:endParaRPr lang="fr-FR" sz="2400" dirty="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2400" b="1">
                          <a:latin typeface="Arial Narrow" pitchFamily="34" charset="0"/>
                          <a:ea typeface="Calibri"/>
                          <a:cs typeface="Times New Roman"/>
                        </a:rPr>
                        <a:t>Réponses</a:t>
                      </a:r>
                      <a:endParaRPr lang="fr-FR" sz="2400">
                        <a:latin typeface="Arial Narrow" pitchFamily="34" charset="0"/>
                        <a:ea typeface="Calibri"/>
                        <a:cs typeface="Times New Roman"/>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74">
                <a:tc>
                  <a:txBody>
                    <a:bodyPr/>
                    <a:lstStyle/>
                    <a:p>
                      <a:pPr algn="ctr">
                        <a:spcAft>
                          <a:spcPts val="0"/>
                        </a:spcAft>
                      </a:pPr>
                      <a:r>
                        <a:rPr lang="fr-FR" sz="2400" b="1" dirty="0" smtClean="0">
                          <a:solidFill>
                            <a:srgbClr val="000000"/>
                          </a:solidFill>
                          <a:latin typeface="Arial Narrow" pitchFamily="34" charset="0"/>
                          <a:ea typeface="Calibri"/>
                          <a:cs typeface="Candara"/>
                        </a:rPr>
                        <a:t>13</a:t>
                      </a:r>
                    </a:p>
                    <a:p>
                      <a:pPr algn="ctr">
                        <a:spcAft>
                          <a:spcPts val="0"/>
                        </a:spcAft>
                      </a:pPr>
                      <a:r>
                        <a:rPr lang="fr-FR" sz="2400" b="1" dirty="0" smtClean="0">
                          <a:solidFill>
                            <a:srgbClr val="000000"/>
                          </a:solidFill>
                          <a:latin typeface="Arial Narrow" pitchFamily="34" charset="0"/>
                          <a:ea typeface="Calibri"/>
                          <a:cs typeface="Candara"/>
                        </a:rPr>
                        <a:t>Sanction</a:t>
                      </a:r>
                      <a:endParaRPr lang="fr-FR" sz="2400" b="1" dirty="0">
                        <a:solidFill>
                          <a:srgbClr val="000000"/>
                        </a:solidFill>
                        <a:latin typeface="Arial Narrow" pitchFamily="34" charset="0"/>
                        <a:ea typeface="Calibri"/>
                        <a:cs typeface="Candara"/>
                      </a:endParaRP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2400" b="1" dirty="0">
                          <a:solidFill>
                            <a:srgbClr val="000000"/>
                          </a:solidFill>
                          <a:latin typeface="Arial Narrow" pitchFamily="34" charset="0"/>
                          <a:ea typeface="Calibri"/>
                          <a:cs typeface="Candara"/>
                        </a:rPr>
                        <a:t>VRAI ou FAUX? </a:t>
                      </a:r>
                      <a:endParaRPr lang="fr-FR" sz="2400" dirty="0">
                        <a:solidFill>
                          <a:srgbClr val="000000"/>
                        </a:solidFill>
                        <a:latin typeface="Arial Narrow" pitchFamily="34" charset="0"/>
                        <a:ea typeface="Calibri"/>
                        <a:cs typeface="Candara"/>
                      </a:endParaRPr>
                    </a:p>
                    <a:p>
                      <a:pPr>
                        <a:spcAft>
                          <a:spcPts val="0"/>
                        </a:spcAft>
                      </a:pPr>
                      <a:r>
                        <a:rPr lang="fr-FR" sz="2400" dirty="0">
                          <a:solidFill>
                            <a:srgbClr val="000000"/>
                          </a:solidFill>
                          <a:latin typeface="Arial Narrow" pitchFamily="34" charset="0"/>
                          <a:ea typeface="Calibri"/>
                          <a:cs typeface="Candara"/>
                        </a:rPr>
                        <a:t>Une personne reconnue coupable de plagiat peut s’exposer à plus d’une mesure disciplinaire. </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2400" b="1" dirty="0">
                          <a:solidFill>
                            <a:srgbClr val="000000"/>
                          </a:solidFill>
                          <a:latin typeface="Arial Narrow" pitchFamily="34" charset="0"/>
                          <a:ea typeface="Calibri"/>
                          <a:cs typeface="Candara"/>
                        </a:rPr>
                        <a:t>VRAI. </a:t>
                      </a:r>
                      <a:r>
                        <a:rPr lang="fr-FR" sz="2400" dirty="0">
                          <a:solidFill>
                            <a:srgbClr val="000000"/>
                          </a:solidFill>
                          <a:latin typeface="Arial Narrow" pitchFamily="34" charset="0"/>
                          <a:ea typeface="Calibri"/>
                          <a:cs typeface="Candara"/>
                        </a:rPr>
                        <a:t>Le responsable des dossiers disciplinaires de la faculté, ou le comité de discipline, peut imposer plus d’une mesure disciplinaire à titre de sanction lors d’un plagiat avéré. </a:t>
                      </a:r>
                      <a:r>
                        <a:rPr lang="fr-FR" sz="2400" b="1" dirty="0">
                          <a:solidFill>
                            <a:srgbClr val="000000"/>
                          </a:solidFill>
                          <a:latin typeface="Arial Narrow" pitchFamily="34" charset="0"/>
                          <a:ea typeface="Calibri"/>
                          <a:cs typeface="Candara"/>
                        </a:rPr>
                        <a:t>Par exemple, il peut y avoir une réprimande en plus de l’obligation de reprendre un travail ou de la note </a:t>
                      </a:r>
                      <a:r>
                        <a:rPr lang="fr-FR" sz="2400" b="1" i="1" dirty="0">
                          <a:solidFill>
                            <a:srgbClr val="000000"/>
                          </a:solidFill>
                          <a:latin typeface="Arial Narrow" pitchFamily="34" charset="0"/>
                          <a:ea typeface="Calibri"/>
                          <a:cs typeface="Candara"/>
                        </a:rPr>
                        <a:t>Échec</a:t>
                      </a:r>
                      <a:r>
                        <a:rPr lang="fr-FR" sz="2400" b="1" dirty="0">
                          <a:solidFill>
                            <a:srgbClr val="000000"/>
                          </a:solidFill>
                          <a:latin typeface="Arial Narrow" pitchFamily="34" charset="0"/>
                          <a:ea typeface="Calibri"/>
                          <a:cs typeface="Candara"/>
                        </a:rPr>
                        <a:t>. Dans les cas les plus graves, la sanction peut aller jusqu’au renvoi d’un programme et même l’exclusion de l’Université.</a:t>
                      </a:r>
                      <a:r>
                        <a:rPr lang="fr-FR" sz="2400" dirty="0">
                          <a:solidFill>
                            <a:srgbClr val="000000"/>
                          </a:solidFill>
                          <a:latin typeface="Arial Narrow" pitchFamily="34" charset="0"/>
                          <a:ea typeface="Calibri"/>
                          <a:cs typeface="Candara"/>
                        </a:rPr>
                        <a:t> </a:t>
                      </a:r>
                    </a:p>
                  </a:txBody>
                  <a:tcPr marL="13381" marR="133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nvGraphicFramePr>
        <p:xfrm>
          <a:off x="142877" y="293202"/>
          <a:ext cx="8858278" cy="6076188"/>
        </p:xfrm>
        <a:graphic>
          <a:graphicData uri="http://schemas.openxmlformats.org/drawingml/2006/table">
            <a:tbl>
              <a:tblPr/>
              <a:tblGrid>
                <a:gridCol w="500033"/>
                <a:gridCol w="4038911"/>
                <a:gridCol w="4319334"/>
              </a:tblGrid>
              <a:tr h="75742">
                <a:tc>
                  <a:txBody>
                    <a:bodyPr/>
                    <a:lstStyle/>
                    <a:p>
                      <a:pPr algn="ctr">
                        <a:lnSpc>
                          <a:spcPct val="115000"/>
                        </a:lnSpc>
                        <a:spcAft>
                          <a:spcPts val="0"/>
                        </a:spcAft>
                      </a:pPr>
                      <a:r>
                        <a:rPr lang="fr-FR" sz="1800" b="1" dirty="0" smtClean="0">
                          <a:latin typeface="Arial Narrow"/>
                          <a:ea typeface="Calibri"/>
                          <a:cs typeface="Times New Roman"/>
                        </a:rPr>
                        <a:t>N°</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dirty="0">
                          <a:latin typeface="Arial Narrow"/>
                          <a:ea typeface="Calibri"/>
                          <a:cs typeface="Times New Roman"/>
                        </a:rPr>
                        <a:t>Questions</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dirty="0" smtClean="0">
                          <a:latin typeface="Arial Narrow"/>
                          <a:ea typeface="Calibri"/>
                          <a:cs typeface="Times New Roman"/>
                        </a:rPr>
                        <a:t>Réponse</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1" dirty="0" smtClean="0">
                          <a:solidFill>
                            <a:srgbClr val="000000"/>
                          </a:solidFill>
                          <a:latin typeface="Arial Narrow" pitchFamily="34" charset="0"/>
                          <a:ea typeface="Calibri"/>
                          <a:cs typeface="Candara"/>
                        </a:rPr>
                        <a:t>14</a:t>
                      </a:r>
                      <a:endParaRPr lang="fr-FR" sz="1800" b="1"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kern="1200" dirty="0" smtClean="0">
                          <a:solidFill>
                            <a:schemeClr val="tx1"/>
                          </a:solidFill>
                          <a:latin typeface="+mn-lt"/>
                          <a:ea typeface="+mn-ea"/>
                          <a:cs typeface="+mn-cs"/>
                        </a:rPr>
                        <a:t>Vrai ou Faux? </a:t>
                      </a:r>
                      <a:r>
                        <a:rPr lang="fr-FR" sz="1800" i="1" kern="1200" dirty="0" smtClean="0">
                          <a:solidFill>
                            <a:schemeClr val="tx1"/>
                          </a:solidFill>
                          <a:latin typeface="+mn-lt"/>
                          <a:ea typeface="+mn-ea"/>
                          <a:cs typeface="+mn-cs"/>
                        </a:rPr>
                        <a:t>Si on veut inclure dans son travail un extrait de texte trouvé sur internet, on peut le copier textuellement.</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kern="1200" dirty="0" smtClean="0">
                          <a:solidFill>
                            <a:schemeClr val="tx1"/>
                          </a:solidFill>
                          <a:latin typeface="+mn-lt"/>
                          <a:ea typeface="+mn-ea"/>
                          <a:cs typeface="+mn-cs"/>
                        </a:rPr>
                        <a:t>"FAUX"</a:t>
                      </a:r>
                      <a:r>
                        <a:rPr lang="fr-FR" sz="1800" kern="1200" dirty="0" smtClean="0">
                          <a:solidFill>
                            <a:schemeClr val="tx1"/>
                          </a:solidFill>
                          <a:latin typeface="+mn-lt"/>
                          <a:ea typeface="+mn-ea"/>
                          <a:cs typeface="+mn-cs"/>
                        </a:rPr>
                        <a:t>.</a:t>
                      </a:r>
                      <a:r>
                        <a:rPr lang="fr-FR" sz="1800" b="1" kern="1200" dirty="0" smtClean="0">
                          <a:solidFill>
                            <a:schemeClr val="tx1"/>
                          </a:solidFill>
                          <a:latin typeface="+mn-lt"/>
                          <a:ea typeface="+mn-ea"/>
                          <a:cs typeface="+mn-cs"/>
                        </a:rPr>
                        <a:t> Explication</a:t>
                      </a:r>
                      <a:r>
                        <a:rPr lang="fr-FR" sz="1800" kern="1200" dirty="0" smtClean="0">
                          <a:solidFill>
                            <a:schemeClr val="tx1"/>
                          </a:solidFill>
                          <a:latin typeface="+mn-lt"/>
                          <a:ea typeface="+mn-ea"/>
                          <a:cs typeface="+mn-cs"/>
                        </a:rPr>
                        <a:t> : Non seulement on doit mettre l'</a:t>
                      </a:r>
                      <a:r>
                        <a:rPr lang="fr-FR" sz="1800" b="1" kern="1200" dirty="0" smtClean="0">
                          <a:solidFill>
                            <a:schemeClr val="tx1"/>
                          </a:solidFill>
                          <a:latin typeface="+mn-lt"/>
                          <a:ea typeface="+mn-ea"/>
                          <a:cs typeface="+mn-cs"/>
                        </a:rPr>
                        <a:t>extrait entre </a:t>
                      </a:r>
                      <a:r>
                        <a:rPr lang="fr-FR" sz="1800" b="1" kern="1200" dirty="0" err="1" smtClean="0">
                          <a:solidFill>
                            <a:schemeClr val="tx1"/>
                          </a:solidFill>
                          <a:latin typeface="+mn-lt"/>
                          <a:ea typeface="+mn-ea"/>
                          <a:cs typeface="+mn-cs"/>
                        </a:rPr>
                        <a:t>guillements</a:t>
                      </a:r>
                      <a:r>
                        <a:rPr lang="fr-FR" sz="1800" kern="1200" dirty="0" smtClean="0">
                          <a:solidFill>
                            <a:schemeClr val="tx1"/>
                          </a:solidFill>
                          <a:latin typeface="+mn-lt"/>
                          <a:ea typeface="+mn-ea"/>
                          <a:cs typeface="+mn-cs"/>
                        </a:rPr>
                        <a:t>, mais on doit également en </a:t>
                      </a:r>
                      <a:r>
                        <a:rPr lang="fr-FR" sz="1800" b="1" kern="1200" dirty="0" smtClean="0">
                          <a:solidFill>
                            <a:schemeClr val="tx1"/>
                          </a:solidFill>
                          <a:latin typeface="+mn-lt"/>
                          <a:ea typeface="+mn-ea"/>
                          <a:cs typeface="+mn-cs"/>
                        </a:rPr>
                        <a:t>mentionner la source</a:t>
                      </a:r>
                      <a:r>
                        <a:rPr lang="fr-FR" sz="1800" kern="1200" dirty="0" smtClean="0">
                          <a:solidFill>
                            <a:schemeClr val="tx1"/>
                          </a:solidFill>
                          <a:latin typeface="+mn-lt"/>
                          <a:ea typeface="+mn-ea"/>
                          <a:cs typeface="+mn-cs"/>
                        </a:rPr>
                        <a:t>.</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1" dirty="0" smtClean="0">
                          <a:solidFill>
                            <a:srgbClr val="000000"/>
                          </a:solidFill>
                          <a:latin typeface="Arial Narrow" pitchFamily="34" charset="0"/>
                          <a:ea typeface="Calibri"/>
                          <a:cs typeface="Candara"/>
                        </a:rPr>
                        <a:t>15</a:t>
                      </a:r>
                      <a:endParaRPr lang="fr-FR" sz="1800" b="1"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kern="1200" dirty="0" smtClean="0">
                          <a:solidFill>
                            <a:schemeClr val="tx1"/>
                          </a:solidFill>
                          <a:latin typeface="+mn-lt"/>
                          <a:ea typeface="+mn-ea"/>
                          <a:cs typeface="+mn-cs"/>
                        </a:rPr>
                        <a:t>Vrai ou Faux? </a:t>
                      </a:r>
                      <a:r>
                        <a:rPr lang="fr-FR" sz="1800" i="1" kern="1200" dirty="0" smtClean="0">
                          <a:solidFill>
                            <a:schemeClr val="tx1"/>
                          </a:solidFill>
                          <a:latin typeface="+mn-lt"/>
                          <a:ea typeface="+mn-ea"/>
                          <a:cs typeface="+mn-cs"/>
                        </a:rPr>
                        <a:t>Si on désire insérer dans son travail une citation trouvée en anglais, on n'a qu'à la traduire ?</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r-FR" sz="1800" b="1" kern="1200" dirty="0" smtClean="0">
                          <a:solidFill>
                            <a:schemeClr val="tx1"/>
                          </a:solidFill>
                          <a:latin typeface="+mn-lt"/>
                          <a:ea typeface="+mn-ea"/>
                          <a:cs typeface="+mn-cs"/>
                        </a:rPr>
                        <a:t>"FAUX".  Explication : </a:t>
                      </a:r>
                      <a:endParaRPr lang="fr-FR" sz="1800" kern="1200" dirty="0" smtClean="0">
                        <a:solidFill>
                          <a:schemeClr val="tx1"/>
                        </a:solidFill>
                        <a:latin typeface="+mn-lt"/>
                        <a:ea typeface="+mn-ea"/>
                        <a:cs typeface="+mn-cs"/>
                      </a:endParaRPr>
                    </a:p>
                    <a:p>
                      <a:r>
                        <a:rPr lang="fr-FR" sz="1800" kern="1200" dirty="0" smtClean="0">
                          <a:solidFill>
                            <a:schemeClr val="tx1"/>
                          </a:solidFill>
                          <a:latin typeface="+mn-lt"/>
                          <a:ea typeface="+mn-ea"/>
                          <a:cs typeface="+mn-cs"/>
                        </a:rPr>
                        <a:t>1) Si on présume que </a:t>
                      </a:r>
                      <a:r>
                        <a:rPr lang="fr-FR" sz="1800" b="1" kern="1200" dirty="0" smtClean="0">
                          <a:solidFill>
                            <a:schemeClr val="tx1"/>
                          </a:solidFill>
                          <a:latin typeface="+mn-lt"/>
                          <a:ea typeface="+mn-ea"/>
                          <a:cs typeface="+mn-cs"/>
                        </a:rPr>
                        <a:t>les lecteurs comprennent l'anglais</a:t>
                      </a:r>
                      <a:r>
                        <a:rPr lang="fr-FR" sz="1800" kern="1200" dirty="0" smtClean="0">
                          <a:solidFill>
                            <a:schemeClr val="tx1"/>
                          </a:solidFill>
                          <a:latin typeface="+mn-lt"/>
                          <a:ea typeface="+mn-ea"/>
                          <a:cs typeface="+mn-cs"/>
                        </a:rPr>
                        <a:t>, il n'est pas obligatoire de traduire la citation: on doit alors mettre l'</a:t>
                      </a:r>
                      <a:r>
                        <a:rPr lang="fr-FR" sz="1800" b="1" kern="1200" dirty="0" smtClean="0">
                          <a:solidFill>
                            <a:schemeClr val="tx1"/>
                          </a:solidFill>
                          <a:latin typeface="+mn-lt"/>
                          <a:ea typeface="+mn-ea"/>
                          <a:cs typeface="+mn-cs"/>
                        </a:rPr>
                        <a:t>extrait de langue anglaise en italique et entre guillemets</a:t>
                      </a:r>
                      <a:r>
                        <a:rPr lang="fr-FR" sz="1800" kern="1200" dirty="0" smtClean="0">
                          <a:solidFill>
                            <a:schemeClr val="tx1"/>
                          </a:solidFill>
                          <a:latin typeface="+mn-lt"/>
                          <a:ea typeface="+mn-ea"/>
                          <a:cs typeface="+mn-cs"/>
                        </a:rPr>
                        <a:t>.</a:t>
                      </a:r>
                    </a:p>
                    <a:p>
                      <a:r>
                        <a:rPr lang="fr-FR" sz="1800" kern="1200" dirty="0" smtClean="0">
                          <a:solidFill>
                            <a:schemeClr val="tx1"/>
                          </a:solidFill>
                          <a:latin typeface="+mn-lt"/>
                          <a:ea typeface="+mn-ea"/>
                          <a:cs typeface="+mn-cs"/>
                        </a:rPr>
                        <a:t>2) Si on pense que </a:t>
                      </a:r>
                      <a:r>
                        <a:rPr lang="fr-FR" sz="1800" b="1" kern="1200" dirty="0" smtClean="0">
                          <a:solidFill>
                            <a:schemeClr val="tx1"/>
                          </a:solidFill>
                          <a:latin typeface="+mn-lt"/>
                          <a:ea typeface="+mn-ea"/>
                          <a:cs typeface="+mn-cs"/>
                        </a:rPr>
                        <a:t>les lecteurs ne comprennent pas l'anglais</a:t>
                      </a:r>
                      <a:r>
                        <a:rPr lang="fr-FR" sz="1800" kern="1200" dirty="0" smtClean="0">
                          <a:solidFill>
                            <a:schemeClr val="tx1"/>
                          </a:solidFill>
                          <a:latin typeface="+mn-lt"/>
                          <a:ea typeface="+mn-ea"/>
                          <a:cs typeface="+mn-cs"/>
                        </a:rPr>
                        <a:t>, on doit </a:t>
                      </a:r>
                      <a:r>
                        <a:rPr lang="fr-FR" sz="1800" b="1" kern="1200" dirty="0" smtClean="0">
                          <a:solidFill>
                            <a:schemeClr val="tx1"/>
                          </a:solidFill>
                          <a:latin typeface="+mn-lt"/>
                          <a:ea typeface="+mn-ea"/>
                          <a:cs typeface="+mn-cs"/>
                        </a:rPr>
                        <a:t>d'abord essayer de trouver une traduction déjà publiée</a:t>
                      </a:r>
                      <a:r>
                        <a:rPr lang="fr-FR" sz="1800" kern="1200" dirty="0" smtClean="0">
                          <a:solidFill>
                            <a:schemeClr val="tx1"/>
                          </a:solidFill>
                          <a:latin typeface="+mn-lt"/>
                          <a:ea typeface="+mn-ea"/>
                          <a:cs typeface="+mn-cs"/>
                        </a:rPr>
                        <a:t> de l'extrait.</a:t>
                      </a:r>
                    </a:p>
                    <a:p>
                      <a:r>
                        <a:rPr lang="fr-FR" sz="1800" kern="1200" dirty="0" smtClean="0">
                          <a:solidFill>
                            <a:schemeClr val="tx1"/>
                          </a:solidFill>
                          <a:latin typeface="+mn-lt"/>
                          <a:ea typeface="+mn-ea"/>
                          <a:cs typeface="+mn-cs"/>
                        </a:rPr>
                        <a:t>Si </a:t>
                      </a:r>
                      <a:r>
                        <a:rPr lang="fr-FR" sz="1800" b="1" kern="1200" dirty="0" smtClean="0">
                          <a:solidFill>
                            <a:schemeClr val="tx1"/>
                          </a:solidFill>
                          <a:latin typeface="+mn-lt"/>
                          <a:ea typeface="+mn-ea"/>
                          <a:cs typeface="+mn-cs"/>
                        </a:rPr>
                        <a:t>aucune traduction</a:t>
                      </a:r>
                      <a:r>
                        <a:rPr lang="fr-FR" sz="1800" kern="1200" dirty="0" smtClean="0">
                          <a:solidFill>
                            <a:schemeClr val="tx1"/>
                          </a:solidFill>
                          <a:latin typeface="+mn-lt"/>
                          <a:ea typeface="+mn-ea"/>
                          <a:cs typeface="+mn-cs"/>
                        </a:rPr>
                        <a:t> n'a été publiée, on doit </a:t>
                      </a:r>
                      <a:r>
                        <a:rPr lang="fr-FR" sz="1800" b="1" kern="1200" dirty="0" smtClean="0">
                          <a:solidFill>
                            <a:schemeClr val="tx1"/>
                          </a:solidFill>
                          <a:latin typeface="+mn-lt"/>
                          <a:ea typeface="+mn-ea"/>
                          <a:cs typeface="+mn-cs"/>
                        </a:rPr>
                        <a:t>traduire soi-même</a:t>
                      </a:r>
                      <a:r>
                        <a:rPr lang="fr-FR" sz="1800" kern="1200" dirty="0" smtClean="0">
                          <a:solidFill>
                            <a:schemeClr val="tx1"/>
                          </a:solidFill>
                          <a:latin typeface="+mn-lt"/>
                          <a:ea typeface="+mn-ea"/>
                          <a:cs typeface="+mn-cs"/>
                        </a:rPr>
                        <a:t> l'extrait, le </a:t>
                      </a:r>
                      <a:r>
                        <a:rPr lang="fr-FR" sz="1800" b="1" kern="1200" dirty="0" smtClean="0">
                          <a:solidFill>
                            <a:schemeClr val="tx1"/>
                          </a:solidFill>
                          <a:latin typeface="+mn-lt"/>
                          <a:ea typeface="+mn-ea"/>
                          <a:cs typeface="+mn-cs"/>
                        </a:rPr>
                        <a:t>mettre entre </a:t>
                      </a:r>
                      <a:r>
                        <a:rPr lang="fr-FR" sz="1800" b="1" kern="1200" dirty="0" err="1" smtClean="0">
                          <a:solidFill>
                            <a:schemeClr val="tx1"/>
                          </a:solidFill>
                          <a:latin typeface="+mn-lt"/>
                          <a:ea typeface="+mn-ea"/>
                          <a:cs typeface="+mn-cs"/>
                        </a:rPr>
                        <a:t>guillements</a:t>
                      </a:r>
                      <a:r>
                        <a:rPr lang="fr-FR" sz="1800" kern="1200" dirty="0" smtClean="0">
                          <a:solidFill>
                            <a:schemeClr val="tx1"/>
                          </a:solidFill>
                          <a:latin typeface="+mn-lt"/>
                          <a:ea typeface="+mn-ea"/>
                          <a:cs typeface="+mn-cs"/>
                        </a:rPr>
                        <a:t> et indiquer la </a:t>
                      </a:r>
                      <a:r>
                        <a:rPr lang="fr-FR" sz="1800" b="1" kern="1200" dirty="0" smtClean="0">
                          <a:solidFill>
                            <a:schemeClr val="tx1"/>
                          </a:solidFill>
                          <a:latin typeface="+mn-lt"/>
                          <a:ea typeface="+mn-ea"/>
                          <a:cs typeface="+mn-cs"/>
                        </a:rPr>
                        <a:t>mention [Notre traduction]</a:t>
                      </a:r>
                      <a:r>
                        <a:rPr lang="fr-FR" sz="1800" kern="1200" dirty="0" smtClean="0">
                          <a:solidFill>
                            <a:schemeClr val="tx1"/>
                          </a:solidFill>
                          <a:latin typeface="+mn-lt"/>
                          <a:ea typeface="+mn-ea"/>
                          <a:cs typeface="+mn-cs"/>
                        </a:rPr>
                        <a:t> </a:t>
                      </a:r>
                      <a:r>
                        <a:rPr lang="fr-FR" sz="1800" b="1" kern="1200" dirty="0" smtClean="0">
                          <a:solidFill>
                            <a:schemeClr val="tx1"/>
                          </a:solidFill>
                          <a:latin typeface="+mn-lt"/>
                          <a:ea typeface="+mn-ea"/>
                          <a:cs typeface="+mn-cs"/>
                        </a:rPr>
                        <a:t>entre crochets</a:t>
                      </a:r>
                      <a:r>
                        <a:rPr lang="fr-FR" sz="1800" kern="1200" dirty="0" smtClean="0">
                          <a:solidFill>
                            <a:schemeClr val="tx1"/>
                          </a:solidFill>
                          <a:latin typeface="+mn-lt"/>
                          <a:ea typeface="+mn-ea"/>
                          <a:cs typeface="+mn-cs"/>
                        </a:rPr>
                        <a:t>.</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1" dirty="0" smtClean="0">
                          <a:solidFill>
                            <a:srgbClr val="000000"/>
                          </a:solidFill>
                          <a:latin typeface="Arial Narrow" pitchFamily="34" charset="0"/>
                          <a:ea typeface="Calibri"/>
                          <a:cs typeface="Candara"/>
                        </a:rPr>
                        <a:t>16</a:t>
                      </a:r>
                      <a:endParaRPr lang="fr-FR" sz="1800" b="1"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kern="1200" dirty="0" smtClean="0">
                          <a:solidFill>
                            <a:schemeClr val="tx1"/>
                          </a:solidFill>
                          <a:latin typeface="+mn-lt"/>
                          <a:ea typeface="+mn-ea"/>
                          <a:cs typeface="+mn-cs"/>
                        </a:rPr>
                        <a:t>Vrai ou Faux? </a:t>
                      </a:r>
                      <a:r>
                        <a:rPr lang="fr-FR" sz="1800" kern="1200" dirty="0" smtClean="0">
                          <a:solidFill>
                            <a:schemeClr val="tx1"/>
                          </a:solidFill>
                          <a:latin typeface="+mn-lt"/>
                          <a:ea typeface="+mn-ea"/>
                          <a:cs typeface="+mn-cs"/>
                        </a:rPr>
                        <a:t>Un de vos amis a déjà suivi ce cours et il vous propose de réutiliser son travail. Comme vous avez son accord, il ne s'agit pas de plagiat ?</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kern="1200" dirty="0" smtClean="0">
                          <a:solidFill>
                            <a:schemeClr val="tx1"/>
                          </a:solidFill>
                          <a:latin typeface="+mn-lt"/>
                          <a:ea typeface="+mn-ea"/>
                          <a:cs typeface="+mn-cs"/>
                        </a:rPr>
                        <a:t>"</a:t>
                      </a:r>
                      <a:r>
                        <a:rPr lang="fr-FR" sz="1800" b="1" kern="1200" dirty="0" smtClean="0">
                          <a:solidFill>
                            <a:schemeClr val="tx1"/>
                          </a:solidFill>
                          <a:latin typeface="+mn-lt"/>
                          <a:ea typeface="+mn-ea"/>
                          <a:cs typeface="+mn-cs"/>
                        </a:rPr>
                        <a:t>FAUX</a:t>
                      </a:r>
                      <a:r>
                        <a:rPr lang="fr-FR" sz="1800" kern="1200" dirty="0" smtClean="0">
                          <a:solidFill>
                            <a:schemeClr val="tx1"/>
                          </a:solidFill>
                          <a:latin typeface="+mn-lt"/>
                          <a:ea typeface="+mn-ea"/>
                          <a:cs typeface="+mn-cs"/>
                        </a:rPr>
                        <a:t>" !</a:t>
                      </a:r>
                      <a:r>
                        <a:rPr lang="fr-FR" sz="1800" b="1" kern="1200" dirty="0" smtClean="0">
                          <a:solidFill>
                            <a:schemeClr val="tx1"/>
                          </a:solidFill>
                          <a:latin typeface="+mn-lt"/>
                          <a:ea typeface="+mn-ea"/>
                          <a:cs typeface="+mn-cs"/>
                        </a:rPr>
                        <a:t> Explication : </a:t>
                      </a:r>
                      <a:r>
                        <a:rPr lang="fr-FR" sz="1800" kern="1200" dirty="0" smtClean="0">
                          <a:solidFill>
                            <a:schemeClr val="tx1"/>
                          </a:solidFill>
                          <a:latin typeface="+mn-lt"/>
                          <a:ea typeface="+mn-ea"/>
                          <a:cs typeface="+mn-cs"/>
                        </a:rPr>
                        <a:t>Vous n'avez</a:t>
                      </a:r>
                      <a:r>
                        <a:rPr lang="fr-FR" sz="1800" b="1" kern="1200" dirty="0" smtClean="0">
                          <a:solidFill>
                            <a:schemeClr val="tx1"/>
                          </a:solidFill>
                          <a:latin typeface="+mn-lt"/>
                          <a:ea typeface="+mn-ea"/>
                          <a:cs typeface="+mn-cs"/>
                        </a:rPr>
                        <a:t> pas produit ce travail</a:t>
                      </a:r>
                      <a:r>
                        <a:rPr lang="fr-FR" sz="1800" kern="1200" dirty="0" smtClean="0">
                          <a:solidFill>
                            <a:schemeClr val="tx1"/>
                          </a:solidFill>
                          <a:latin typeface="+mn-lt"/>
                          <a:ea typeface="+mn-ea"/>
                          <a:cs typeface="+mn-cs"/>
                        </a:rPr>
                        <a:t>, donc le </a:t>
                      </a:r>
                      <a:r>
                        <a:rPr lang="fr-FR" sz="1800" b="1" kern="1200" dirty="0" smtClean="0">
                          <a:solidFill>
                            <a:schemeClr val="tx1"/>
                          </a:solidFill>
                          <a:latin typeface="+mn-lt"/>
                          <a:ea typeface="+mn-ea"/>
                          <a:cs typeface="+mn-cs"/>
                        </a:rPr>
                        <a:t>faire passer comme le vôtre</a:t>
                      </a:r>
                      <a:r>
                        <a:rPr lang="fr-FR" sz="1800" kern="1200" dirty="0" smtClean="0">
                          <a:solidFill>
                            <a:schemeClr val="tx1"/>
                          </a:solidFill>
                          <a:latin typeface="+mn-lt"/>
                          <a:ea typeface="+mn-ea"/>
                          <a:cs typeface="+mn-cs"/>
                        </a:rPr>
                        <a:t> constitue un acte de </a:t>
                      </a:r>
                      <a:r>
                        <a:rPr lang="fr-FR" sz="1800" b="1" kern="1200" dirty="0" smtClean="0">
                          <a:solidFill>
                            <a:schemeClr val="tx1"/>
                          </a:solidFill>
                          <a:latin typeface="+mn-lt"/>
                          <a:ea typeface="+mn-ea"/>
                          <a:cs typeface="+mn-cs"/>
                        </a:rPr>
                        <a:t>plagiat</a:t>
                      </a:r>
                      <a:r>
                        <a:rPr lang="fr-FR" sz="1800" kern="1200" dirty="0" smtClean="0">
                          <a:solidFill>
                            <a:schemeClr val="tx1"/>
                          </a:solidFill>
                          <a:latin typeface="+mn-lt"/>
                          <a:ea typeface="+mn-ea"/>
                          <a:cs typeface="+mn-cs"/>
                        </a:rPr>
                        <a:t>.</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nvGraphicFramePr>
        <p:xfrm>
          <a:off x="142877" y="616096"/>
          <a:ext cx="8858278" cy="5527548"/>
        </p:xfrm>
        <a:graphic>
          <a:graphicData uri="http://schemas.openxmlformats.org/drawingml/2006/table">
            <a:tbl>
              <a:tblPr/>
              <a:tblGrid>
                <a:gridCol w="500033"/>
                <a:gridCol w="4038911"/>
                <a:gridCol w="4319334"/>
              </a:tblGrid>
              <a:tr h="75742">
                <a:tc>
                  <a:txBody>
                    <a:bodyPr/>
                    <a:lstStyle/>
                    <a:p>
                      <a:pPr algn="ctr">
                        <a:lnSpc>
                          <a:spcPct val="115000"/>
                        </a:lnSpc>
                        <a:spcAft>
                          <a:spcPts val="0"/>
                        </a:spcAft>
                      </a:pPr>
                      <a:r>
                        <a:rPr lang="fr-FR" sz="1800" b="1" dirty="0" smtClean="0">
                          <a:latin typeface="Arial Narrow"/>
                          <a:ea typeface="Calibri"/>
                          <a:cs typeface="Times New Roman"/>
                        </a:rPr>
                        <a:t>N°</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dirty="0">
                          <a:latin typeface="Arial Narrow"/>
                          <a:ea typeface="Calibri"/>
                          <a:cs typeface="Times New Roman"/>
                        </a:rPr>
                        <a:t>Questions</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dirty="0" smtClean="0">
                          <a:latin typeface="Arial Narrow"/>
                          <a:ea typeface="Calibri"/>
                          <a:cs typeface="Times New Roman"/>
                        </a:rPr>
                        <a:t>Réponse</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1" dirty="0" smtClean="0">
                          <a:solidFill>
                            <a:srgbClr val="000000"/>
                          </a:solidFill>
                          <a:latin typeface="Arial Narrow" pitchFamily="34" charset="0"/>
                          <a:ea typeface="Calibri"/>
                          <a:cs typeface="Candara"/>
                        </a:rPr>
                        <a:t>17</a:t>
                      </a:r>
                      <a:endParaRPr lang="fr-FR" sz="1800" b="1"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kern="1200" dirty="0" smtClean="0">
                          <a:solidFill>
                            <a:schemeClr val="tx1"/>
                          </a:solidFill>
                          <a:latin typeface="+mn-lt"/>
                          <a:ea typeface="+mn-ea"/>
                          <a:cs typeface="+mn-cs"/>
                        </a:rPr>
                        <a:t>Vrai ou Faux? </a:t>
                      </a:r>
                      <a:r>
                        <a:rPr lang="fr-FR" sz="1800" kern="1200" dirty="0" smtClean="0">
                          <a:solidFill>
                            <a:schemeClr val="tx1"/>
                          </a:solidFill>
                          <a:latin typeface="+mn-lt"/>
                          <a:ea typeface="+mn-ea"/>
                          <a:cs typeface="+mn-cs"/>
                        </a:rPr>
                        <a:t>Quelqu'un qui est reconnu coupable de plagiat peut être expulsé de l'université</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r-FR" sz="1800" kern="1200" dirty="0" smtClean="0">
                          <a:solidFill>
                            <a:schemeClr val="tx1"/>
                          </a:solidFill>
                          <a:latin typeface="+mn-lt"/>
                          <a:ea typeface="+mn-ea"/>
                          <a:cs typeface="+mn-cs"/>
                        </a:rPr>
                        <a:t>"</a:t>
                      </a:r>
                      <a:r>
                        <a:rPr lang="fr-FR" sz="1800" b="1" kern="1200" dirty="0" smtClean="0">
                          <a:solidFill>
                            <a:schemeClr val="tx1"/>
                          </a:solidFill>
                          <a:latin typeface="+mn-lt"/>
                          <a:ea typeface="+mn-ea"/>
                          <a:cs typeface="+mn-cs"/>
                        </a:rPr>
                        <a:t>VRAI"</a:t>
                      </a:r>
                      <a:r>
                        <a:rPr lang="fr-FR" sz="1800" kern="1200" dirty="0" smtClean="0">
                          <a:solidFill>
                            <a:schemeClr val="tx1"/>
                          </a:solidFill>
                          <a:latin typeface="+mn-lt"/>
                          <a:ea typeface="+mn-ea"/>
                          <a:cs typeface="+mn-cs"/>
                        </a:rPr>
                        <a:t> ! </a:t>
                      </a:r>
                      <a:r>
                        <a:rPr lang="fr-FR" sz="1800" b="1" kern="1200" dirty="0" smtClean="0">
                          <a:solidFill>
                            <a:schemeClr val="tx1"/>
                          </a:solidFill>
                          <a:latin typeface="+mn-lt"/>
                          <a:ea typeface="+mn-ea"/>
                          <a:cs typeface="+mn-cs"/>
                        </a:rPr>
                        <a:t>Explication</a:t>
                      </a:r>
                      <a:r>
                        <a:rPr lang="fr-FR" sz="1800" kern="1200" dirty="0" smtClean="0">
                          <a:solidFill>
                            <a:schemeClr val="tx1"/>
                          </a:solidFill>
                          <a:latin typeface="+mn-lt"/>
                          <a:ea typeface="+mn-ea"/>
                          <a:cs typeface="+mn-cs"/>
                        </a:rPr>
                        <a:t> : Être reconnu coupable de plagiat entraîne des </a:t>
                      </a:r>
                      <a:r>
                        <a:rPr lang="fr-FR" sz="1800" b="1" kern="1200" dirty="0" smtClean="0">
                          <a:solidFill>
                            <a:schemeClr val="tx1"/>
                          </a:solidFill>
                          <a:latin typeface="+mn-lt"/>
                          <a:ea typeface="+mn-ea"/>
                          <a:cs typeface="+mn-cs"/>
                        </a:rPr>
                        <a:t>sanctions </a:t>
                      </a:r>
                      <a:r>
                        <a:rPr lang="fr-FR" sz="1800" kern="1200" dirty="0" smtClean="0">
                          <a:solidFill>
                            <a:schemeClr val="tx1"/>
                          </a:solidFill>
                          <a:latin typeface="+mn-lt"/>
                          <a:ea typeface="+mn-ea"/>
                          <a:cs typeface="+mn-cs"/>
                        </a:rPr>
                        <a:t>diverses allant du </a:t>
                      </a:r>
                      <a:r>
                        <a:rPr lang="fr-FR" sz="1800" b="1" kern="1200" dirty="0" smtClean="0">
                          <a:solidFill>
                            <a:schemeClr val="tx1"/>
                          </a:solidFill>
                          <a:latin typeface="+mn-lt"/>
                          <a:ea typeface="+mn-ea"/>
                          <a:cs typeface="+mn-cs"/>
                        </a:rPr>
                        <a:t>simple avertissement</a:t>
                      </a:r>
                      <a:r>
                        <a:rPr lang="fr-FR" sz="1800" kern="1200" dirty="0" smtClean="0">
                          <a:solidFill>
                            <a:schemeClr val="tx1"/>
                          </a:solidFill>
                          <a:latin typeface="+mn-lt"/>
                          <a:ea typeface="+mn-ea"/>
                          <a:cs typeface="+mn-cs"/>
                        </a:rPr>
                        <a:t> au </a:t>
                      </a:r>
                      <a:r>
                        <a:rPr lang="fr-FR" sz="1800" b="1" kern="1200" dirty="0" smtClean="0">
                          <a:solidFill>
                            <a:schemeClr val="tx1"/>
                          </a:solidFill>
                          <a:latin typeface="+mn-lt"/>
                          <a:ea typeface="+mn-ea"/>
                          <a:cs typeface="+mn-cs"/>
                        </a:rPr>
                        <a:t>renvoi de l'université</a:t>
                      </a:r>
                      <a:r>
                        <a:rPr lang="fr-FR" sz="1800" kern="1200" dirty="0" smtClean="0">
                          <a:solidFill>
                            <a:schemeClr val="tx1"/>
                          </a:solidFill>
                          <a:latin typeface="+mn-lt"/>
                          <a:ea typeface="+mn-ea"/>
                          <a:cs typeface="+mn-cs"/>
                        </a:rPr>
                        <a:t>.</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1" dirty="0" smtClean="0">
                          <a:solidFill>
                            <a:srgbClr val="000000"/>
                          </a:solidFill>
                          <a:latin typeface="Arial Narrow" pitchFamily="34" charset="0"/>
                          <a:ea typeface="Calibri"/>
                          <a:cs typeface="Candara"/>
                        </a:rPr>
                        <a:t>18</a:t>
                      </a:r>
                      <a:endParaRPr lang="fr-FR" sz="1800" b="1"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kern="1200" dirty="0" smtClean="0">
                          <a:solidFill>
                            <a:schemeClr val="tx1"/>
                          </a:solidFill>
                          <a:latin typeface="+mn-lt"/>
                          <a:ea typeface="+mn-ea"/>
                          <a:cs typeface="+mn-cs"/>
                        </a:rPr>
                        <a:t>Vrai ou Faux? </a:t>
                      </a:r>
                      <a:r>
                        <a:rPr lang="fr-FR" sz="1800" kern="1200" dirty="0" smtClean="0">
                          <a:solidFill>
                            <a:schemeClr val="tx1"/>
                          </a:solidFill>
                          <a:latin typeface="+mn-lt"/>
                          <a:ea typeface="+mn-ea"/>
                          <a:cs typeface="+mn-cs"/>
                        </a:rPr>
                        <a:t>Lorsqu'on rédige un travail, il n'est pas nécessaire de donner la référence si on paraphrase, car une paraphrase reprend les idées et non les mots exacts d'un auteur.</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kern="1200" dirty="0" smtClean="0">
                          <a:solidFill>
                            <a:schemeClr val="tx1"/>
                          </a:solidFill>
                          <a:latin typeface="+mn-lt"/>
                          <a:ea typeface="+mn-ea"/>
                          <a:cs typeface="+mn-cs"/>
                        </a:rPr>
                        <a:t>"FAUX". Explication</a:t>
                      </a:r>
                      <a:r>
                        <a:rPr lang="fr-FR" sz="1800" kern="1200" dirty="0" smtClean="0">
                          <a:solidFill>
                            <a:schemeClr val="tx1"/>
                          </a:solidFill>
                          <a:latin typeface="+mn-lt"/>
                          <a:ea typeface="+mn-ea"/>
                          <a:cs typeface="+mn-cs"/>
                        </a:rPr>
                        <a:t> : On doit donner la r</a:t>
                      </a:r>
                      <a:r>
                        <a:rPr lang="fr-FR" sz="1800" b="1" kern="1200" dirty="0" smtClean="0">
                          <a:solidFill>
                            <a:schemeClr val="tx1"/>
                          </a:solidFill>
                          <a:latin typeface="+mn-lt"/>
                          <a:ea typeface="+mn-ea"/>
                          <a:cs typeface="+mn-cs"/>
                        </a:rPr>
                        <a:t>éférence de toute information empruntée à un auteur,</a:t>
                      </a:r>
                      <a:r>
                        <a:rPr lang="fr-FR" sz="1800" kern="1200" dirty="0" smtClean="0">
                          <a:solidFill>
                            <a:schemeClr val="tx1"/>
                          </a:solidFill>
                          <a:latin typeface="+mn-lt"/>
                          <a:ea typeface="+mn-ea"/>
                          <a:cs typeface="+mn-cs"/>
                        </a:rPr>
                        <a:t> que ce soit ses </a:t>
                      </a:r>
                      <a:r>
                        <a:rPr lang="fr-FR" sz="1800" b="1" kern="1200" dirty="0" smtClean="0">
                          <a:solidFill>
                            <a:schemeClr val="tx1"/>
                          </a:solidFill>
                          <a:latin typeface="+mn-lt"/>
                          <a:ea typeface="+mn-ea"/>
                          <a:cs typeface="+mn-cs"/>
                        </a:rPr>
                        <a:t>mots </a:t>
                      </a:r>
                      <a:r>
                        <a:rPr lang="fr-FR" sz="1800" kern="1200" dirty="0" smtClean="0">
                          <a:solidFill>
                            <a:schemeClr val="tx1"/>
                          </a:solidFill>
                          <a:latin typeface="+mn-lt"/>
                          <a:ea typeface="+mn-ea"/>
                          <a:cs typeface="+mn-cs"/>
                        </a:rPr>
                        <a:t>ou ses </a:t>
                      </a:r>
                      <a:r>
                        <a:rPr lang="fr-FR" sz="1800" b="1" kern="1200" dirty="0" smtClean="0">
                          <a:solidFill>
                            <a:schemeClr val="tx1"/>
                          </a:solidFill>
                          <a:latin typeface="+mn-lt"/>
                          <a:ea typeface="+mn-ea"/>
                          <a:cs typeface="+mn-cs"/>
                        </a:rPr>
                        <a:t>idées</a:t>
                      </a:r>
                      <a:r>
                        <a:rPr lang="fr-FR" sz="1800" kern="1200" dirty="0" smtClean="0">
                          <a:solidFill>
                            <a:schemeClr val="tx1"/>
                          </a:solidFill>
                          <a:latin typeface="+mn-lt"/>
                          <a:ea typeface="+mn-ea"/>
                          <a:cs typeface="+mn-cs"/>
                        </a:rPr>
                        <a:t>.</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1" dirty="0" smtClean="0">
                          <a:solidFill>
                            <a:srgbClr val="000000"/>
                          </a:solidFill>
                          <a:latin typeface="Arial Narrow" pitchFamily="34" charset="0"/>
                          <a:ea typeface="Calibri"/>
                          <a:cs typeface="Candara"/>
                        </a:rPr>
                        <a:t>19</a:t>
                      </a:r>
                      <a:endParaRPr lang="fr-FR" sz="1800" b="1"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kern="1200" dirty="0" smtClean="0">
                          <a:solidFill>
                            <a:schemeClr val="tx1"/>
                          </a:solidFill>
                          <a:latin typeface="+mn-lt"/>
                          <a:ea typeface="+mn-ea"/>
                          <a:cs typeface="+mn-cs"/>
                        </a:rPr>
                        <a:t>Vrai ou Faux? </a:t>
                      </a:r>
                      <a:r>
                        <a:rPr lang="fr-FR" sz="1800" kern="1200" dirty="0" smtClean="0">
                          <a:solidFill>
                            <a:schemeClr val="tx1"/>
                          </a:solidFill>
                          <a:latin typeface="+mn-lt"/>
                          <a:ea typeface="+mn-ea"/>
                          <a:cs typeface="+mn-cs"/>
                        </a:rPr>
                        <a:t>Ce qui est de notoriété publique n'a pas à être cité</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kern="1200" dirty="0" smtClean="0">
                          <a:solidFill>
                            <a:schemeClr val="tx1"/>
                          </a:solidFill>
                          <a:latin typeface="+mn-lt"/>
                          <a:ea typeface="+mn-ea"/>
                          <a:cs typeface="+mn-cs"/>
                        </a:rPr>
                        <a:t>"VRAI"</a:t>
                      </a:r>
                      <a:r>
                        <a:rPr lang="fr-FR" sz="1800" kern="1200" dirty="0" smtClean="0">
                          <a:solidFill>
                            <a:schemeClr val="tx1"/>
                          </a:solidFill>
                          <a:latin typeface="+mn-lt"/>
                          <a:ea typeface="+mn-ea"/>
                          <a:cs typeface="+mn-cs"/>
                        </a:rPr>
                        <a:t>.  </a:t>
                      </a:r>
                      <a:r>
                        <a:rPr lang="fr-FR" sz="1800" b="1" kern="1200" dirty="0" smtClean="0">
                          <a:solidFill>
                            <a:schemeClr val="tx1"/>
                          </a:solidFill>
                          <a:latin typeface="+mn-lt"/>
                          <a:ea typeface="+mn-ea"/>
                          <a:cs typeface="+mn-cs"/>
                        </a:rPr>
                        <a:t>Explication</a:t>
                      </a:r>
                      <a:r>
                        <a:rPr lang="fr-FR" sz="1800" kern="1200" dirty="0" smtClean="0">
                          <a:solidFill>
                            <a:schemeClr val="tx1"/>
                          </a:solidFill>
                          <a:latin typeface="+mn-lt"/>
                          <a:ea typeface="+mn-ea"/>
                          <a:cs typeface="+mn-cs"/>
                        </a:rPr>
                        <a:t> : Un </a:t>
                      </a:r>
                      <a:r>
                        <a:rPr lang="fr-FR" sz="1800" b="1" kern="1200" dirty="0" smtClean="0">
                          <a:solidFill>
                            <a:schemeClr val="tx1"/>
                          </a:solidFill>
                          <a:latin typeface="+mn-lt"/>
                          <a:ea typeface="+mn-ea"/>
                          <a:cs typeface="+mn-cs"/>
                        </a:rPr>
                        <a:t>fait de notoriété publique</a:t>
                      </a:r>
                      <a:r>
                        <a:rPr lang="fr-FR" sz="1800" kern="1200" dirty="0" smtClean="0">
                          <a:solidFill>
                            <a:schemeClr val="tx1"/>
                          </a:solidFill>
                          <a:latin typeface="+mn-lt"/>
                          <a:ea typeface="+mn-ea"/>
                          <a:cs typeface="+mn-cs"/>
                        </a:rPr>
                        <a:t> n'a effectivement </a:t>
                      </a:r>
                      <a:r>
                        <a:rPr lang="fr-FR" sz="1800" b="1" kern="1200" dirty="0" smtClean="0">
                          <a:solidFill>
                            <a:schemeClr val="tx1"/>
                          </a:solidFill>
                          <a:latin typeface="+mn-lt"/>
                          <a:ea typeface="+mn-ea"/>
                          <a:cs typeface="+mn-cs"/>
                        </a:rPr>
                        <a:t>pas à être cité</a:t>
                      </a:r>
                      <a:r>
                        <a:rPr lang="fr-FR" sz="1800" kern="1200" dirty="0" smtClean="0">
                          <a:solidFill>
                            <a:schemeClr val="tx1"/>
                          </a:solidFill>
                          <a:latin typeface="+mn-lt"/>
                          <a:ea typeface="+mn-ea"/>
                          <a:cs typeface="+mn-cs"/>
                        </a:rPr>
                        <a:t>. Par contre, toute</a:t>
                      </a:r>
                      <a:r>
                        <a:rPr lang="fr-FR" sz="1800" b="1" kern="1200" dirty="0" smtClean="0">
                          <a:solidFill>
                            <a:schemeClr val="tx1"/>
                          </a:solidFill>
                          <a:latin typeface="+mn-lt"/>
                          <a:ea typeface="+mn-ea"/>
                          <a:cs typeface="+mn-cs"/>
                        </a:rPr>
                        <a:t> interprétation d'un fait doit être citée</a:t>
                      </a:r>
                      <a:r>
                        <a:rPr lang="fr-FR" sz="1800" kern="1200" dirty="0" smtClean="0">
                          <a:solidFill>
                            <a:schemeClr val="tx1"/>
                          </a:solidFill>
                          <a:latin typeface="+mn-lt"/>
                          <a:ea typeface="+mn-ea"/>
                          <a:cs typeface="+mn-cs"/>
                        </a:rPr>
                        <a:t>.</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1" dirty="0" smtClean="0">
                          <a:solidFill>
                            <a:srgbClr val="000000"/>
                          </a:solidFill>
                          <a:latin typeface="Arial Narrow" pitchFamily="34" charset="0"/>
                          <a:ea typeface="Calibri"/>
                          <a:cs typeface="Candara"/>
                        </a:rPr>
                        <a:t>20</a:t>
                      </a:r>
                      <a:endParaRPr lang="fr-FR" sz="1800" b="1"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dirty="0">
                          <a:solidFill>
                            <a:srgbClr val="000000"/>
                          </a:solidFill>
                          <a:latin typeface="Arial Narrow" pitchFamily="34" charset="0"/>
                          <a:ea typeface="Calibri"/>
                          <a:cs typeface="Candara"/>
                        </a:rPr>
                        <a:t>VRAI ou FAUX? </a:t>
                      </a:r>
                      <a:r>
                        <a:rPr lang="fr-FR" sz="1800" kern="1200" dirty="0" smtClean="0">
                          <a:solidFill>
                            <a:schemeClr val="tx1"/>
                          </a:solidFill>
                          <a:latin typeface="+mn-lt"/>
                          <a:ea typeface="+mn-ea"/>
                          <a:cs typeface="+mn-cs"/>
                        </a:rPr>
                        <a:t>Il n'est pas nécessaire de faire une citation lorsqu'on rapporte ses propres expériences, ses propres observations ou encore ses propres idées sur un sujet</a:t>
                      </a:r>
                      <a:r>
                        <a:rPr lang="fr-FR" sz="1800" dirty="0" smtClean="0">
                          <a:solidFill>
                            <a:srgbClr val="000000"/>
                          </a:solidFill>
                          <a:latin typeface="Arial Narrow" pitchFamily="34" charset="0"/>
                          <a:ea typeface="Calibri"/>
                          <a:cs typeface="Candara"/>
                        </a:rPr>
                        <a:t> </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kern="1200" dirty="0" smtClean="0">
                          <a:solidFill>
                            <a:schemeClr val="tx1"/>
                          </a:solidFill>
                          <a:latin typeface="+mn-lt"/>
                          <a:ea typeface="+mn-ea"/>
                          <a:cs typeface="+mn-cs"/>
                        </a:rPr>
                        <a:t>"VRAI« </a:t>
                      </a:r>
                      <a:r>
                        <a:rPr lang="fr-FR" sz="1800" kern="1200" dirty="0" smtClean="0">
                          <a:solidFill>
                            <a:schemeClr val="tx1"/>
                          </a:solidFill>
                          <a:latin typeface="+mn-lt"/>
                          <a:ea typeface="+mn-ea"/>
                          <a:cs typeface="+mn-cs"/>
                        </a:rPr>
                        <a:t> </a:t>
                      </a:r>
                      <a:r>
                        <a:rPr lang="fr-FR" sz="1800" b="1" kern="1200" dirty="0" smtClean="0">
                          <a:solidFill>
                            <a:schemeClr val="tx1"/>
                          </a:solidFill>
                          <a:latin typeface="+mn-lt"/>
                          <a:ea typeface="+mn-ea"/>
                          <a:cs typeface="+mn-cs"/>
                        </a:rPr>
                        <a:t>Explication</a:t>
                      </a:r>
                      <a:r>
                        <a:rPr lang="fr-FR" sz="1800" kern="1200" dirty="0" smtClean="0">
                          <a:solidFill>
                            <a:schemeClr val="tx1"/>
                          </a:solidFill>
                          <a:latin typeface="+mn-lt"/>
                          <a:ea typeface="+mn-ea"/>
                          <a:cs typeface="+mn-cs"/>
                        </a:rPr>
                        <a:t> : Comme ces </a:t>
                      </a:r>
                      <a:r>
                        <a:rPr lang="fr-FR" sz="1800" b="1" kern="1200" dirty="0" smtClean="0">
                          <a:solidFill>
                            <a:schemeClr val="tx1"/>
                          </a:solidFill>
                          <a:latin typeface="+mn-lt"/>
                          <a:ea typeface="+mn-ea"/>
                          <a:cs typeface="+mn-cs"/>
                        </a:rPr>
                        <a:t>expériences, observations</a:t>
                      </a:r>
                      <a:r>
                        <a:rPr lang="fr-FR" sz="1800" kern="1200" dirty="0" smtClean="0">
                          <a:solidFill>
                            <a:schemeClr val="tx1"/>
                          </a:solidFill>
                          <a:latin typeface="+mn-lt"/>
                          <a:ea typeface="+mn-ea"/>
                          <a:cs typeface="+mn-cs"/>
                        </a:rPr>
                        <a:t> et </a:t>
                      </a:r>
                      <a:r>
                        <a:rPr lang="fr-FR" sz="1800" b="1" kern="1200" dirty="0" smtClean="0">
                          <a:solidFill>
                            <a:schemeClr val="tx1"/>
                          </a:solidFill>
                          <a:latin typeface="+mn-lt"/>
                          <a:ea typeface="+mn-ea"/>
                          <a:cs typeface="+mn-cs"/>
                        </a:rPr>
                        <a:t>idées </a:t>
                      </a:r>
                      <a:r>
                        <a:rPr lang="fr-FR" sz="1800" kern="1200" dirty="0" smtClean="0">
                          <a:solidFill>
                            <a:schemeClr val="tx1"/>
                          </a:solidFill>
                          <a:latin typeface="+mn-lt"/>
                          <a:ea typeface="+mn-ea"/>
                          <a:cs typeface="+mn-cs"/>
                        </a:rPr>
                        <a:t>sont les </a:t>
                      </a:r>
                      <a:r>
                        <a:rPr lang="fr-FR" sz="1800" b="1" kern="1200" dirty="0" smtClean="0">
                          <a:solidFill>
                            <a:schemeClr val="tx1"/>
                          </a:solidFill>
                          <a:latin typeface="+mn-lt"/>
                          <a:ea typeface="+mn-ea"/>
                          <a:cs typeface="+mn-cs"/>
                        </a:rPr>
                        <a:t>vôtres</a:t>
                      </a:r>
                      <a:r>
                        <a:rPr lang="fr-FR" sz="1800" kern="1200" dirty="0" smtClean="0">
                          <a:solidFill>
                            <a:schemeClr val="tx1"/>
                          </a:solidFill>
                          <a:latin typeface="+mn-lt"/>
                          <a:ea typeface="+mn-ea"/>
                          <a:cs typeface="+mn-cs"/>
                        </a:rPr>
                        <a:t>, vous</a:t>
                      </a:r>
                      <a:r>
                        <a:rPr lang="fr-FR" sz="1800" b="1" kern="1200" dirty="0" smtClean="0">
                          <a:solidFill>
                            <a:schemeClr val="tx1"/>
                          </a:solidFill>
                          <a:latin typeface="+mn-lt"/>
                          <a:ea typeface="+mn-ea"/>
                          <a:cs typeface="+mn-cs"/>
                        </a:rPr>
                        <a:t> n'avez pas à les citer</a:t>
                      </a:r>
                      <a:r>
                        <a:rPr lang="fr-FR" sz="1800" kern="1200" dirty="0" smtClean="0">
                          <a:solidFill>
                            <a:schemeClr val="tx1"/>
                          </a:solidFill>
                          <a:latin typeface="+mn-lt"/>
                          <a:ea typeface="+mn-ea"/>
                          <a:cs typeface="+mn-cs"/>
                        </a:rPr>
                        <a:t>. Par contre, on doit </a:t>
                      </a:r>
                      <a:r>
                        <a:rPr lang="fr-FR" sz="1800" b="1" kern="1200" dirty="0" smtClean="0">
                          <a:solidFill>
                            <a:schemeClr val="tx1"/>
                          </a:solidFill>
                          <a:latin typeface="+mn-lt"/>
                          <a:ea typeface="+mn-ea"/>
                          <a:cs typeface="+mn-cs"/>
                        </a:rPr>
                        <a:t>toujours citer </a:t>
                      </a:r>
                      <a:r>
                        <a:rPr lang="fr-FR" sz="1800" kern="1200" dirty="0" smtClean="0">
                          <a:solidFill>
                            <a:schemeClr val="tx1"/>
                          </a:solidFill>
                          <a:latin typeface="+mn-lt"/>
                          <a:ea typeface="+mn-ea"/>
                          <a:cs typeface="+mn-cs"/>
                        </a:rPr>
                        <a:t>lorsqu'il s'agit des</a:t>
                      </a:r>
                      <a:r>
                        <a:rPr lang="fr-FR" sz="1800" b="1" kern="1200" dirty="0" smtClean="0">
                          <a:solidFill>
                            <a:schemeClr val="tx1"/>
                          </a:solidFill>
                          <a:latin typeface="+mn-lt"/>
                          <a:ea typeface="+mn-ea"/>
                          <a:cs typeface="+mn-cs"/>
                        </a:rPr>
                        <a:t> expériences</a:t>
                      </a:r>
                      <a:r>
                        <a:rPr lang="fr-FR" sz="1800" kern="1200" dirty="0" smtClean="0">
                          <a:solidFill>
                            <a:schemeClr val="tx1"/>
                          </a:solidFill>
                          <a:latin typeface="+mn-lt"/>
                          <a:ea typeface="+mn-ea"/>
                          <a:cs typeface="+mn-cs"/>
                        </a:rPr>
                        <a:t>, des </a:t>
                      </a:r>
                      <a:r>
                        <a:rPr lang="fr-FR" sz="1800" b="1" kern="1200" dirty="0" smtClean="0">
                          <a:solidFill>
                            <a:schemeClr val="tx1"/>
                          </a:solidFill>
                          <a:latin typeface="+mn-lt"/>
                          <a:ea typeface="+mn-ea"/>
                          <a:cs typeface="+mn-cs"/>
                        </a:rPr>
                        <a:t>observations</a:t>
                      </a:r>
                      <a:r>
                        <a:rPr lang="fr-FR" sz="1800" kern="1200" dirty="0" smtClean="0">
                          <a:solidFill>
                            <a:schemeClr val="tx1"/>
                          </a:solidFill>
                          <a:latin typeface="+mn-lt"/>
                          <a:ea typeface="+mn-ea"/>
                          <a:cs typeface="+mn-cs"/>
                        </a:rPr>
                        <a:t> ou des </a:t>
                      </a:r>
                      <a:r>
                        <a:rPr lang="fr-FR" sz="1800" b="1" kern="1200" dirty="0" smtClean="0">
                          <a:solidFill>
                            <a:schemeClr val="tx1"/>
                          </a:solidFill>
                          <a:latin typeface="+mn-lt"/>
                          <a:ea typeface="+mn-ea"/>
                          <a:cs typeface="+mn-cs"/>
                        </a:rPr>
                        <a:t>idées</a:t>
                      </a:r>
                      <a:r>
                        <a:rPr lang="fr-FR" sz="1800" kern="1200" dirty="0" smtClean="0">
                          <a:solidFill>
                            <a:schemeClr val="tx1"/>
                          </a:solidFill>
                          <a:latin typeface="+mn-lt"/>
                          <a:ea typeface="+mn-ea"/>
                          <a:cs typeface="+mn-cs"/>
                        </a:rPr>
                        <a:t> de </a:t>
                      </a:r>
                      <a:r>
                        <a:rPr lang="fr-FR" sz="1800" b="1" kern="1200" dirty="0" smtClean="0">
                          <a:solidFill>
                            <a:schemeClr val="tx1"/>
                          </a:solidFill>
                          <a:latin typeface="+mn-lt"/>
                          <a:ea typeface="+mn-ea"/>
                          <a:cs typeface="+mn-cs"/>
                        </a:rPr>
                        <a:t>quelqu'un d'autre</a:t>
                      </a:r>
                      <a:r>
                        <a:rPr lang="fr-FR" sz="1800" kern="1200" dirty="0" smtClean="0">
                          <a:solidFill>
                            <a:schemeClr val="tx1"/>
                          </a:solidFill>
                          <a:latin typeface="+mn-lt"/>
                          <a:ea typeface="+mn-ea"/>
                          <a:cs typeface="+mn-cs"/>
                        </a:rPr>
                        <a:t>.</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nvGraphicFramePr>
        <p:xfrm>
          <a:off x="142877" y="953434"/>
          <a:ext cx="8858278" cy="4704588"/>
        </p:xfrm>
        <a:graphic>
          <a:graphicData uri="http://schemas.openxmlformats.org/drawingml/2006/table">
            <a:tbl>
              <a:tblPr/>
              <a:tblGrid>
                <a:gridCol w="642909"/>
                <a:gridCol w="3896035"/>
                <a:gridCol w="4319334"/>
              </a:tblGrid>
              <a:tr h="75742">
                <a:tc>
                  <a:txBody>
                    <a:bodyPr/>
                    <a:lstStyle/>
                    <a:p>
                      <a:pPr algn="ctr">
                        <a:lnSpc>
                          <a:spcPct val="115000"/>
                        </a:lnSpc>
                        <a:spcAft>
                          <a:spcPts val="0"/>
                        </a:spcAft>
                      </a:pPr>
                      <a:r>
                        <a:rPr lang="fr-FR" sz="1800" b="1" dirty="0" smtClean="0">
                          <a:latin typeface="Arial Narrow"/>
                          <a:ea typeface="Calibri"/>
                          <a:cs typeface="Times New Roman"/>
                        </a:rPr>
                        <a:t>N°</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dirty="0">
                          <a:latin typeface="Arial Narrow"/>
                          <a:ea typeface="Calibri"/>
                          <a:cs typeface="Times New Roman"/>
                        </a:rPr>
                        <a:t>Questions</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dirty="0" smtClean="0">
                          <a:latin typeface="Arial Narrow"/>
                          <a:ea typeface="Calibri"/>
                          <a:cs typeface="Times New Roman"/>
                        </a:rPr>
                        <a:t>Réponses</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098">
                <a:tc>
                  <a:txBody>
                    <a:bodyPr/>
                    <a:lstStyle/>
                    <a:p>
                      <a:pPr algn="ctr">
                        <a:spcAft>
                          <a:spcPts val="0"/>
                        </a:spcAft>
                      </a:pPr>
                      <a:r>
                        <a:rPr lang="fr-FR" sz="1800" b="1" dirty="0" smtClean="0">
                          <a:solidFill>
                            <a:srgbClr val="000000"/>
                          </a:solidFill>
                          <a:latin typeface="Arial Narrow" pitchFamily="34" charset="0"/>
                          <a:ea typeface="Calibri"/>
                          <a:cs typeface="Candara"/>
                        </a:rPr>
                        <a:t>21</a:t>
                      </a:r>
                      <a:endParaRPr lang="fr-FR" sz="1800" b="1"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dirty="0">
                          <a:solidFill>
                            <a:srgbClr val="000000"/>
                          </a:solidFill>
                          <a:latin typeface="Arial Narrow" pitchFamily="34" charset="0"/>
                          <a:ea typeface="Calibri"/>
                          <a:cs typeface="Candara"/>
                        </a:rPr>
                        <a:t>VRAI ou FAUX? </a:t>
                      </a:r>
                      <a:r>
                        <a:rPr lang="fr-FR" sz="1800" kern="1200" dirty="0" smtClean="0">
                          <a:solidFill>
                            <a:schemeClr val="tx1"/>
                          </a:solidFill>
                          <a:latin typeface="+mn-lt"/>
                          <a:ea typeface="+mn-ea"/>
                          <a:cs typeface="+mn-cs"/>
                        </a:rPr>
                        <a:t>Pour faire une bonne paraphrase, il suffit simplement de remplacer tous les mots de l'extrait que l'on veut paraphraser par des synonymes</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kern="1200" dirty="0" smtClean="0">
                          <a:solidFill>
                            <a:schemeClr val="tx1"/>
                          </a:solidFill>
                          <a:latin typeface="+mn-lt"/>
                          <a:ea typeface="+mn-ea"/>
                          <a:cs typeface="+mn-cs"/>
                        </a:rPr>
                        <a:t>"FAUX« </a:t>
                      </a:r>
                      <a:r>
                        <a:rPr lang="fr-FR" sz="1800" kern="1200" dirty="0" smtClean="0">
                          <a:solidFill>
                            <a:schemeClr val="tx1"/>
                          </a:solidFill>
                          <a:latin typeface="+mn-lt"/>
                          <a:ea typeface="+mn-ea"/>
                          <a:cs typeface="+mn-cs"/>
                        </a:rPr>
                        <a:t> </a:t>
                      </a:r>
                      <a:r>
                        <a:rPr lang="fr-FR" sz="1800" b="1" kern="1200" dirty="0" smtClean="0">
                          <a:solidFill>
                            <a:schemeClr val="tx1"/>
                          </a:solidFill>
                          <a:latin typeface="+mn-lt"/>
                          <a:ea typeface="+mn-ea"/>
                          <a:cs typeface="+mn-cs"/>
                        </a:rPr>
                        <a:t>Explication</a:t>
                      </a:r>
                      <a:r>
                        <a:rPr lang="fr-FR" sz="1800" kern="1200" dirty="0" smtClean="0">
                          <a:solidFill>
                            <a:schemeClr val="tx1"/>
                          </a:solidFill>
                          <a:latin typeface="+mn-lt"/>
                          <a:ea typeface="+mn-ea"/>
                          <a:cs typeface="+mn-cs"/>
                        </a:rPr>
                        <a:t> : Il faut effectivement</a:t>
                      </a:r>
                      <a:r>
                        <a:rPr lang="fr-FR" sz="1800" b="1" kern="1200" dirty="0" smtClean="0">
                          <a:solidFill>
                            <a:schemeClr val="tx1"/>
                          </a:solidFill>
                          <a:latin typeface="+mn-lt"/>
                          <a:ea typeface="+mn-ea"/>
                          <a:cs typeface="+mn-cs"/>
                        </a:rPr>
                        <a:t> remplacer</a:t>
                      </a:r>
                      <a:r>
                        <a:rPr lang="fr-FR" sz="1800" kern="1200" dirty="0" smtClean="0">
                          <a:solidFill>
                            <a:schemeClr val="tx1"/>
                          </a:solidFill>
                          <a:latin typeface="+mn-lt"/>
                          <a:ea typeface="+mn-ea"/>
                          <a:cs typeface="+mn-cs"/>
                        </a:rPr>
                        <a:t> des mots de la paraphrase </a:t>
                      </a:r>
                      <a:r>
                        <a:rPr lang="fr-FR" sz="1800" b="1" kern="1200" dirty="0" smtClean="0">
                          <a:solidFill>
                            <a:schemeClr val="tx1"/>
                          </a:solidFill>
                          <a:latin typeface="+mn-lt"/>
                          <a:ea typeface="+mn-ea"/>
                          <a:cs typeface="+mn-cs"/>
                        </a:rPr>
                        <a:t>par des synonymes</a:t>
                      </a:r>
                      <a:r>
                        <a:rPr lang="fr-FR" sz="1800" kern="1200" dirty="0" smtClean="0">
                          <a:solidFill>
                            <a:schemeClr val="tx1"/>
                          </a:solidFill>
                          <a:latin typeface="+mn-lt"/>
                          <a:ea typeface="+mn-ea"/>
                          <a:cs typeface="+mn-cs"/>
                        </a:rPr>
                        <a:t>, mais il faut </a:t>
                      </a:r>
                      <a:r>
                        <a:rPr lang="fr-FR" sz="1800" b="1" kern="1200" dirty="0" smtClean="0">
                          <a:solidFill>
                            <a:schemeClr val="tx1"/>
                          </a:solidFill>
                          <a:latin typeface="+mn-lt"/>
                          <a:ea typeface="+mn-ea"/>
                          <a:cs typeface="+mn-cs"/>
                        </a:rPr>
                        <a:t>également modifier la structure des phrases</a:t>
                      </a:r>
                      <a:r>
                        <a:rPr lang="fr-FR" sz="1800" kern="1200" dirty="0" smtClean="0">
                          <a:solidFill>
                            <a:schemeClr val="tx1"/>
                          </a:solidFill>
                          <a:latin typeface="+mn-lt"/>
                          <a:ea typeface="+mn-ea"/>
                          <a:cs typeface="+mn-cs"/>
                        </a:rPr>
                        <a:t>, </a:t>
                      </a:r>
                      <a:r>
                        <a:rPr lang="fr-FR" sz="1800" b="1" kern="1200" dirty="0" smtClean="0">
                          <a:solidFill>
                            <a:schemeClr val="tx1"/>
                          </a:solidFill>
                          <a:latin typeface="+mn-lt"/>
                          <a:ea typeface="+mn-ea"/>
                          <a:cs typeface="+mn-cs"/>
                        </a:rPr>
                        <a:t>changer les parties du discours</a:t>
                      </a:r>
                      <a:r>
                        <a:rPr lang="fr-FR" sz="1800" kern="1200" dirty="0" smtClean="0">
                          <a:solidFill>
                            <a:schemeClr val="tx1"/>
                          </a:solidFill>
                          <a:latin typeface="+mn-lt"/>
                          <a:ea typeface="+mn-ea"/>
                          <a:cs typeface="+mn-cs"/>
                        </a:rPr>
                        <a:t> et </a:t>
                      </a:r>
                      <a:r>
                        <a:rPr lang="fr-FR" sz="1800" b="1" kern="1200" dirty="0" smtClean="0">
                          <a:solidFill>
                            <a:schemeClr val="tx1"/>
                          </a:solidFill>
                          <a:latin typeface="+mn-lt"/>
                          <a:ea typeface="+mn-ea"/>
                          <a:cs typeface="+mn-cs"/>
                        </a:rPr>
                        <a:t>effectuer tout autre changement jugé pertinent</a:t>
                      </a:r>
                      <a:r>
                        <a:rPr lang="fr-FR" sz="1800" kern="1200" dirty="0" smtClean="0">
                          <a:solidFill>
                            <a:schemeClr val="tx1"/>
                          </a:solidFill>
                          <a:latin typeface="+mn-lt"/>
                          <a:ea typeface="+mn-ea"/>
                          <a:cs typeface="+mn-cs"/>
                        </a:rPr>
                        <a:t>. Une bonne paraphrase implique que l'on comprend aisément ce que l'auteur a voulu dire et qu'on l'exprime dans ses propres mots.</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49">
                <a:tc>
                  <a:txBody>
                    <a:bodyPr/>
                    <a:lstStyle/>
                    <a:p>
                      <a:pPr algn="ctr">
                        <a:spcAft>
                          <a:spcPts val="0"/>
                        </a:spcAft>
                      </a:pPr>
                      <a:r>
                        <a:rPr lang="fr-FR" sz="1800" b="1" dirty="0" smtClean="0">
                          <a:solidFill>
                            <a:srgbClr val="000000"/>
                          </a:solidFill>
                          <a:latin typeface="Arial Narrow" pitchFamily="34" charset="0"/>
                          <a:ea typeface="Calibri"/>
                          <a:cs typeface="Candara"/>
                        </a:rPr>
                        <a:t>22</a:t>
                      </a:r>
                      <a:endParaRPr lang="fr-FR" sz="1800" b="1"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dirty="0" smtClean="0">
                          <a:solidFill>
                            <a:srgbClr val="000000"/>
                          </a:solidFill>
                          <a:latin typeface="Arial Narrow" pitchFamily="34" charset="0"/>
                          <a:ea typeface="Calibri"/>
                          <a:cs typeface="Candara"/>
                        </a:rPr>
                        <a:t>Choisir entre –i- </a:t>
                      </a:r>
                      <a:r>
                        <a:rPr lang="fr-FR" sz="1800" b="1" kern="1200" dirty="0" smtClean="0">
                          <a:solidFill>
                            <a:schemeClr val="tx1"/>
                          </a:solidFill>
                          <a:latin typeface="+mn-lt"/>
                          <a:ea typeface="+mn-ea"/>
                          <a:cs typeface="+mn-cs"/>
                        </a:rPr>
                        <a:t>Pour donner de la crédibilité à ses propos ou –ii- Pour offrir à ses lecteurs des références sur le sujet ou –iii-Pour se protéger du plagiat ou Toutes ces réponses</a:t>
                      </a:r>
                      <a:r>
                        <a:rPr lang="fr-FR" sz="1800" b="1" dirty="0" smtClean="0">
                          <a:solidFill>
                            <a:srgbClr val="000000"/>
                          </a:solidFill>
                          <a:latin typeface="Arial Narrow" pitchFamily="34" charset="0"/>
                          <a:ea typeface="Calibri"/>
                          <a:cs typeface="Candara"/>
                        </a:rPr>
                        <a:t>? </a:t>
                      </a:r>
                      <a:r>
                        <a:rPr lang="fr-FR" sz="1800" kern="1200" dirty="0" smtClean="0">
                          <a:solidFill>
                            <a:schemeClr val="tx1"/>
                          </a:solidFill>
                          <a:latin typeface="+mn-lt"/>
                          <a:ea typeface="+mn-ea"/>
                          <a:cs typeface="+mn-cs"/>
                        </a:rPr>
                        <a:t>"Lorsqu'on effectue un travail de recherche, pourquoi doit-on indiquer ses sources ?"</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kern="1200" dirty="0" smtClean="0">
                          <a:solidFill>
                            <a:schemeClr val="tx1"/>
                          </a:solidFill>
                          <a:latin typeface="+mn-lt"/>
                          <a:ea typeface="+mn-ea"/>
                          <a:cs typeface="+mn-cs"/>
                        </a:rPr>
                        <a:t>"TOUTES CES REPONSES"</a:t>
                      </a:r>
                      <a:r>
                        <a:rPr lang="fr-FR" sz="1800" kern="1200" dirty="0" smtClean="0">
                          <a:solidFill>
                            <a:schemeClr val="tx1"/>
                          </a:solidFill>
                          <a:latin typeface="+mn-lt"/>
                          <a:ea typeface="+mn-ea"/>
                          <a:cs typeface="+mn-cs"/>
                        </a:rPr>
                        <a:t>.  </a:t>
                      </a:r>
                      <a:r>
                        <a:rPr lang="fr-FR" sz="1800" b="1" kern="1200" dirty="0" smtClean="0">
                          <a:solidFill>
                            <a:schemeClr val="tx1"/>
                          </a:solidFill>
                          <a:latin typeface="+mn-lt"/>
                          <a:ea typeface="+mn-ea"/>
                          <a:cs typeface="+mn-cs"/>
                        </a:rPr>
                        <a:t>Explication</a:t>
                      </a:r>
                      <a:r>
                        <a:rPr lang="fr-FR" sz="1800" kern="1200" dirty="0" smtClean="0">
                          <a:solidFill>
                            <a:schemeClr val="tx1"/>
                          </a:solidFill>
                          <a:latin typeface="+mn-lt"/>
                          <a:ea typeface="+mn-ea"/>
                          <a:cs typeface="+mn-cs"/>
                        </a:rPr>
                        <a:t> : En effet, on doit indiquer ses sources à la fois  pour donner de la </a:t>
                      </a:r>
                      <a:r>
                        <a:rPr lang="fr-FR" sz="1800" b="1" kern="1200" dirty="0" smtClean="0">
                          <a:solidFill>
                            <a:schemeClr val="tx1"/>
                          </a:solidFill>
                          <a:latin typeface="+mn-lt"/>
                          <a:ea typeface="+mn-ea"/>
                          <a:cs typeface="+mn-cs"/>
                        </a:rPr>
                        <a:t>crédibilité</a:t>
                      </a:r>
                      <a:r>
                        <a:rPr lang="fr-FR" sz="1800" kern="1200" dirty="0" smtClean="0">
                          <a:solidFill>
                            <a:schemeClr val="tx1"/>
                          </a:solidFill>
                          <a:latin typeface="+mn-lt"/>
                          <a:ea typeface="+mn-ea"/>
                          <a:cs typeface="+mn-cs"/>
                        </a:rPr>
                        <a:t> à ses propos, offrir à ses lecteurs des</a:t>
                      </a:r>
                      <a:r>
                        <a:rPr lang="fr-FR" sz="1800" b="1" kern="1200" dirty="0" smtClean="0">
                          <a:solidFill>
                            <a:schemeClr val="tx1"/>
                          </a:solidFill>
                          <a:latin typeface="+mn-lt"/>
                          <a:ea typeface="+mn-ea"/>
                          <a:cs typeface="+mn-cs"/>
                        </a:rPr>
                        <a:t> références </a:t>
                      </a:r>
                      <a:r>
                        <a:rPr lang="fr-FR" sz="1800" kern="1200" dirty="0" smtClean="0">
                          <a:solidFill>
                            <a:schemeClr val="tx1"/>
                          </a:solidFill>
                          <a:latin typeface="+mn-lt"/>
                          <a:ea typeface="+mn-ea"/>
                          <a:cs typeface="+mn-cs"/>
                        </a:rPr>
                        <a:t>sur le sujet et </a:t>
                      </a:r>
                      <a:r>
                        <a:rPr lang="fr-FR" sz="1800" b="1" kern="1200" dirty="0" smtClean="0">
                          <a:solidFill>
                            <a:schemeClr val="tx1"/>
                          </a:solidFill>
                          <a:latin typeface="+mn-lt"/>
                          <a:ea typeface="+mn-ea"/>
                          <a:cs typeface="+mn-cs"/>
                        </a:rPr>
                        <a:t>se protéger du</a:t>
                      </a:r>
                      <a:r>
                        <a:rPr lang="fr-FR" sz="1800" kern="1200" dirty="0" smtClean="0">
                          <a:solidFill>
                            <a:schemeClr val="tx1"/>
                          </a:solidFill>
                          <a:latin typeface="+mn-lt"/>
                          <a:ea typeface="+mn-ea"/>
                          <a:cs typeface="+mn-cs"/>
                        </a:rPr>
                        <a:t> </a:t>
                      </a:r>
                      <a:r>
                        <a:rPr lang="fr-FR" sz="1800" b="1" kern="1200" dirty="0" smtClean="0">
                          <a:solidFill>
                            <a:schemeClr val="tx1"/>
                          </a:solidFill>
                          <a:latin typeface="+mn-lt"/>
                          <a:ea typeface="+mn-ea"/>
                          <a:cs typeface="+mn-cs"/>
                        </a:rPr>
                        <a:t>plagiat</a:t>
                      </a:r>
                      <a:r>
                        <a:rPr lang="fr-FR" sz="1800" kern="1200" dirty="0" smtClean="0">
                          <a:solidFill>
                            <a:schemeClr val="tx1"/>
                          </a:solidFill>
                          <a:latin typeface="+mn-lt"/>
                          <a:ea typeface="+mn-ea"/>
                          <a:cs typeface="+mn-cs"/>
                        </a:rPr>
                        <a:t>.</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ZoneTexte 8"/>
          <p:cNvSpPr txBox="1">
            <a:spLocks noChangeArrowheads="1"/>
          </p:cNvSpPr>
          <p:nvPr/>
        </p:nvSpPr>
        <p:spPr bwMode="auto">
          <a:xfrm>
            <a:off x="-25750" y="357166"/>
            <a:ext cx="9144000" cy="6401753"/>
          </a:xfrm>
          <a:prstGeom prst="rect">
            <a:avLst/>
          </a:prstGeom>
          <a:noFill/>
          <a:ln w="9525">
            <a:noFill/>
            <a:miter lim="800000"/>
            <a:headEnd/>
            <a:tailEnd/>
          </a:ln>
        </p:spPr>
        <p:txBody>
          <a:bodyPr wrap="square">
            <a:spAutoFit/>
          </a:bodyPr>
          <a:lstStyle/>
          <a:p>
            <a:pPr marL="226800" indent="-226800" algn="just">
              <a:spcBef>
                <a:spcPts val="600"/>
              </a:spcBef>
              <a:spcAft>
                <a:spcPts val="0"/>
              </a:spcAft>
              <a:buFont typeface="Wingdings" pitchFamily="2" charset="2"/>
              <a:buChar char="§"/>
            </a:pPr>
            <a:r>
              <a:rPr lang="fr-FR" sz="3000" dirty="0" smtClean="0">
                <a:latin typeface="Arial Narrow" pitchFamily="34" charset="0"/>
                <a:cs typeface="Arial" pitchFamily="34" charset="0"/>
              </a:rPr>
              <a:t>18 avril 2018 au Conseil rectoral de l’UAC </a:t>
            </a:r>
            <a:r>
              <a:rPr lang="fr-FR" sz="3000" dirty="0" smtClean="0">
                <a:latin typeface="Arial Narrow" pitchFamily="34" charset="0"/>
                <a:cs typeface="Arial" pitchFamily="34" charset="0"/>
                <a:sym typeface="Wingdings" pitchFamily="2" charset="2"/>
              </a:rPr>
              <a:t></a:t>
            </a:r>
            <a:r>
              <a:rPr lang="fr-FR" sz="3000" dirty="0" smtClean="0">
                <a:latin typeface="Arial Narrow" pitchFamily="34" charset="0"/>
                <a:cs typeface="Arial" pitchFamily="34" charset="0"/>
              </a:rPr>
              <a:t> présentation sur </a:t>
            </a:r>
            <a:r>
              <a:rPr lang="fr-FR" sz="3000" dirty="0" smtClean="0">
                <a:ln w="0"/>
                <a:solidFill>
                  <a:srgbClr val="002060"/>
                </a:solidFill>
                <a:effectLst>
                  <a:outerShdw blurRad="38100" dist="19050" dir="2700000" algn="tl" rotWithShape="0">
                    <a:schemeClr val="dk1">
                      <a:alpha val="40000"/>
                    </a:schemeClr>
                  </a:outerShdw>
                </a:effectLst>
                <a:latin typeface="Arial Narrow" pitchFamily="34" charset="0"/>
              </a:rPr>
              <a:t>Politique Universitaire de la Lutte Anti-Plagiat à l’Université d’Abomey-Calavi et ses implications</a:t>
            </a:r>
            <a:endParaRPr lang="fr-FR" sz="3000" dirty="0" smtClean="0">
              <a:latin typeface="Arial Narrow" pitchFamily="34" charset="0"/>
              <a:cs typeface="Arial" pitchFamily="34" charset="0"/>
            </a:endParaRPr>
          </a:p>
          <a:p>
            <a:pPr marL="226800" indent="-226800" algn="just">
              <a:spcBef>
                <a:spcPts val="600"/>
              </a:spcBef>
              <a:spcAft>
                <a:spcPts val="0"/>
              </a:spcAft>
              <a:buFont typeface="Wingdings" pitchFamily="2" charset="2"/>
              <a:buChar char="§"/>
            </a:pPr>
            <a:r>
              <a:rPr lang="fr-FR" sz="3000" dirty="0" smtClean="0">
                <a:latin typeface="Arial Narrow" pitchFamily="34" charset="0"/>
              </a:rPr>
              <a:t>Puis aujourd’hui 04/05/2018 au</a:t>
            </a:r>
            <a:r>
              <a:rPr lang="fr-FR" sz="3000" dirty="0" smtClean="0">
                <a:solidFill>
                  <a:srgbClr val="002060"/>
                </a:solidFill>
                <a:latin typeface="Arial Narrow" pitchFamily="34" charset="0"/>
              </a:rPr>
              <a:t> </a:t>
            </a:r>
            <a:r>
              <a:rPr lang="fr-FR" sz="3200" dirty="0" smtClean="0">
                <a:solidFill>
                  <a:srgbClr val="002060"/>
                </a:solidFill>
                <a:latin typeface="Arial Narrow" pitchFamily="34" charset="0"/>
              </a:rPr>
              <a:t>Séminaire Scientifique organisé par le Comité scientifique Sectoriel des Sciences Agronomiques et l’École Doctorale des Sciences Agronomiques et de l’Eau de la FSA/UAC</a:t>
            </a:r>
            <a:r>
              <a:rPr lang="fr-FR" sz="3000" dirty="0" smtClean="0">
                <a:latin typeface="Arial Narrow" pitchFamily="34" charset="0"/>
              </a:rPr>
              <a:t> </a:t>
            </a:r>
            <a:r>
              <a:rPr lang="fr-FR" sz="3000" dirty="0" smtClean="0">
                <a:latin typeface="Arial Narrow" pitchFamily="34" charset="0"/>
                <a:cs typeface="Arial" pitchFamily="34" charset="0"/>
                <a:sym typeface="Wingdings" pitchFamily="2" charset="2"/>
              </a:rPr>
              <a:t></a:t>
            </a:r>
            <a:r>
              <a:rPr lang="fr-FR" sz="3000" dirty="0" smtClean="0">
                <a:solidFill>
                  <a:srgbClr val="002060"/>
                </a:solidFill>
                <a:latin typeface="Arial Narrow" pitchFamily="34" charset="0"/>
              </a:rPr>
              <a:t> </a:t>
            </a:r>
            <a:r>
              <a:rPr lang="fr-FR" sz="3000" b="1" dirty="0" smtClean="0">
                <a:latin typeface="Arial Narrow" pitchFamily="34" charset="0"/>
                <a:ea typeface="Calibri" pitchFamily="34" charset="0"/>
                <a:cs typeface="Arial" pitchFamily="34" charset="0"/>
              </a:rPr>
              <a:t>Plagiat et </a:t>
            </a:r>
            <a:r>
              <a:rPr lang="fr-FR" sz="3000" b="1" dirty="0" err="1" smtClean="0">
                <a:latin typeface="Arial Narrow" pitchFamily="34" charset="0"/>
                <a:ea typeface="Calibri" pitchFamily="34" charset="0"/>
                <a:cs typeface="Arial" pitchFamily="34" charset="0"/>
              </a:rPr>
              <a:t>autoplagiat</a:t>
            </a:r>
            <a:r>
              <a:rPr lang="fr-FR" sz="3000" b="1" dirty="0" smtClean="0">
                <a:latin typeface="Arial Narrow" pitchFamily="34" charset="0"/>
                <a:ea typeface="Calibri" pitchFamily="34" charset="0"/>
                <a:cs typeface="Arial" pitchFamily="34" charset="0"/>
              </a:rPr>
              <a:t> : sur l’éthique et l’intégrité scientifique</a:t>
            </a:r>
            <a:endParaRPr lang="fr-FR" sz="3000" dirty="0" smtClean="0">
              <a:latin typeface="Arial Narrow" pitchFamily="34" charset="0"/>
              <a:ea typeface="Calibri" pitchFamily="34" charset="0"/>
              <a:cs typeface="Arial" pitchFamily="34" charset="0"/>
            </a:endParaRPr>
          </a:p>
          <a:p>
            <a:pPr algn="just">
              <a:spcBef>
                <a:spcPts val="600"/>
              </a:spcBef>
              <a:spcAft>
                <a:spcPts val="0"/>
              </a:spcAft>
            </a:pPr>
            <a:r>
              <a:rPr lang="fr-FR" sz="3000" b="1" dirty="0" smtClean="0">
                <a:latin typeface="Arial Narrow" pitchFamily="34" charset="0"/>
                <a:cs typeface="Arial" pitchFamily="34" charset="0"/>
              </a:rPr>
              <a:t>Enfin, existence d’un module consacré au plagiat et </a:t>
            </a:r>
            <a:r>
              <a:rPr lang="fr-FR" sz="3000" b="1" dirty="0" err="1" smtClean="0">
                <a:latin typeface="Arial Narrow" pitchFamily="34" charset="0"/>
                <a:cs typeface="Arial" pitchFamily="34" charset="0"/>
              </a:rPr>
              <a:t>autoplagiat</a:t>
            </a:r>
            <a:r>
              <a:rPr lang="fr-FR" sz="3000" b="1" dirty="0" smtClean="0">
                <a:latin typeface="Arial Narrow" pitchFamily="34" charset="0"/>
                <a:cs typeface="Arial" pitchFamily="34" charset="0"/>
              </a:rPr>
              <a:t> dans les cours et formations des étudiants, chercheurs et enseignants-chercheurs sur la méthodologie de rédaction des écrits scientifiques tant au Bénin que dans d’autres pays de l’Afrique de l’Ouest.</a:t>
            </a: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2/2</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ox(in)">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box(in)">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box(in)">
                                      <p:cBhvr>
                                        <p:cTn id="17"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nvGraphicFramePr>
        <p:xfrm>
          <a:off x="142877" y="770404"/>
          <a:ext cx="8858278" cy="5801868"/>
        </p:xfrm>
        <a:graphic>
          <a:graphicData uri="http://schemas.openxmlformats.org/drawingml/2006/table">
            <a:tbl>
              <a:tblPr/>
              <a:tblGrid>
                <a:gridCol w="642909"/>
                <a:gridCol w="3896035"/>
                <a:gridCol w="4319334"/>
              </a:tblGrid>
              <a:tr h="75742">
                <a:tc>
                  <a:txBody>
                    <a:bodyPr/>
                    <a:lstStyle/>
                    <a:p>
                      <a:pPr algn="ctr">
                        <a:lnSpc>
                          <a:spcPct val="115000"/>
                        </a:lnSpc>
                        <a:spcAft>
                          <a:spcPts val="0"/>
                        </a:spcAft>
                      </a:pPr>
                      <a:r>
                        <a:rPr lang="fr-FR" sz="1800" b="1" dirty="0" smtClean="0">
                          <a:latin typeface="Arial Narrow"/>
                          <a:ea typeface="Calibri"/>
                          <a:cs typeface="Times New Roman"/>
                        </a:rPr>
                        <a:t>N°</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dirty="0">
                          <a:latin typeface="Arial Narrow"/>
                          <a:ea typeface="Calibri"/>
                          <a:cs typeface="Times New Roman"/>
                        </a:rPr>
                        <a:t>Questions</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800" b="1" dirty="0" smtClean="0">
                          <a:latin typeface="Arial Narrow"/>
                          <a:ea typeface="Calibri"/>
                          <a:cs typeface="Times New Roman"/>
                        </a:rPr>
                        <a:t>Réponses</a:t>
                      </a:r>
                      <a:endParaRPr lang="fr-FR" sz="1800" dirty="0">
                        <a:latin typeface="Calibri"/>
                        <a:ea typeface="Calibri"/>
                        <a:cs typeface="Times New Roman"/>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1" dirty="0" smtClean="0">
                          <a:solidFill>
                            <a:srgbClr val="000000"/>
                          </a:solidFill>
                          <a:latin typeface="Arial Narrow" pitchFamily="34" charset="0"/>
                          <a:ea typeface="Calibri"/>
                          <a:cs typeface="Candara"/>
                        </a:rPr>
                        <a:t>23</a:t>
                      </a:r>
                      <a:endParaRPr lang="fr-FR" sz="1800" b="1"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800" b="1" dirty="0" smtClean="0">
                          <a:solidFill>
                            <a:srgbClr val="000000"/>
                          </a:solidFill>
                          <a:latin typeface="Arial Narrow" pitchFamily="34" charset="0"/>
                          <a:ea typeface="Calibri"/>
                          <a:cs typeface="Candara"/>
                        </a:rPr>
                        <a:t>Choisir entre –i- </a:t>
                      </a:r>
                      <a:r>
                        <a:rPr lang="fr-FR" sz="1800" b="1" kern="1200" dirty="0" smtClean="0">
                          <a:solidFill>
                            <a:schemeClr val="tx1"/>
                          </a:solidFill>
                          <a:latin typeface="+mn-lt"/>
                          <a:ea typeface="+mn-ea"/>
                          <a:cs typeface="+mn-cs"/>
                        </a:rPr>
                        <a:t>Des parenthèses ou –ii- Des crochets ou –iii- Il n’est pas possible de modifier une citation</a:t>
                      </a:r>
                      <a:r>
                        <a:rPr lang="fr-FR" sz="1800" b="1" dirty="0" smtClean="0">
                          <a:solidFill>
                            <a:srgbClr val="000000"/>
                          </a:solidFill>
                          <a:latin typeface="Arial Narrow" pitchFamily="34" charset="0"/>
                          <a:ea typeface="Calibri"/>
                          <a:cs typeface="Candara"/>
                        </a:rPr>
                        <a:t>? </a:t>
                      </a:r>
                      <a:r>
                        <a:rPr lang="fr-FR" sz="1800" kern="1200" dirty="0" smtClean="0">
                          <a:solidFill>
                            <a:schemeClr val="tx1"/>
                          </a:solidFill>
                          <a:latin typeface="+mn-lt"/>
                          <a:ea typeface="+mn-ea"/>
                          <a:cs typeface="+mn-cs"/>
                        </a:rPr>
                        <a:t>Si on désire modifier une citation (par exemple donner des explications sur un terme de la citation), on doit utiliser (Des parenthèses ou Des crochets ou Il n’est pas possible de modifier une citation)"</a:t>
                      </a:r>
                      <a:r>
                        <a:rPr lang="fr-FR" sz="1800" dirty="0" smtClean="0">
                          <a:solidFill>
                            <a:srgbClr val="000000"/>
                          </a:solidFill>
                          <a:latin typeface="Arial Narrow" pitchFamily="34" charset="0"/>
                          <a:ea typeface="Calibri"/>
                          <a:cs typeface="Candara"/>
                        </a:rPr>
                        <a:t> </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r-FR" sz="1800" kern="1200" dirty="0" smtClean="0">
                          <a:solidFill>
                            <a:schemeClr val="tx1"/>
                          </a:solidFill>
                          <a:latin typeface="+mn-lt"/>
                          <a:ea typeface="+mn-ea"/>
                          <a:cs typeface="+mn-cs"/>
                        </a:rPr>
                        <a:t>"</a:t>
                      </a:r>
                      <a:r>
                        <a:rPr lang="fr-FR" sz="1800" b="1" kern="1200" dirty="0" smtClean="0">
                          <a:solidFill>
                            <a:schemeClr val="tx1"/>
                          </a:solidFill>
                          <a:latin typeface="+mn-lt"/>
                          <a:ea typeface="+mn-ea"/>
                          <a:cs typeface="+mn-cs"/>
                        </a:rPr>
                        <a:t>DES CROCHETS</a:t>
                      </a:r>
                      <a:r>
                        <a:rPr lang="fr-FR" sz="1800" kern="1200" dirty="0" smtClean="0">
                          <a:solidFill>
                            <a:schemeClr val="tx1"/>
                          </a:solidFill>
                          <a:latin typeface="+mn-lt"/>
                          <a:ea typeface="+mn-ea"/>
                          <a:cs typeface="+mn-cs"/>
                        </a:rPr>
                        <a:t> » </a:t>
                      </a:r>
                      <a:r>
                        <a:rPr lang="fr-FR" sz="1800" b="1" kern="1200" dirty="0" smtClean="0">
                          <a:solidFill>
                            <a:schemeClr val="tx1"/>
                          </a:solidFill>
                          <a:latin typeface="+mn-lt"/>
                          <a:ea typeface="+mn-ea"/>
                          <a:cs typeface="+mn-cs"/>
                        </a:rPr>
                        <a:t>Explication</a:t>
                      </a:r>
                      <a:r>
                        <a:rPr lang="fr-FR" sz="1800" kern="1200" dirty="0" smtClean="0">
                          <a:solidFill>
                            <a:schemeClr val="tx1"/>
                          </a:solidFill>
                          <a:latin typeface="+mn-lt"/>
                          <a:ea typeface="+mn-ea"/>
                          <a:cs typeface="+mn-cs"/>
                        </a:rPr>
                        <a:t> : Toute modification dans une citation doit être signalée par les crochets [...].</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399">
                <a:tc>
                  <a:txBody>
                    <a:bodyPr/>
                    <a:lstStyle/>
                    <a:p>
                      <a:pPr algn="ctr">
                        <a:spcAft>
                          <a:spcPts val="0"/>
                        </a:spcAft>
                      </a:pPr>
                      <a:r>
                        <a:rPr lang="fr-FR" sz="1800" b="1" dirty="0" smtClean="0">
                          <a:solidFill>
                            <a:srgbClr val="000000"/>
                          </a:solidFill>
                          <a:latin typeface="Arial Narrow" pitchFamily="34" charset="0"/>
                          <a:ea typeface="Calibri"/>
                          <a:cs typeface="Candara"/>
                        </a:rPr>
                        <a:t>24</a:t>
                      </a:r>
                      <a:endParaRPr lang="fr-FR" sz="1800" b="1"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800" b="1" dirty="0" smtClean="0">
                          <a:solidFill>
                            <a:srgbClr val="000000"/>
                          </a:solidFill>
                          <a:latin typeface="Arial Narrow" pitchFamily="34" charset="0"/>
                          <a:ea typeface="Calibri"/>
                          <a:cs typeface="Candara"/>
                        </a:rPr>
                        <a:t>Choisir entre –i- </a:t>
                      </a:r>
                      <a:r>
                        <a:rPr lang="fr-FR" sz="1800" b="1" i="1" kern="1200" dirty="0" smtClean="0">
                          <a:solidFill>
                            <a:schemeClr val="tx1"/>
                          </a:solidFill>
                          <a:latin typeface="+mn-lt"/>
                          <a:ea typeface="+mn-ea"/>
                          <a:cs typeface="+mn-cs"/>
                        </a:rPr>
                        <a:t>Histoire de la France au XVIII</a:t>
                      </a:r>
                      <a:r>
                        <a:rPr lang="fr-FR" sz="1800" b="1" i="1" kern="1200" baseline="30000" dirty="0" smtClean="0">
                          <a:solidFill>
                            <a:schemeClr val="tx1"/>
                          </a:solidFill>
                          <a:latin typeface="+mn-lt"/>
                          <a:ea typeface="+mn-ea"/>
                          <a:cs typeface="+mn-cs"/>
                        </a:rPr>
                        <a:t>e</a:t>
                      </a:r>
                      <a:r>
                        <a:rPr lang="fr-FR" sz="1800" b="1" i="1" kern="1200" dirty="0" smtClean="0">
                          <a:solidFill>
                            <a:schemeClr val="tx1"/>
                          </a:solidFill>
                          <a:latin typeface="+mn-lt"/>
                          <a:ea typeface="+mn-ea"/>
                          <a:cs typeface="+mn-cs"/>
                        </a:rPr>
                        <a:t> ou</a:t>
                      </a:r>
                      <a:r>
                        <a:rPr lang="fr-FR" sz="1800" b="1" kern="1200" dirty="0" smtClean="0">
                          <a:solidFill>
                            <a:schemeClr val="tx1"/>
                          </a:solidFill>
                          <a:latin typeface="+mn-lt"/>
                          <a:ea typeface="+mn-ea"/>
                          <a:cs typeface="+mn-cs"/>
                        </a:rPr>
                        <a:t> –ii- </a:t>
                      </a:r>
                      <a:r>
                        <a:rPr lang="fr-FR" sz="1800" b="1" i="1" kern="1200" dirty="0" smtClean="0">
                          <a:solidFill>
                            <a:schemeClr val="tx1"/>
                          </a:solidFill>
                          <a:latin typeface="+mn-lt"/>
                          <a:ea typeface="+mn-ea"/>
                          <a:cs typeface="+mn-cs"/>
                        </a:rPr>
                        <a:t>Le siècle des Lumières ou –iii-Les deux</a:t>
                      </a:r>
                      <a:r>
                        <a:rPr lang="fr-FR" sz="1800" b="1" dirty="0" smtClean="0">
                          <a:solidFill>
                            <a:srgbClr val="000000"/>
                          </a:solidFill>
                          <a:latin typeface="Arial Narrow" pitchFamily="34" charset="0"/>
                          <a:ea typeface="Calibri"/>
                          <a:cs typeface="Candara"/>
                        </a:rPr>
                        <a:t>? </a:t>
                      </a:r>
                      <a:r>
                        <a:rPr lang="fr-FR" sz="1800" kern="1200" dirty="0" smtClean="0">
                          <a:solidFill>
                            <a:schemeClr val="tx1"/>
                          </a:solidFill>
                          <a:latin typeface="+mn-lt"/>
                          <a:ea typeface="+mn-ea"/>
                          <a:cs typeface="+mn-cs"/>
                        </a:rPr>
                        <a:t>"Vous consultez le livre </a:t>
                      </a:r>
                      <a:r>
                        <a:rPr lang="fr-FR" sz="1800" i="1" kern="1200" dirty="0" smtClean="0">
                          <a:solidFill>
                            <a:schemeClr val="tx1"/>
                          </a:solidFill>
                          <a:latin typeface="+mn-lt"/>
                          <a:ea typeface="+mn-ea"/>
                          <a:cs typeface="+mn-cs"/>
                        </a:rPr>
                        <a:t>Histoire de la France au XVIII</a:t>
                      </a:r>
                      <a:r>
                        <a:rPr lang="fr-FR" sz="1800" i="1" kern="1200" baseline="30000" dirty="0" smtClean="0">
                          <a:solidFill>
                            <a:schemeClr val="tx1"/>
                          </a:solidFill>
                          <a:latin typeface="+mn-lt"/>
                          <a:ea typeface="+mn-ea"/>
                          <a:cs typeface="+mn-cs"/>
                        </a:rPr>
                        <a:t>e</a:t>
                      </a:r>
                      <a:r>
                        <a:rPr lang="fr-FR" sz="1800" i="1" kern="1200" dirty="0" smtClean="0">
                          <a:solidFill>
                            <a:schemeClr val="tx1"/>
                          </a:solidFill>
                          <a:latin typeface="+mn-lt"/>
                          <a:ea typeface="+mn-ea"/>
                          <a:cs typeface="+mn-cs"/>
                        </a:rPr>
                        <a:t> siècle</a:t>
                      </a:r>
                      <a:r>
                        <a:rPr lang="fr-FR" sz="1800" kern="1200" dirty="0" smtClean="0">
                          <a:solidFill>
                            <a:schemeClr val="tx1"/>
                          </a:solidFill>
                          <a:latin typeface="+mn-lt"/>
                          <a:ea typeface="+mn-ea"/>
                          <a:cs typeface="+mn-cs"/>
                        </a:rPr>
                        <a:t> et vous y trouvez un passage intéressant que vous aimeriez insérer dans votre travail. Ce passage est en fait une citation, tirée du livre </a:t>
                      </a:r>
                      <a:r>
                        <a:rPr lang="fr-FR" sz="1800" i="1" kern="1200" dirty="0" smtClean="0">
                          <a:solidFill>
                            <a:schemeClr val="tx1"/>
                          </a:solidFill>
                          <a:latin typeface="+mn-lt"/>
                          <a:ea typeface="+mn-ea"/>
                          <a:cs typeface="+mn-cs"/>
                        </a:rPr>
                        <a:t>Le siècle des Lumières</a:t>
                      </a:r>
                      <a:r>
                        <a:rPr lang="fr-FR" sz="1800" kern="1200" dirty="0" smtClean="0">
                          <a:solidFill>
                            <a:schemeClr val="tx1"/>
                          </a:solidFill>
                          <a:latin typeface="+mn-lt"/>
                          <a:ea typeface="+mn-ea"/>
                          <a:cs typeface="+mn-cs"/>
                        </a:rPr>
                        <a:t>. Dans votre travail, quelle(s) source(s) devez-vous mentionner ? (</a:t>
                      </a:r>
                      <a:r>
                        <a:rPr lang="fr-FR" sz="1800" i="1" kern="1200" dirty="0" smtClean="0">
                          <a:solidFill>
                            <a:schemeClr val="tx1"/>
                          </a:solidFill>
                          <a:latin typeface="+mn-lt"/>
                          <a:ea typeface="+mn-ea"/>
                          <a:cs typeface="+mn-cs"/>
                        </a:rPr>
                        <a:t>Histoire de la France au XVIII</a:t>
                      </a:r>
                      <a:r>
                        <a:rPr lang="fr-FR" sz="1800" i="1" kern="1200" baseline="30000" dirty="0" smtClean="0">
                          <a:solidFill>
                            <a:schemeClr val="tx1"/>
                          </a:solidFill>
                          <a:latin typeface="+mn-lt"/>
                          <a:ea typeface="+mn-ea"/>
                          <a:cs typeface="+mn-cs"/>
                        </a:rPr>
                        <a:t>e</a:t>
                      </a:r>
                      <a:r>
                        <a:rPr lang="fr-FR" sz="1800" i="1" kern="1200" dirty="0" smtClean="0">
                          <a:solidFill>
                            <a:schemeClr val="tx1"/>
                          </a:solidFill>
                          <a:latin typeface="+mn-lt"/>
                          <a:ea typeface="+mn-ea"/>
                          <a:cs typeface="+mn-cs"/>
                        </a:rPr>
                        <a:t> ou</a:t>
                      </a:r>
                      <a:r>
                        <a:rPr lang="fr-FR" sz="1800" kern="1200" dirty="0" smtClean="0">
                          <a:solidFill>
                            <a:schemeClr val="tx1"/>
                          </a:solidFill>
                          <a:latin typeface="+mn-lt"/>
                          <a:ea typeface="+mn-ea"/>
                          <a:cs typeface="+mn-cs"/>
                        </a:rPr>
                        <a:t> </a:t>
                      </a:r>
                      <a:r>
                        <a:rPr lang="fr-FR" sz="1800" i="1" kern="1200" dirty="0" smtClean="0">
                          <a:solidFill>
                            <a:schemeClr val="tx1"/>
                          </a:solidFill>
                          <a:latin typeface="+mn-lt"/>
                          <a:ea typeface="+mn-ea"/>
                          <a:cs typeface="+mn-cs"/>
                        </a:rPr>
                        <a:t>Le siècle des Lumières ou Les deux</a:t>
                      </a:r>
                      <a:r>
                        <a:rPr lang="fr-FR" sz="1800" kern="1200" dirty="0" smtClean="0">
                          <a:solidFill>
                            <a:schemeClr val="tx1"/>
                          </a:solidFill>
                          <a:latin typeface="+mn-lt"/>
                          <a:ea typeface="+mn-ea"/>
                          <a:cs typeface="+mn-cs"/>
                        </a:rPr>
                        <a:t>)"</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r-FR" sz="1800" kern="1200" dirty="0" smtClean="0">
                          <a:solidFill>
                            <a:schemeClr val="tx1"/>
                          </a:solidFill>
                          <a:latin typeface="+mn-lt"/>
                          <a:ea typeface="+mn-ea"/>
                          <a:cs typeface="+mn-cs"/>
                        </a:rPr>
                        <a:t>"</a:t>
                      </a:r>
                      <a:r>
                        <a:rPr lang="fr-FR" sz="1800" b="1" kern="1200" dirty="0" smtClean="0">
                          <a:solidFill>
                            <a:schemeClr val="tx1"/>
                          </a:solidFill>
                          <a:latin typeface="+mn-lt"/>
                          <a:ea typeface="+mn-ea"/>
                          <a:cs typeface="+mn-cs"/>
                        </a:rPr>
                        <a:t>LES DEUX</a:t>
                      </a:r>
                      <a:r>
                        <a:rPr lang="fr-FR" sz="1800" kern="1200" dirty="0" smtClean="0">
                          <a:solidFill>
                            <a:schemeClr val="tx1"/>
                          </a:solidFill>
                          <a:latin typeface="+mn-lt"/>
                          <a:ea typeface="+mn-ea"/>
                          <a:cs typeface="+mn-cs"/>
                        </a:rPr>
                        <a:t> » </a:t>
                      </a:r>
                      <a:r>
                        <a:rPr lang="fr-FR" sz="1800" b="1" kern="1200" dirty="0" smtClean="0">
                          <a:solidFill>
                            <a:schemeClr val="tx1"/>
                          </a:solidFill>
                          <a:latin typeface="+mn-lt"/>
                          <a:ea typeface="+mn-ea"/>
                          <a:cs typeface="+mn-cs"/>
                        </a:rPr>
                        <a:t>Explication</a:t>
                      </a:r>
                      <a:r>
                        <a:rPr lang="fr-FR" sz="1800" kern="1200" dirty="0" smtClean="0">
                          <a:solidFill>
                            <a:schemeClr val="tx1"/>
                          </a:solidFill>
                          <a:latin typeface="+mn-lt"/>
                          <a:ea typeface="+mn-ea"/>
                          <a:cs typeface="+mn-cs"/>
                        </a:rPr>
                        <a:t> : Vous devez non seulement</a:t>
                      </a:r>
                      <a:r>
                        <a:rPr lang="fr-FR" sz="1800" b="1" kern="1200" dirty="0" smtClean="0">
                          <a:solidFill>
                            <a:schemeClr val="tx1"/>
                          </a:solidFill>
                          <a:latin typeface="+mn-lt"/>
                          <a:ea typeface="+mn-ea"/>
                          <a:cs typeface="+mn-cs"/>
                        </a:rPr>
                        <a:t> mentionner la source consultée</a:t>
                      </a:r>
                      <a:r>
                        <a:rPr lang="fr-FR" sz="1800" kern="1200" dirty="0" smtClean="0">
                          <a:solidFill>
                            <a:schemeClr val="tx1"/>
                          </a:solidFill>
                          <a:latin typeface="+mn-lt"/>
                          <a:ea typeface="+mn-ea"/>
                          <a:cs typeface="+mn-cs"/>
                        </a:rPr>
                        <a:t>, c'est-à-dire </a:t>
                      </a:r>
                      <a:r>
                        <a:rPr lang="fr-FR" sz="1800" i="1" kern="1200" dirty="0" smtClean="0">
                          <a:solidFill>
                            <a:schemeClr val="tx1"/>
                          </a:solidFill>
                          <a:latin typeface="+mn-lt"/>
                          <a:ea typeface="+mn-ea"/>
                          <a:cs typeface="+mn-cs"/>
                        </a:rPr>
                        <a:t>Histoire de la France</a:t>
                      </a:r>
                      <a:r>
                        <a:rPr lang="fr-FR" sz="1800" kern="1200" dirty="0" smtClean="0">
                          <a:solidFill>
                            <a:schemeClr val="tx1"/>
                          </a:solidFill>
                          <a:latin typeface="+mn-lt"/>
                          <a:ea typeface="+mn-ea"/>
                          <a:cs typeface="+mn-cs"/>
                        </a:rPr>
                        <a:t> au XVIIIe siècle, mais également la </a:t>
                      </a:r>
                      <a:r>
                        <a:rPr lang="fr-FR" sz="1800" b="1" kern="1200" dirty="0" smtClean="0">
                          <a:solidFill>
                            <a:schemeClr val="tx1"/>
                          </a:solidFill>
                          <a:latin typeface="+mn-lt"/>
                          <a:ea typeface="+mn-ea"/>
                          <a:cs typeface="+mn-cs"/>
                        </a:rPr>
                        <a:t>source de laquelle est tirée la citation</a:t>
                      </a:r>
                      <a:r>
                        <a:rPr lang="fr-FR" sz="1800" kern="1200" dirty="0" smtClean="0">
                          <a:solidFill>
                            <a:schemeClr val="tx1"/>
                          </a:solidFill>
                          <a:latin typeface="+mn-lt"/>
                          <a:ea typeface="+mn-ea"/>
                          <a:cs typeface="+mn-cs"/>
                        </a:rPr>
                        <a:t>, soit </a:t>
                      </a:r>
                      <a:r>
                        <a:rPr lang="fr-FR" sz="1800" i="1" kern="1200" dirty="0" smtClean="0">
                          <a:solidFill>
                            <a:schemeClr val="tx1"/>
                          </a:solidFill>
                          <a:latin typeface="+mn-lt"/>
                          <a:ea typeface="+mn-ea"/>
                          <a:cs typeface="+mn-cs"/>
                        </a:rPr>
                        <a:t>Le siècle des Lumières</a:t>
                      </a:r>
                      <a:r>
                        <a:rPr lang="fr-FR" sz="1800" kern="1200" dirty="0" smtClean="0">
                          <a:solidFill>
                            <a:schemeClr val="tx1"/>
                          </a:solidFill>
                          <a:latin typeface="+mn-lt"/>
                          <a:ea typeface="+mn-ea"/>
                          <a:cs typeface="+mn-cs"/>
                        </a:rPr>
                        <a:t>. Dans la </a:t>
                      </a:r>
                      <a:r>
                        <a:rPr lang="fr-FR" sz="1800" b="1" kern="1200" dirty="0" smtClean="0">
                          <a:solidFill>
                            <a:schemeClr val="tx1"/>
                          </a:solidFill>
                          <a:latin typeface="+mn-lt"/>
                          <a:ea typeface="+mn-ea"/>
                          <a:cs typeface="+mn-cs"/>
                        </a:rPr>
                        <a:t>bibliographie</a:t>
                      </a:r>
                      <a:r>
                        <a:rPr lang="fr-FR" sz="1800" kern="1200" dirty="0" smtClean="0">
                          <a:solidFill>
                            <a:schemeClr val="tx1"/>
                          </a:solidFill>
                          <a:latin typeface="+mn-lt"/>
                          <a:ea typeface="+mn-ea"/>
                          <a:cs typeface="+mn-cs"/>
                        </a:rPr>
                        <a:t> par contre, vous indiquerez </a:t>
                      </a:r>
                      <a:r>
                        <a:rPr lang="fr-FR" sz="1800" b="1" kern="1200" dirty="0" smtClean="0">
                          <a:solidFill>
                            <a:schemeClr val="tx1"/>
                          </a:solidFill>
                          <a:latin typeface="+mn-lt"/>
                          <a:ea typeface="+mn-ea"/>
                          <a:cs typeface="+mn-cs"/>
                        </a:rPr>
                        <a:t>uniquement la source consultée</a:t>
                      </a:r>
                      <a:r>
                        <a:rPr lang="fr-FR" sz="1800" kern="1200" dirty="0" smtClean="0">
                          <a:solidFill>
                            <a:schemeClr val="tx1"/>
                          </a:solidFill>
                          <a:latin typeface="+mn-lt"/>
                          <a:ea typeface="+mn-ea"/>
                          <a:cs typeface="+mn-cs"/>
                        </a:rPr>
                        <a:t>, soit </a:t>
                      </a:r>
                      <a:r>
                        <a:rPr lang="fr-FR" sz="1800" i="1" kern="1200" dirty="0" smtClean="0">
                          <a:solidFill>
                            <a:schemeClr val="tx1"/>
                          </a:solidFill>
                          <a:latin typeface="+mn-lt"/>
                          <a:ea typeface="+mn-ea"/>
                          <a:cs typeface="+mn-cs"/>
                        </a:rPr>
                        <a:t>Histoire de la France au XVIIIe siècle.</a:t>
                      </a:r>
                      <a:endParaRPr lang="fr-FR" sz="1800" dirty="0">
                        <a:solidFill>
                          <a:srgbClr val="000000"/>
                        </a:solidFill>
                        <a:latin typeface="Arial Narrow" pitchFamily="34" charset="0"/>
                        <a:ea typeface="Calibri"/>
                        <a:cs typeface="Candara"/>
                      </a:endParaRPr>
                    </a:p>
                  </a:txBody>
                  <a:tcPr marL="17848" marR="178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85720" y="2044851"/>
            <a:ext cx="8501122" cy="3170099"/>
          </a:xfrm>
          <a:prstGeom prst="rect">
            <a:avLst/>
          </a:prstGeom>
          <a:noFill/>
          <a:ln w="9525">
            <a:noFill/>
            <a:miter lim="800000"/>
            <a:headEnd/>
            <a:tailEnd/>
          </a:ln>
        </p:spPr>
        <p:txBody>
          <a:bodyPr wrap="square">
            <a:spAutoFit/>
          </a:bodyPr>
          <a:lstStyle/>
          <a:p>
            <a:pPr algn="ctr" eaLnBrk="0" hangingPunct="0">
              <a:spcBef>
                <a:spcPts val="0"/>
              </a:spcBef>
            </a:pPr>
            <a:r>
              <a:rPr lang="fr-FR" sz="20000" b="1" dirty="0" smtClean="0">
                <a:solidFill>
                  <a:srgbClr val="009900"/>
                </a:solidFill>
                <a:latin typeface="Kunstler Script" pitchFamily="66" charset="0"/>
              </a:rPr>
              <a:t>Conclusion</a:t>
            </a:r>
            <a:endParaRPr lang="fr-FR" sz="20000" b="1" dirty="0">
              <a:solidFill>
                <a:srgbClr val="009900"/>
              </a:solidFill>
              <a:latin typeface="Kunstler Script" pitchFamily="66" charset="0"/>
            </a:endParaRPr>
          </a:p>
        </p:txBody>
      </p:sp>
      <p:sp>
        <p:nvSpPr>
          <p:cNvPr id="4" name="Line 3"/>
          <p:cNvSpPr>
            <a:spLocks noChangeShapeType="1"/>
          </p:cNvSpPr>
          <p:nvPr/>
        </p:nvSpPr>
        <p:spPr bwMode="auto">
          <a:xfrm>
            <a:off x="4714876" y="5929330"/>
            <a:ext cx="2667000" cy="1587"/>
          </a:xfrm>
          <a:prstGeom prst="line">
            <a:avLst/>
          </a:prstGeom>
          <a:noFill/>
          <a:ln w="50800">
            <a:solidFill>
              <a:srgbClr val="33CC33"/>
            </a:solidFill>
            <a:round/>
            <a:headEnd/>
            <a:tailEnd/>
          </a:ln>
        </p:spPr>
        <p:txBody>
          <a:bodyPr wrap="none" anchor="ctr"/>
          <a:lstStyle/>
          <a:p>
            <a:endParaRPr lang="fr-FR"/>
          </a:p>
        </p:txBody>
      </p:sp>
      <p:sp>
        <p:nvSpPr>
          <p:cNvPr id="5" name="Line 4"/>
          <p:cNvSpPr>
            <a:spLocks noChangeShapeType="1"/>
          </p:cNvSpPr>
          <p:nvPr/>
        </p:nvSpPr>
        <p:spPr bwMode="auto">
          <a:xfrm>
            <a:off x="4714876" y="6005530"/>
            <a:ext cx="2667000" cy="1587"/>
          </a:xfrm>
          <a:prstGeom prst="line">
            <a:avLst/>
          </a:prstGeom>
          <a:noFill/>
          <a:ln w="50800">
            <a:solidFill>
              <a:srgbClr val="CCCC00"/>
            </a:solidFill>
            <a:round/>
            <a:headEnd/>
            <a:tailEnd/>
          </a:ln>
        </p:spPr>
        <p:txBody>
          <a:bodyPr wrap="none" anchor="ctr"/>
          <a:lstStyle/>
          <a:p>
            <a:endParaRPr lang="fr-FR"/>
          </a:p>
        </p:txBody>
      </p:sp>
      <p:sp>
        <p:nvSpPr>
          <p:cNvPr id="6" name="Line 5"/>
          <p:cNvSpPr>
            <a:spLocks noChangeShapeType="1"/>
          </p:cNvSpPr>
          <p:nvPr/>
        </p:nvSpPr>
        <p:spPr bwMode="auto">
          <a:xfrm>
            <a:off x="1928794" y="1000108"/>
            <a:ext cx="2667000" cy="1587"/>
          </a:xfrm>
          <a:prstGeom prst="line">
            <a:avLst/>
          </a:prstGeom>
          <a:noFill/>
          <a:ln w="50800">
            <a:solidFill>
              <a:srgbClr val="CCCC00"/>
            </a:solidFill>
            <a:round/>
            <a:headEnd/>
            <a:tailEnd/>
          </a:ln>
        </p:spPr>
        <p:txBody>
          <a:bodyPr wrap="none" anchor="ctr"/>
          <a:lstStyle/>
          <a:p>
            <a:endParaRPr lang="fr-FR"/>
          </a:p>
        </p:txBody>
      </p:sp>
      <p:sp>
        <p:nvSpPr>
          <p:cNvPr id="7" name="Line 6"/>
          <p:cNvSpPr>
            <a:spLocks noChangeShapeType="1"/>
          </p:cNvSpPr>
          <p:nvPr/>
        </p:nvSpPr>
        <p:spPr bwMode="auto">
          <a:xfrm>
            <a:off x="1928794" y="892153"/>
            <a:ext cx="2667000" cy="1587"/>
          </a:xfrm>
          <a:prstGeom prst="line">
            <a:avLst/>
          </a:prstGeom>
          <a:noFill/>
          <a:ln w="50800">
            <a:solidFill>
              <a:srgbClr val="33CC33"/>
            </a:solidFill>
            <a:round/>
            <a:headEnd/>
            <a:tailEnd/>
          </a:ln>
        </p:spPr>
        <p:txBody>
          <a:bodyPr wrap="none" anchor="ctr"/>
          <a:lstStyle/>
          <a:p>
            <a:endParaRPr lang="fr-F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oneTexte 2"/>
          <p:cNvSpPr txBox="1">
            <a:spLocks noChangeArrowheads="1"/>
          </p:cNvSpPr>
          <p:nvPr/>
        </p:nvSpPr>
        <p:spPr bwMode="auto">
          <a:xfrm>
            <a:off x="-71470" y="913560"/>
            <a:ext cx="9143999" cy="5955476"/>
          </a:xfrm>
          <a:prstGeom prst="rect">
            <a:avLst/>
          </a:prstGeom>
          <a:noFill/>
          <a:ln w="9525">
            <a:noFill/>
            <a:miter lim="800000"/>
            <a:headEnd/>
            <a:tailEnd/>
          </a:ln>
        </p:spPr>
        <p:txBody>
          <a:bodyPr wrap="square">
            <a:spAutoFit/>
          </a:bodyPr>
          <a:lstStyle/>
          <a:p>
            <a:pPr marL="226800" indent="-226800" algn="just">
              <a:spcBef>
                <a:spcPts val="600"/>
              </a:spcBef>
              <a:spcAft>
                <a:spcPts val="600"/>
              </a:spcAft>
              <a:buFont typeface="Wingdings" pitchFamily="2" charset="2"/>
              <a:buChar char="§"/>
            </a:pPr>
            <a:r>
              <a:rPr lang="fr-FR" sz="2700" dirty="0">
                <a:latin typeface="Arial Narrow" pitchFamily="34" charset="0"/>
              </a:rPr>
              <a:t>Une prise en mains du problème au sein des universités elles-mêmes afin de sensibiliser les chercheurs et éduquer les étudiants  aux règles de l’intégrité de la recherche </a:t>
            </a:r>
            <a:r>
              <a:rPr lang="fr-FR" sz="2700" dirty="0" smtClean="0">
                <a:latin typeface="Arial Narrow" pitchFamily="34" charset="0"/>
              </a:rPr>
              <a:t>scientifique.</a:t>
            </a:r>
            <a:r>
              <a:rPr lang="fr-FR" sz="2700" b="1" dirty="0" smtClean="0">
                <a:latin typeface="Arial Narrow" pitchFamily="34" charset="0"/>
              </a:rPr>
              <a:t> </a:t>
            </a:r>
          </a:p>
          <a:p>
            <a:pPr marL="226800" indent="-226800" algn="just">
              <a:spcBef>
                <a:spcPts val="600"/>
              </a:spcBef>
              <a:spcAft>
                <a:spcPts val="600"/>
              </a:spcAft>
              <a:buFont typeface="Wingdings" pitchFamily="2" charset="2"/>
              <a:buChar char="§"/>
            </a:pPr>
            <a:r>
              <a:rPr lang="fr-FR" sz="2700" b="1" dirty="0" smtClean="0">
                <a:solidFill>
                  <a:srgbClr val="C00000"/>
                </a:solidFill>
                <a:latin typeface="Arial Narrow" pitchFamily="34" charset="0"/>
              </a:rPr>
              <a:t>Avoir à l’UAC une Politique Universitaire de la Lutte Anti-Plagiat à l’Université d’Abomey-Calavi. </a:t>
            </a:r>
            <a:endParaRPr lang="fr-FR" sz="2700" b="1" dirty="0">
              <a:solidFill>
                <a:srgbClr val="C00000"/>
              </a:solidFill>
              <a:latin typeface="Arial Narrow" pitchFamily="34" charset="0"/>
            </a:endParaRPr>
          </a:p>
          <a:p>
            <a:pPr marL="226800" indent="-226800" algn="just">
              <a:spcBef>
                <a:spcPts val="600"/>
              </a:spcBef>
              <a:spcAft>
                <a:spcPts val="600"/>
              </a:spcAft>
              <a:buFont typeface="Wingdings" pitchFamily="2" charset="2"/>
              <a:buChar char="§"/>
            </a:pPr>
            <a:r>
              <a:rPr lang="fr-FR" sz="2700" dirty="0">
                <a:latin typeface="Arial Narrow" pitchFamily="34" charset="0"/>
              </a:rPr>
              <a:t>Les éditeurs scientifiques eux-mêmes s’attaquent au problème puisqu’ils sont de plus en plus nombreux à s’organiser et à mettre en commun leurs bases de données afin de détecter les cas frauduleux.</a:t>
            </a:r>
          </a:p>
          <a:p>
            <a:pPr marL="226800" indent="-226800" algn="just">
              <a:spcBef>
                <a:spcPts val="600"/>
              </a:spcBef>
              <a:spcAft>
                <a:spcPts val="600"/>
              </a:spcAft>
              <a:buFont typeface="Wingdings" pitchFamily="2" charset="2"/>
              <a:buChar char="§"/>
            </a:pPr>
            <a:r>
              <a:rPr lang="fr-FR" sz="2700" dirty="0">
                <a:latin typeface="Arial Narrow" pitchFamily="34" charset="0"/>
              </a:rPr>
              <a:t>C’est le cas par exemple de </a:t>
            </a:r>
            <a:r>
              <a:rPr lang="fr-FR" sz="2700" dirty="0" err="1">
                <a:latin typeface="Arial Narrow" pitchFamily="34" charset="0"/>
              </a:rPr>
              <a:t>CrossCheck</a:t>
            </a:r>
            <a:r>
              <a:rPr lang="fr-FR" sz="2700" dirty="0">
                <a:latin typeface="Arial Narrow" pitchFamily="34" charset="0"/>
              </a:rPr>
              <a:t>, un logiciel qui regroupe plus de 30 millions d’articles provenant de plus de 200 éditeurs différents (tels que Elsevier, IOP, Nature, Springer, Oxford </a:t>
            </a:r>
            <a:r>
              <a:rPr lang="fr-FR" sz="2700" dirty="0" err="1">
                <a:latin typeface="Arial Narrow" pitchFamily="34" charset="0"/>
              </a:rPr>
              <a:t>UniversityPress</a:t>
            </a:r>
            <a:r>
              <a:rPr lang="fr-FR" sz="2700" dirty="0">
                <a:latin typeface="Arial Narrow" pitchFamily="34" charset="0"/>
              </a:rPr>
              <a:t>) et qui permet d’analyser tout nouvel article en cours de soumission.</a:t>
            </a:r>
          </a:p>
        </p:txBody>
      </p:sp>
      <p:sp>
        <p:nvSpPr>
          <p:cNvPr id="13315" name="ZoneTexte 3"/>
          <p:cNvSpPr txBox="1">
            <a:spLocks noChangeArrowheads="1"/>
          </p:cNvSpPr>
          <p:nvPr/>
        </p:nvSpPr>
        <p:spPr bwMode="auto">
          <a:xfrm>
            <a:off x="0" y="344470"/>
            <a:ext cx="9144000" cy="584200"/>
          </a:xfrm>
          <a:prstGeom prst="rect">
            <a:avLst/>
          </a:prstGeom>
          <a:solidFill>
            <a:srgbClr val="C00000"/>
          </a:solidFill>
          <a:ln w="9525">
            <a:noFill/>
            <a:miter lim="800000"/>
            <a:headEnd/>
            <a:tailEnd/>
          </a:ln>
        </p:spPr>
        <p:txBody>
          <a:bodyPr>
            <a:spAutoFit/>
          </a:bodyPr>
          <a:lstStyle/>
          <a:p>
            <a:pPr algn="ctr"/>
            <a:r>
              <a:rPr lang="fr-FR" sz="3200" b="1" dirty="0">
                <a:solidFill>
                  <a:srgbClr val="00FFFF"/>
                </a:solidFill>
                <a:latin typeface="Arial Black" pitchFamily="34" charset="0"/>
              </a:rPr>
              <a:t>Que faire face à cette problématique?</a:t>
            </a: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1/6</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box(in)">
                                      <p:cBhvr>
                                        <p:cTn id="7" dur="500"/>
                                        <p:tgtEl>
                                          <p:spTgt spid="1331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3314">
                                            <p:txEl>
                                              <p:pRg st="0" end="0"/>
                                            </p:txEl>
                                          </p:spTgt>
                                        </p:tgtEl>
                                        <p:attrNameLst>
                                          <p:attrName>style.visibility</p:attrName>
                                        </p:attrNameLst>
                                      </p:cBhvr>
                                      <p:to>
                                        <p:strVal val="visible"/>
                                      </p:to>
                                    </p:set>
                                    <p:anim calcmode="lin" valueType="num">
                                      <p:cBhvr additive="base">
                                        <p:cTn id="12" dur="500" fill="hold"/>
                                        <p:tgtEl>
                                          <p:spTgt spid="1331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33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3314">
                                            <p:txEl>
                                              <p:pRg st="1" end="1"/>
                                            </p:txEl>
                                          </p:spTgt>
                                        </p:tgtEl>
                                        <p:attrNameLst>
                                          <p:attrName>style.visibility</p:attrName>
                                        </p:attrNameLst>
                                      </p:cBhvr>
                                      <p:to>
                                        <p:strVal val="visible"/>
                                      </p:to>
                                    </p:set>
                                    <p:anim calcmode="lin" valueType="num">
                                      <p:cBhvr additive="base">
                                        <p:cTn id="18" dur="500" fill="hold"/>
                                        <p:tgtEl>
                                          <p:spTgt spid="13314">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33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3314">
                                            <p:txEl>
                                              <p:pRg st="2" end="2"/>
                                            </p:txEl>
                                          </p:spTgt>
                                        </p:tgtEl>
                                        <p:attrNameLst>
                                          <p:attrName>style.visibility</p:attrName>
                                        </p:attrNameLst>
                                      </p:cBhvr>
                                      <p:to>
                                        <p:strVal val="visible"/>
                                      </p:to>
                                    </p:set>
                                    <p:anim calcmode="lin" valueType="num">
                                      <p:cBhvr additive="base">
                                        <p:cTn id="24" dur="500" fill="hold"/>
                                        <p:tgtEl>
                                          <p:spTgt spid="13314">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33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13314">
                                            <p:txEl>
                                              <p:pRg st="3" end="3"/>
                                            </p:txEl>
                                          </p:spTgt>
                                        </p:tgtEl>
                                        <p:attrNameLst>
                                          <p:attrName>style.visibility</p:attrName>
                                        </p:attrNameLst>
                                      </p:cBhvr>
                                      <p:to>
                                        <p:strVal val="visible"/>
                                      </p:to>
                                    </p:set>
                                    <p:animEffect transition="in" filter="diamond(in)">
                                      <p:cBhvr>
                                        <p:cTn id="30" dur="2000"/>
                                        <p:tgtEl>
                                          <p:spTgt spid="133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oneTexte 2"/>
          <p:cNvSpPr txBox="1">
            <a:spLocks noChangeArrowheads="1"/>
          </p:cNvSpPr>
          <p:nvPr/>
        </p:nvSpPr>
        <p:spPr bwMode="auto">
          <a:xfrm>
            <a:off x="214313" y="928670"/>
            <a:ext cx="8786812" cy="5940088"/>
          </a:xfrm>
          <a:prstGeom prst="rect">
            <a:avLst/>
          </a:prstGeom>
          <a:noFill/>
          <a:ln w="9525">
            <a:noFill/>
            <a:miter lim="800000"/>
            <a:headEnd/>
            <a:tailEnd/>
          </a:ln>
        </p:spPr>
        <p:txBody>
          <a:bodyPr>
            <a:spAutoFit/>
          </a:bodyPr>
          <a:lstStyle/>
          <a:p>
            <a:pPr algn="just">
              <a:spcBef>
                <a:spcPts val="600"/>
              </a:spcBef>
              <a:spcAft>
                <a:spcPts val="600"/>
              </a:spcAft>
              <a:buFont typeface="Arial" charset="0"/>
              <a:buChar char="•"/>
            </a:pPr>
            <a:r>
              <a:rPr lang="fr-FR" sz="3000" dirty="0"/>
              <a:t>Pour éviter toute forme de plagiat, incluant le plagiat involontaire, notez systématiquement la source des informations que vous repérez lors de vos recherches. </a:t>
            </a:r>
            <a:endParaRPr lang="fr-FR" sz="3000" dirty="0" smtClean="0"/>
          </a:p>
          <a:p>
            <a:pPr algn="just">
              <a:spcBef>
                <a:spcPts val="600"/>
              </a:spcBef>
              <a:spcAft>
                <a:spcPts val="600"/>
              </a:spcAft>
              <a:buFont typeface="Arial" charset="0"/>
              <a:buChar char="•"/>
            </a:pPr>
            <a:r>
              <a:rPr lang="fr-FR" sz="3000" dirty="0" smtClean="0"/>
              <a:t>Par </a:t>
            </a:r>
            <a:r>
              <a:rPr lang="fr-FR" sz="3000" dirty="0"/>
              <a:t>exemple, si vous copiez-collez du texte repéré sur Internet, mettez-le entre guillemets et noter sans tarder les informations qui vous permettront de citer cette source au besoin.</a:t>
            </a:r>
          </a:p>
          <a:p>
            <a:pPr algn="just">
              <a:spcBef>
                <a:spcPts val="600"/>
              </a:spcBef>
              <a:spcAft>
                <a:spcPts val="600"/>
              </a:spcAft>
              <a:buFont typeface="Arial" charset="0"/>
              <a:buChar char="•"/>
            </a:pPr>
            <a:r>
              <a:rPr lang="fr-FR" sz="3000" dirty="0"/>
              <a:t>Si vous jugez nécessaire de citer un passage issu d'un document en format papier ou électronique, mettez ce passage entre guillemets et indiquez la source d'où provient l'information. </a:t>
            </a:r>
          </a:p>
        </p:txBody>
      </p:sp>
      <p:sp>
        <p:nvSpPr>
          <p:cNvPr id="4" name="ZoneTexte 3"/>
          <p:cNvSpPr txBox="1">
            <a:spLocks noChangeArrowheads="1"/>
          </p:cNvSpPr>
          <p:nvPr/>
        </p:nvSpPr>
        <p:spPr bwMode="auto">
          <a:xfrm>
            <a:off x="0" y="292222"/>
            <a:ext cx="9144000" cy="707886"/>
          </a:xfrm>
          <a:prstGeom prst="rect">
            <a:avLst/>
          </a:prstGeom>
          <a:solidFill>
            <a:srgbClr val="C00000"/>
          </a:solidFill>
          <a:ln w="9525">
            <a:noFill/>
            <a:miter lim="800000"/>
            <a:headEnd/>
            <a:tailEnd/>
          </a:ln>
        </p:spPr>
        <p:txBody>
          <a:bodyPr>
            <a:spAutoFit/>
          </a:bodyPr>
          <a:lstStyle/>
          <a:p>
            <a:pPr algn="ctr"/>
            <a:r>
              <a:rPr lang="fr-FR" sz="4000" b="1" dirty="0">
                <a:solidFill>
                  <a:srgbClr val="00FFFF"/>
                </a:solidFill>
                <a:latin typeface="Arial Black" pitchFamily="34" charset="0"/>
              </a:rPr>
              <a:t>Comment éviter le plagiat</a:t>
            </a:r>
            <a:r>
              <a:rPr lang="fr-FR" sz="4000" b="1" dirty="0" smtClean="0">
                <a:solidFill>
                  <a:srgbClr val="00FFFF"/>
                </a:solidFill>
                <a:latin typeface="Arial Black" pitchFamily="34" charset="0"/>
              </a:rPr>
              <a:t>? 1/4</a:t>
            </a:r>
            <a:endParaRPr lang="fr-FR" sz="4000" b="1" dirty="0">
              <a:solidFill>
                <a:srgbClr val="00FFFF"/>
              </a:solidFill>
              <a:latin typeface="Arial Black" pitchFamily="34" charset="0"/>
            </a:endParaRPr>
          </a:p>
        </p:txBody>
      </p:sp>
      <p:sp>
        <p:nvSpPr>
          <p:cNvPr id="5" name="ZoneTexte 4"/>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2/6</a:t>
            </a:r>
            <a:endParaRPr lang="fr-FR" b="1" dirty="0">
              <a:solidFill>
                <a:srgbClr val="C00000"/>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ZoneTexte 2"/>
          <p:cNvSpPr txBox="1">
            <a:spLocks noChangeArrowheads="1"/>
          </p:cNvSpPr>
          <p:nvPr/>
        </p:nvSpPr>
        <p:spPr bwMode="auto">
          <a:xfrm>
            <a:off x="214313" y="1270020"/>
            <a:ext cx="8786812" cy="5016500"/>
          </a:xfrm>
          <a:prstGeom prst="rect">
            <a:avLst/>
          </a:prstGeom>
          <a:noFill/>
          <a:ln w="9525">
            <a:noFill/>
            <a:miter lim="800000"/>
            <a:headEnd/>
            <a:tailEnd/>
          </a:ln>
        </p:spPr>
        <p:txBody>
          <a:bodyPr>
            <a:spAutoFit/>
          </a:bodyPr>
          <a:lstStyle/>
          <a:p>
            <a:pPr algn="just">
              <a:spcBef>
                <a:spcPts val="600"/>
              </a:spcBef>
              <a:spcAft>
                <a:spcPts val="600"/>
              </a:spcAft>
              <a:buFont typeface="Arial" charset="0"/>
              <a:buChar char="•"/>
            </a:pPr>
            <a:r>
              <a:rPr lang="fr-FR" sz="3000" dirty="0" smtClean="0"/>
              <a:t>Généralement</a:t>
            </a:r>
            <a:r>
              <a:rPr lang="fr-FR" sz="3000" dirty="0"/>
              <a:t>, en sciences et génie, il est recommandé de reformuler, dans vos propres mots, les éléments d'information que vous désirez utiliser. </a:t>
            </a:r>
          </a:p>
          <a:p>
            <a:pPr algn="just">
              <a:spcBef>
                <a:spcPts val="600"/>
              </a:spcBef>
              <a:spcAft>
                <a:spcPts val="600"/>
              </a:spcAft>
              <a:buFont typeface="Arial" charset="0"/>
              <a:buChar char="•"/>
            </a:pPr>
            <a:r>
              <a:rPr lang="fr-FR" sz="3000" dirty="0"/>
              <a:t>Si vous reformuler le texte, les guillemets ne sont pas </a:t>
            </a:r>
            <a:r>
              <a:rPr lang="fr-FR" sz="3000" dirty="0" smtClean="0"/>
              <a:t>nécessaires, </a:t>
            </a:r>
            <a:r>
              <a:rPr lang="fr-FR" sz="3000" dirty="0"/>
              <a:t>mais il est quand même essentiel d'indiquer la source.</a:t>
            </a:r>
          </a:p>
          <a:p>
            <a:pPr algn="just">
              <a:spcBef>
                <a:spcPts val="600"/>
              </a:spcBef>
              <a:spcAft>
                <a:spcPts val="600"/>
              </a:spcAft>
              <a:buFont typeface="Arial" charset="0"/>
              <a:buChar char="•"/>
            </a:pPr>
            <a:r>
              <a:rPr lang="fr-FR" sz="3000" b="1" dirty="0"/>
              <a:t>À RETENIR!</a:t>
            </a:r>
            <a:r>
              <a:rPr lang="fr-FR" sz="3000" dirty="0"/>
              <a:t> Que vous ayez recours à la citation littérale ou à la reformulation, vous devez</a:t>
            </a:r>
            <a:r>
              <a:rPr lang="fr-FR" sz="3000" b="1" dirty="0"/>
              <a:t> toujours</a:t>
            </a:r>
            <a:r>
              <a:rPr lang="fr-FR" sz="3000" dirty="0"/>
              <a:t> </a:t>
            </a:r>
            <a:r>
              <a:rPr lang="fr-FR" sz="3000" b="1" dirty="0"/>
              <a:t>mentionner la source</a:t>
            </a:r>
            <a:r>
              <a:rPr lang="fr-FR" sz="3000" dirty="0"/>
              <a:t>.</a:t>
            </a:r>
          </a:p>
        </p:txBody>
      </p:sp>
      <p:sp>
        <p:nvSpPr>
          <p:cNvPr id="4" name="ZoneTexte 3"/>
          <p:cNvSpPr txBox="1">
            <a:spLocks noChangeArrowheads="1"/>
          </p:cNvSpPr>
          <p:nvPr/>
        </p:nvSpPr>
        <p:spPr bwMode="auto">
          <a:xfrm>
            <a:off x="0" y="506536"/>
            <a:ext cx="9144000" cy="707886"/>
          </a:xfrm>
          <a:prstGeom prst="rect">
            <a:avLst/>
          </a:prstGeom>
          <a:solidFill>
            <a:srgbClr val="C00000"/>
          </a:solidFill>
          <a:ln w="9525">
            <a:noFill/>
            <a:miter lim="800000"/>
            <a:headEnd/>
            <a:tailEnd/>
          </a:ln>
        </p:spPr>
        <p:txBody>
          <a:bodyPr>
            <a:spAutoFit/>
          </a:bodyPr>
          <a:lstStyle/>
          <a:p>
            <a:pPr algn="ctr"/>
            <a:r>
              <a:rPr lang="fr-FR" sz="4000" b="1" dirty="0">
                <a:solidFill>
                  <a:srgbClr val="00FFFF"/>
                </a:solidFill>
                <a:latin typeface="Arial Black" pitchFamily="34" charset="0"/>
              </a:rPr>
              <a:t>Comment éviter le plagiat</a:t>
            </a:r>
            <a:r>
              <a:rPr lang="fr-FR" sz="4000" b="1" dirty="0" smtClean="0">
                <a:solidFill>
                  <a:srgbClr val="00FFFF"/>
                </a:solidFill>
                <a:latin typeface="Arial Black" pitchFamily="34" charset="0"/>
              </a:rPr>
              <a:t>?   2/4</a:t>
            </a:r>
            <a:endParaRPr lang="fr-FR" sz="4000" b="1" dirty="0">
              <a:solidFill>
                <a:srgbClr val="00FFFF"/>
              </a:solidFill>
              <a:latin typeface="Arial Black" pitchFamily="34" charset="0"/>
            </a:endParaRPr>
          </a:p>
        </p:txBody>
      </p:sp>
      <p:sp>
        <p:nvSpPr>
          <p:cNvPr id="5" name="ZoneTexte 4"/>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3/6</a:t>
            </a:r>
            <a:endParaRPr lang="fr-FR" b="1" dirty="0">
              <a:solidFill>
                <a:srgbClr val="C0000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oneTexte 2"/>
          <p:cNvSpPr txBox="1">
            <a:spLocks noChangeArrowheads="1"/>
          </p:cNvSpPr>
          <p:nvPr/>
        </p:nvSpPr>
        <p:spPr bwMode="auto">
          <a:xfrm>
            <a:off x="71469" y="1321435"/>
            <a:ext cx="9001125" cy="4893647"/>
          </a:xfrm>
          <a:prstGeom prst="rect">
            <a:avLst/>
          </a:prstGeom>
          <a:noFill/>
          <a:ln w="9525">
            <a:noFill/>
            <a:miter lim="800000"/>
            <a:headEnd/>
            <a:tailEnd/>
          </a:ln>
        </p:spPr>
        <p:txBody>
          <a:bodyPr wrap="square">
            <a:spAutoFit/>
          </a:bodyPr>
          <a:lstStyle/>
          <a:p>
            <a:pPr algn="just">
              <a:spcBef>
                <a:spcPts val="600"/>
              </a:spcBef>
              <a:spcAft>
                <a:spcPts val="600"/>
              </a:spcAft>
            </a:pPr>
            <a:r>
              <a:rPr lang="fr-FR" sz="2800" dirty="0" smtClean="0">
                <a:latin typeface="Arial" pitchFamily="34" charset="0"/>
                <a:cs typeface="Arial" pitchFamily="34" charset="0"/>
              </a:rPr>
              <a:t>S’auto évaluer</a:t>
            </a:r>
            <a:r>
              <a:rPr lang="fr-FR" sz="2800" dirty="0" smtClean="0"/>
              <a:t> </a:t>
            </a:r>
            <a:r>
              <a:rPr lang="fr-FR" sz="2800" dirty="0" smtClean="0">
                <a:latin typeface="Arial" pitchFamily="34" charset="0"/>
                <a:cs typeface="Arial" pitchFamily="34" charset="0"/>
                <a:sym typeface="Wingdings" pitchFamily="2" charset="2"/>
              </a:rPr>
              <a:t></a:t>
            </a:r>
            <a:endParaRPr lang="fr-FR" sz="2800" dirty="0" smtClean="0">
              <a:latin typeface="Arial" pitchFamily="34" charset="0"/>
              <a:cs typeface="Arial" pitchFamily="34" charset="0"/>
              <a:hlinkClick r:id="rId3"/>
            </a:endParaRPr>
          </a:p>
          <a:p>
            <a:pPr marL="226800" indent="-226800">
              <a:spcBef>
                <a:spcPts val="600"/>
              </a:spcBef>
              <a:spcAft>
                <a:spcPts val="600"/>
              </a:spcAft>
              <a:buFont typeface="Wingdings" pitchFamily="2" charset="2"/>
              <a:buChar char="§"/>
            </a:pPr>
            <a:r>
              <a:rPr lang="fr-FR" sz="2800" dirty="0" smtClean="0">
                <a:latin typeface="Arial Narrow" pitchFamily="34" charset="0"/>
              </a:rPr>
              <a:t>Document</a:t>
            </a:r>
            <a:r>
              <a:rPr lang="fr-FR" sz="2800" dirty="0" smtClean="0"/>
              <a:t> </a:t>
            </a:r>
            <a:r>
              <a:rPr lang="fr-FR" sz="2800" dirty="0" smtClean="0">
                <a:latin typeface="Arial" pitchFamily="34" charset="0"/>
                <a:cs typeface="Arial" pitchFamily="34" charset="0"/>
                <a:sym typeface="Wingdings" pitchFamily="2" charset="2"/>
              </a:rPr>
              <a:t></a:t>
            </a:r>
            <a:r>
              <a:rPr lang="fr-FR" sz="2800" dirty="0" smtClean="0">
                <a:latin typeface="Arial Narrow" pitchFamily="34" charset="0"/>
              </a:rPr>
              <a:t> </a:t>
            </a:r>
            <a:r>
              <a:rPr lang="fr-FR" sz="2800" dirty="0" smtClean="0">
                <a:latin typeface="Arial Narrow" pitchFamily="34" charset="0"/>
                <a:hlinkClick r:id="rId3"/>
              </a:rPr>
              <a:t>http</a:t>
            </a:r>
            <a:r>
              <a:rPr lang="fr-FR" sz="2800" dirty="0">
                <a:latin typeface="Arial Narrow" pitchFamily="34" charset="0"/>
                <a:hlinkClick r:id="rId3"/>
              </a:rPr>
              <a:t>://www.plagscan.com/seesources/analyse.php</a:t>
            </a:r>
            <a:r>
              <a:rPr lang="fr-FR" sz="2800" dirty="0">
                <a:latin typeface="Arial Narrow" pitchFamily="34" charset="0"/>
              </a:rPr>
              <a:t> </a:t>
            </a:r>
          </a:p>
          <a:p>
            <a:pPr marL="226800" indent="-226800" algn="just">
              <a:spcBef>
                <a:spcPts val="600"/>
              </a:spcBef>
              <a:spcAft>
                <a:spcPts val="600"/>
              </a:spcAft>
              <a:buFont typeface="Wingdings" pitchFamily="2" charset="2"/>
              <a:buChar char="§"/>
            </a:pPr>
            <a:r>
              <a:rPr lang="fr-FR" sz="2800" dirty="0" smtClean="0">
                <a:latin typeface="Arial Narrow" pitchFamily="34" charset="0"/>
              </a:rPr>
              <a:t>Quelques programmes :</a:t>
            </a:r>
            <a:r>
              <a:rPr lang="fr-FR" sz="2800" dirty="0">
                <a:latin typeface="Arial Narrow" pitchFamily="34" charset="0"/>
              </a:rPr>
              <a:t> </a:t>
            </a:r>
            <a:r>
              <a:rPr lang="fr-FR" sz="2800" dirty="0">
                <a:latin typeface="Arial Narrow" pitchFamily="34" charset="0"/>
                <a:hlinkClick r:id="rId4"/>
              </a:rPr>
              <a:t>http://</a:t>
            </a:r>
            <a:r>
              <a:rPr lang="fr-FR" sz="2800" dirty="0" smtClean="0">
                <a:latin typeface="Arial Narrow" pitchFamily="34" charset="0"/>
                <a:hlinkClick r:id="rId4"/>
              </a:rPr>
              <a:t>elearningindustry.com/top-10-free-plagiarism-detection-tools-for-teachers</a:t>
            </a:r>
            <a:endParaRPr lang="fr-FR" sz="2800" dirty="0" smtClean="0">
              <a:latin typeface="Arial Narrow" pitchFamily="34" charset="0"/>
            </a:endParaRPr>
          </a:p>
          <a:p>
            <a:pPr marL="226800" indent="-226800">
              <a:spcBef>
                <a:spcPts val="600"/>
              </a:spcBef>
              <a:spcAft>
                <a:spcPts val="600"/>
              </a:spcAft>
              <a:buFont typeface="Wingdings" pitchFamily="2" charset="2"/>
              <a:buChar char="§"/>
            </a:pPr>
            <a:r>
              <a:rPr lang="fr-FR" sz="2800" dirty="0">
                <a:latin typeface="Arial Narrow" pitchFamily="34" charset="0"/>
              </a:rPr>
              <a:t>Pour plus d’informations sur le plagiat, veuillez consulter : </a:t>
            </a:r>
          </a:p>
          <a:p>
            <a:pPr marL="586800" indent="226800">
              <a:spcBef>
                <a:spcPts val="600"/>
              </a:spcBef>
              <a:spcAft>
                <a:spcPts val="600"/>
              </a:spcAft>
              <a:buFont typeface="Wingdings" pitchFamily="2" charset="2"/>
              <a:buChar char="ü"/>
            </a:pPr>
            <a:r>
              <a:rPr lang="fr-FR" sz="2800" dirty="0">
                <a:latin typeface="Arial Narrow" pitchFamily="34" charset="0"/>
                <a:hlinkClick r:id="rId5"/>
              </a:rPr>
              <a:t>http://</a:t>
            </a:r>
            <a:r>
              <a:rPr lang="fr-FR" sz="2800" dirty="0" smtClean="0">
                <a:latin typeface="Arial Narrow" pitchFamily="34" charset="0"/>
                <a:hlinkClick r:id="rId5"/>
              </a:rPr>
              <a:t>www.polymtl.ca/etudes/ppp/citer/index.php</a:t>
            </a:r>
            <a:r>
              <a:rPr lang="fr-FR" sz="2800" dirty="0" smtClean="0">
                <a:latin typeface="Arial Narrow" pitchFamily="34" charset="0"/>
              </a:rPr>
              <a:t>   </a:t>
            </a:r>
            <a:endParaRPr lang="fr-FR" sz="2800" dirty="0">
              <a:latin typeface="Arial Narrow" pitchFamily="34" charset="0"/>
            </a:endParaRPr>
          </a:p>
          <a:p>
            <a:pPr marL="586800" indent="226800">
              <a:spcBef>
                <a:spcPts val="600"/>
              </a:spcBef>
              <a:spcAft>
                <a:spcPts val="600"/>
              </a:spcAft>
              <a:buFont typeface="Wingdings" pitchFamily="2" charset="2"/>
              <a:buChar char="ü"/>
            </a:pPr>
            <a:r>
              <a:rPr lang="fr-FR" sz="2800" dirty="0">
                <a:latin typeface="Arial Narrow" pitchFamily="34" charset="0"/>
                <a:hlinkClick r:id="rId6"/>
              </a:rPr>
              <a:t>http://</a:t>
            </a:r>
            <a:r>
              <a:rPr lang="fr-FR" sz="2800" dirty="0" smtClean="0">
                <a:latin typeface="Arial Narrow" pitchFamily="34" charset="0"/>
                <a:hlinkClick r:id="rId6"/>
              </a:rPr>
              <a:t>guides.biblio.polymtl.ca/content.php?pid=484012&amp;sid=3972652</a:t>
            </a:r>
            <a:r>
              <a:rPr lang="fr-FR" sz="2800" dirty="0" smtClean="0">
                <a:latin typeface="Arial Narrow" pitchFamily="34" charset="0"/>
              </a:rPr>
              <a:t>  </a:t>
            </a:r>
            <a:endParaRPr lang="fr-FR" sz="2800" dirty="0">
              <a:latin typeface="Arial Narrow" pitchFamily="34" charset="0"/>
            </a:endParaRPr>
          </a:p>
          <a:p>
            <a:pPr marL="586800" indent="226800">
              <a:spcBef>
                <a:spcPts val="600"/>
              </a:spcBef>
              <a:spcAft>
                <a:spcPts val="600"/>
              </a:spcAft>
              <a:buFont typeface="Wingdings" pitchFamily="2" charset="2"/>
              <a:buChar char="ü"/>
            </a:pPr>
            <a:r>
              <a:rPr lang="fr-FR" sz="2800" dirty="0">
                <a:latin typeface="Arial Narrow" pitchFamily="34" charset="0"/>
                <a:hlinkClick r:id="rId7"/>
              </a:rPr>
              <a:t>http://</a:t>
            </a:r>
            <a:r>
              <a:rPr lang="fr-FR" sz="2800" dirty="0" smtClean="0">
                <a:latin typeface="Arial Narrow" pitchFamily="34" charset="0"/>
                <a:hlinkClick r:id="rId7"/>
              </a:rPr>
              <a:t>www.integrite.umontreal.ca/pratiques/sources.html</a:t>
            </a:r>
            <a:endParaRPr lang="fr-FR" dirty="0">
              <a:latin typeface="Calibri" pitchFamily="34" charset="0"/>
            </a:endParaRPr>
          </a:p>
        </p:txBody>
      </p:sp>
      <p:sp>
        <p:nvSpPr>
          <p:cNvPr id="4" name="ZoneTexte 3"/>
          <p:cNvSpPr txBox="1">
            <a:spLocks noChangeArrowheads="1"/>
          </p:cNvSpPr>
          <p:nvPr/>
        </p:nvSpPr>
        <p:spPr bwMode="auto">
          <a:xfrm>
            <a:off x="0" y="506536"/>
            <a:ext cx="9144000" cy="707886"/>
          </a:xfrm>
          <a:prstGeom prst="rect">
            <a:avLst/>
          </a:prstGeom>
          <a:solidFill>
            <a:srgbClr val="C00000"/>
          </a:solidFill>
          <a:ln w="9525">
            <a:noFill/>
            <a:miter lim="800000"/>
            <a:headEnd/>
            <a:tailEnd/>
          </a:ln>
        </p:spPr>
        <p:txBody>
          <a:bodyPr>
            <a:spAutoFit/>
          </a:bodyPr>
          <a:lstStyle/>
          <a:p>
            <a:pPr algn="ctr"/>
            <a:r>
              <a:rPr lang="fr-FR" sz="4000" b="1" dirty="0">
                <a:solidFill>
                  <a:srgbClr val="00FFFF"/>
                </a:solidFill>
                <a:latin typeface="Arial Black" pitchFamily="34" charset="0"/>
              </a:rPr>
              <a:t>Comment éviter le plagiat</a:t>
            </a:r>
            <a:r>
              <a:rPr lang="fr-FR" sz="4000" b="1" dirty="0" smtClean="0">
                <a:solidFill>
                  <a:srgbClr val="00FFFF"/>
                </a:solidFill>
                <a:latin typeface="Arial Black" pitchFamily="34" charset="0"/>
              </a:rPr>
              <a:t>?   3/4</a:t>
            </a:r>
            <a:endParaRPr lang="fr-FR" sz="4000" b="1" dirty="0">
              <a:solidFill>
                <a:srgbClr val="00FFFF"/>
              </a:solidFill>
              <a:latin typeface="Arial Black" pitchFamily="34" charset="0"/>
            </a:endParaRPr>
          </a:p>
        </p:txBody>
      </p:sp>
      <p:sp>
        <p:nvSpPr>
          <p:cNvPr id="5" name="ZoneTexte 4"/>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4/6</a:t>
            </a:r>
            <a:endParaRPr lang="fr-FR" b="1" dirty="0">
              <a:solidFill>
                <a:srgbClr val="C00000"/>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ZoneTexte 2"/>
          <p:cNvSpPr txBox="1">
            <a:spLocks noChangeArrowheads="1"/>
          </p:cNvSpPr>
          <p:nvPr/>
        </p:nvSpPr>
        <p:spPr bwMode="auto">
          <a:xfrm>
            <a:off x="214313" y="1437910"/>
            <a:ext cx="8786812" cy="5062924"/>
          </a:xfrm>
          <a:prstGeom prst="rect">
            <a:avLst/>
          </a:prstGeom>
          <a:noFill/>
          <a:ln w="9525">
            <a:noFill/>
            <a:miter lim="800000"/>
            <a:headEnd/>
            <a:tailEnd/>
          </a:ln>
        </p:spPr>
        <p:txBody>
          <a:bodyPr>
            <a:spAutoFit/>
          </a:bodyPr>
          <a:lstStyle/>
          <a:p>
            <a:pPr algn="just">
              <a:spcBef>
                <a:spcPts val="600"/>
              </a:spcBef>
              <a:spcAft>
                <a:spcPts val="600"/>
              </a:spcAft>
            </a:pPr>
            <a:r>
              <a:rPr lang="fr-FR" sz="2400" b="1" dirty="0" smtClean="0">
                <a:latin typeface="Arial" pitchFamily="34" charset="0"/>
                <a:cs typeface="Arial" pitchFamily="34" charset="0"/>
              </a:rPr>
              <a:t>Avoir recours aux Logiciels </a:t>
            </a:r>
            <a:r>
              <a:rPr lang="fr-FR" sz="2400" b="1" dirty="0" err="1" smtClean="0">
                <a:latin typeface="Arial" pitchFamily="34" charset="0"/>
                <a:cs typeface="Arial" pitchFamily="34" charset="0"/>
              </a:rPr>
              <a:t>antiplagiat</a:t>
            </a:r>
            <a:r>
              <a:rPr lang="fr-FR" sz="2400" b="1" dirty="0" smtClean="0">
                <a:latin typeface="Arial" pitchFamily="34" charset="0"/>
                <a:cs typeface="Arial" pitchFamily="34" charset="0"/>
              </a:rPr>
              <a:t> </a:t>
            </a:r>
            <a:r>
              <a:rPr lang="fr-FR" sz="2400" b="1" dirty="0" smtClean="0">
                <a:latin typeface="Arial" pitchFamily="34" charset="0"/>
                <a:cs typeface="Arial" pitchFamily="34" charset="0"/>
                <a:sym typeface="Wingdings" pitchFamily="2" charset="2"/>
              </a:rPr>
              <a:t></a:t>
            </a:r>
            <a:endParaRPr lang="fr-FR" sz="2400" b="1" dirty="0">
              <a:latin typeface="Arial" pitchFamily="34" charset="0"/>
              <a:cs typeface="Arial" pitchFamily="34" charset="0"/>
            </a:endParaRPr>
          </a:p>
          <a:p>
            <a:pPr marL="226800" indent="-226800">
              <a:spcBef>
                <a:spcPts val="600"/>
              </a:spcBef>
              <a:buFont typeface="Wingdings" pitchFamily="2" charset="2"/>
              <a:buChar char="§"/>
            </a:pPr>
            <a:r>
              <a:rPr lang="fr-FR" sz="2400" dirty="0" smtClean="0">
                <a:latin typeface="Arial" pitchFamily="34" charset="0"/>
                <a:cs typeface="Arial" pitchFamily="34" charset="0"/>
              </a:rPr>
              <a:t>Possibilité de tester des paragraphes entier ou tout le document en utilisant les moteurs de recherches</a:t>
            </a:r>
            <a:r>
              <a:rPr lang="fr-FR" sz="2400" b="1" dirty="0" smtClean="0">
                <a:latin typeface="Arial" pitchFamily="34" charset="0"/>
                <a:cs typeface="Arial" pitchFamily="34" charset="0"/>
                <a:sym typeface="Wingdings" pitchFamily="2" charset="2"/>
              </a:rPr>
              <a:t> </a:t>
            </a:r>
            <a:endParaRPr lang="fr-FR" sz="2400" dirty="0" smtClean="0">
              <a:latin typeface="Arial" pitchFamily="34" charset="0"/>
              <a:cs typeface="Arial" pitchFamily="34" charset="0"/>
            </a:endParaRPr>
          </a:p>
          <a:p>
            <a:pPr marL="586800" indent="-226800">
              <a:spcBef>
                <a:spcPts val="600"/>
              </a:spcBef>
              <a:buFont typeface="Wingdings" pitchFamily="2" charset="2"/>
              <a:buChar char="ü"/>
            </a:pPr>
            <a:r>
              <a:rPr lang="fr-FR" sz="2400" u="sng" dirty="0" smtClean="0">
                <a:latin typeface="Arial" pitchFamily="34" charset="0"/>
                <a:cs typeface="Arial" pitchFamily="34" charset="0"/>
                <a:hlinkClick r:id="rId3"/>
              </a:rPr>
              <a:t>http://smallseotools.com/plagiarism-checker/</a:t>
            </a:r>
            <a:r>
              <a:rPr lang="fr-FR" sz="2400" dirty="0" smtClean="0">
                <a:latin typeface="Arial" pitchFamily="34" charset="0"/>
                <a:cs typeface="Arial" pitchFamily="34" charset="0"/>
              </a:rPr>
              <a:t> pour jusqu'a 3000 mots;</a:t>
            </a:r>
          </a:p>
          <a:p>
            <a:pPr marL="586800" indent="-226800">
              <a:spcBef>
                <a:spcPts val="600"/>
              </a:spcBef>
              <a:buFont typeface="Wingdings" pitchFamily="2" charset="2"/>
              <a:buChar char="ü"/>
            </a:pPr>
            <a:r>
              <a:rPr lang="fr-FR" sz="2400" u="sng" dirty="0" smtClean="0">
                <a:latin typeface="Arial" pitchFamily="34" charset="0"/>
                <a:cs typeface="Arial" pitchFamily="34" charset="0"/>
                <a:hlinkClick r:id="rId4"/>
              </a:rPr>
              <a:t>http://www.dustball.com/cs/plagiarism.checker/</a:t>
            </a:r>
            <a:r>
              <a:rPr lang="fr-FR" sz="2400" dirty="0" smtClean="0">
                <a:latin typeface="Arial" pitchFamily="34" charset="0"/>
                <a:cs typeface="Arial" pitchFamily="34" charset="0"/>
              </a:rPr>
              <a:t> pour tout le document;</a:t>
            </a:r>
          </a:p>
          <a:p>
            <a:pPr marL="586800" indent="-226800">
              <a:spcBef>
                <a:spcPts val="600"/>
              </a:spcBef>
              <a:buFont typeface="Wingdings" pitchFamily="2" charset="2"/>
              <a:buChar char="ü"/>
            </a:pPr>
            <a:r>
              <a:rPr lang="fr-FR" sz="2400" u="sng" dirty="0" smtClean="0">
                <a:latin typeface="Arial" pitchFamily="34" charset="0"/>
                <a:cs typeface="Arial" pitchFamily="34" charset="0"/>
                <a:hlinkClick r:id="rId5"/>
              </a:rPr>
              <a:t>http://www.plagscan.com/seesources/analyse.php</a:t>
            </a:r>
            <a:r>
              <a:rPr lang="fr-FR" sz="2400" dirty="0" smtClean="0">
                <a:latin typeface="Arial" pitchFamily="34" charset="0"/>
                <a:cs typeface="Arial" pitchFamily="34" charset="0"/>
              </a:rPr>
              <a:t> pour tout le document)</a:t>
            </a:r>
          </a:p>
          <a:p>
            <a:pPr marL="226800" indent="-226800">
              <a:spcBef>
                <a:spcPts val="600"/>
              </a:spcBef>
              <a:buFont typeface="Wingdings" pitchFamily="2" charset="2"/>
              <a:buChar char="§"/>
            </a:pPr>
            <a:r>
              <a:rPr lang="fr-FR" sz="2400" dirty="0" smtClean="0">
                <a:latin typeface="Arial" pitchFamily="34" charset="0"/>
                <a:cs typeface="Arial" pitchFamily="34" charset="0"/>
              </a:rPr>
              <a:t>En utilisant le programme </a:t>
            </a:r>
            <a:r>
              <a:rPr lang="fr-FR" sz="2400" b="1" dirty="0" smtClean="0">
                <a:latin typeface="Arial" pitchFamily="34" charset="0"/>
                <a:cs typeface="Arial" pitchFamily="34" charset="0"/>
                <a:sym typeface="Wingdings" pitchFamily="2" charset="2"/>
              </a:rPr>
              <a:t></a:t>
            </a:r>
            <a:endParaRPr lang="fr-FR" sz="2400" dirty="0" smtClean="0">
              <a:latin typeface="Arial" pitchFamily="34" charset="0"/>
              <a:cs typeface="Arial" pitchFamily="34" charset="0"/>
            </a:endParaRPr>
          </a:p>
          <a:p>
            <a:pPr marL="586800" indent="-226800">
              <a:spcBef>
                <a:spcPts val="600"/>
              </a:spcBef>
              <a:buFont typeface="Wingdings" pitchFamily="2" charset="2"/>
              <a:buChar char="ü"/>
            </a:pPr>
            <a:r>
              <a:rPr lang="fr-FR" sz="2400" u="sng" dirty="0" smtClean="0">
                <a:latin typeface="Arial" pitchFamily="34" charset="0"/>
                <a:cs typeface="Arial" pitchFamily="34" charset="0"/>
                <a:hlinkClick r:id="rId6"/>
              </a:rPr>
              <a:t>http://elearningindustry.com/top-10-free-plagiarism-detection-tools-for-teachers</a:t>
            </a:r>
            <a:endParaRPr lang="fr-FR" sz="2400" dirty="0">
              <a:latin typeface="Arial" pitchFamily="34" charset="0"/>
              <a:cs typeface="Arial" pitchFamily="34" charset="0"/>
            </a:endParaRPr>
          </a:p>
        </p:txBody>
      </p:sp>
      <p:sp>
        <p:nvSpPr>
          <p:cNvPr id="20483" name="ZoneTexte 3"/>
          <p:cNvSpPr txBox="1">
            <a:spLocks noChangeArrowheads="1"/>
          </p:cNvSpPr>
          <p:nvPr/>
        </p:nvSpPr>
        <p:spPr bwMode="auto">
          <a:xfrm>
            <a:off x="0" y="577974"/>
            <a:ext cx="9144000" cy="707886"/>
          </a:xfrm>
          <a:prstGeom prst="rect">
            <a:avLst/>
          </a:prstGeom>
          <a:solidFill>
            <a:srgbClr val="C00000"/>
          </a:solidFill>
          <a:ln w="9525">
            <a:noFill/>
            <a:miter lim="800000"/>
            <a:headEnd/>
            <a:tailEnd/>
          </a:ln>
        </p:spPr>
        <p:txBody>
          <a:bodyPr>
            <a:spAutoFit/>
          </a:bodyPr>
          <a:lstStyle/>
          <a:p>
            <a:pPr algn="ctr"/>
            <a:r>
              <a:rPr lang="fr-FR" sz="4000" b="1" dirty="0">
                <a:solidFill>
                  <a:srgbClr val="00FFFF"/>
                </a:solidFill>
                <a:latin typeface="Arial Black" pitchFamily="34" charset="0"/>
              </a:rPr>
              <a:t>Comment éviter le plagiat</a:t>
            </a:r>
            <a:r>
              <a:rPr lang="fr-FR" sz="4000" b="1" dirty="0" smtClean="0">
                <a:solidFill>
                  <a:srgbClr val="00FFFF"/>
                </a:solidFill>
                <a:latin typeface="Arial Black" pitchFamily="34" charset="0"/>
              </a:rPr>
              <a:t>?   4/4</a:t>
            </a:r>
            <a:endParaRPr lang="fr-FR" sz="4000" b="1" dirty="0">
              <a:solidFill>
                <a:srgbClr val="00FFFF"/>
              </a:solidFill>
              <a:latin typeface="Arial Black" pitchFamily="34" charset="0"/>
            </a:endParaRP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5/6</a:t>
            </a:r>
            <a:endParaRPr lang="fr-FR" b="1" dirty="0">
              <a:solidFill>
                <a:srgbClr val="C0000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ZoneTexte 2"/>
          <p:cNvSpPr txBox="1">
            <a:spLocks noChangeArrowheads="1"/>
          </p:cNvSpPr>
          <p:nvPr/>
        </p:nvSpPr>
        <p:spPr bwMode="auto">
          <a:xfrm>
            <a:off x="71469" y="384833"/>
            <a:ext cx="9001125" cy="6401753"/>
          </a:xfrm>
          <a:prstGeom prst="rect">
            <a:avLst/>
          </a:prstGeom>
          <a:noFill/>
          <a:ln w="9525">
            <a:noFill/>
            <a:miter lim="800000"/>
            <a:headEnd/>
            <a:tailEnd/>
          </a:ln>
        </p:spPr>
        <p:txBody>
          <a:bodyPr wrap="square">
            <a:spAutoFit/>
          </a:bodyPr>
          <a:lstStyle/>
          <a:p>
            <a:pPr marL="226800" indent="-226800" algn="just">
              <a:spcBef>
                <a:spcPts val="600"/>
              </a:spcBef>
              <a:spcAft>
                <a:spcPts val="0"/>
              </a:spcAft>
              <a:buFont typeface="Wingdings" pitchFamily="2" charset="2"/>
              <a:buChar char="§"/>
            </a:pPr>
            <a:r>
              <a:rPr lang="fr-FR" sz="3000" dirty="0" smtClean="0"/>
              <a:t>Plagiat, autoplagiat et fraudes scientifiques entraînent des dommages collatéraux importants (</a:t>
            </a:r>
            <a:r>
              <a:rPr lang="fr-FR" sz="3000" dirty="0" err="1" smtClean="0"/>
              <a:t>Bergada</a:t>
            </a:r>
            <a:r>
              <a:rPr lang="fr-FR" sz="3000" dirty="0" smtClean="0"/>
              <a:t>, 2013).</a:t>
            </a:r>
          </a:p>
          <a:p>
            <a:pPr marL="226800" indent="-226800" algn="just">
              <a:spcBef>
                <a:spcPts val="600"/>
              </a:spcBef>
              <a:spcAft>
                <a:spcPts val="0"/>
              </a:spcAft>
              <a:buFont typeface="Wingdings" pitchFamily="2" charset="2"/>
              <a:buChar char="§"/>
            </a:pPr>
            <a:r>
              <a:rPr lang="fr-FR" sz="3000" dirty="0" smtClean="0"/>
              <a:t>Découverte d’un cas de plagiat ou d’</a:t>
            </a:r>
            <a:r>
              <a:rPr lang="fr-FR" sz="3000" dirty="0" err="1" smtClean="0"/>
              <a:t>autoplagiat</a:t>
            </a:r>
            <a:r>
              <a:rPr lang="fr-FR" sz="3000" dirty="0" smtClean="0"/>
              <a:t> et la mise en examen de son auteur entraînent des commissions d’enquête longues et coûteuses (</a:t>
            </a:r>
            <a:r>
              <a:rPr lang="fr-FR" sz="3000" dirty="0" err="1" smtClean="0"/>
              <a:t>Bergada</a:t>
            </a:r>
            <a:r>
              <a:rPr lang="fr-FR" sz="3000" dirty="0" smtClean="0"/>
              <a:t>, 2013).</a:t>
            </a:r>
          </a:p>
          <a:p>
            <a:pPr marL="226800" indent="-226800" algn="just">
              <a:spcBef>
                <a:spcPts val="600"/>
              </a:spcBef>
              <a:spcAft>
                <a:spcPts val="0"/>
              </a:spcAft>
              <a:buFont typeface="Wingdings" pitchFamily="2" charset="2"/>
              <a:buChar char="§"/>
            </a:pPr>
            <a:r>
              <a:rPr lang="fr-FR" sz="3000" dirty="0" smtClean="0"/>
              <a:t>Plagiat et </a:t>
            </a:r>
            <a:r>
              <a:rPr lang="fr-FR" sz="3000" dirty="0" err="1" smtClean="0"/>
              <a:t>autoplagiat</a:t>
            </a:r>
            <a:r>
              <a:rPr lang="fr-FR" sz="3000" dirty="0" smtClean="0"/>
              <a:t> = des plaies de la recherche scientifique et dans les écrits scientifiques.</a:t>
            </a:r>
          </a:p>
          <a:p>
            <a:pPr marL="226800" indent="-226800" algn="just">
              <a:spcBef>
                <a:spcPts val="600"/>
              </a:spcBef>
              <a:spcAft>
                <a:spcPts val="0"/>
              </a:spcAft>
              <a:buFont typeface="Wingdings" pitchFamily="2" charset="2"/>
              <a:buChar char="§"/>
            </a:pPr>
            <a:r>
              <a:rPr lang="fr-FR" sz="3000" dirty="0" smtClean="0"/>
              <a:t>Plagiat et </a:t>
            </a:r>
            <a:r>
              <a:rPr lang="fr-FR" sz="3000" dirty="0" err="1" smtClean="0"/>
              <a:t>autoplagiat</a:t>
            </a:r>
            <a:r>
              <a:rPr lang="fr-FR" sz="3000" dirty="0" smtClean="0"/>
              <a:t> peuvent être volontaires ou involontaires mais sont punis comme des délits.</a:t>
            </a:r>
          </a:p>
          <a:p>
            <a:pPr marL="226800" indent="-226800" algn="just">
              <a:spcBef>
                <a:spcPts val="600"/>
              </a:spcBef>
              <a:spcAft>
                <a:spcPts val="0"/>
              </a:spcAft>
              <a:buFont typeface="Wingdings" pitchFamily="2" charset="2"/>
              <a:buChar char="§"/>
            </a:pPr>
            <a:r>
              <a:rPr lang="fr-FR" sz="3000" dirty="0" smtClean="0"/>
              <a:t>Plagiat et </a:t>
            </a:r>
            <a:r>
              <a:rPr lang="fr-FR" sz="3000" dirty="0" err="1" smtClean="0"/>
              <a:t>autoplagiat</a:t>
            </a:r>
            <a:r>
              <a:rPr lang="fr-FR" sz="3000" dirty="0" smtClean="0"/>
              <a:t> n'ont pas leur place dans les écrits scientifiques.</a:t>
            </a:r>
            <a:endParaRPr lang="fr-FR" sz="3000" dirty="0"/>
          </a:p>
        </p:txBody>
      </p:sp>
      <p:sp>
        <p:nvSpPr>
          <p:cNvPr id="3" name="ZoneTexte 2"/>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6/6</a:t>
            </a:r>
            <a:endParaRPr lang="fr-FR" b="1" dirty="0">
              <a:solidFill>
                <a:srgbClr val="C00000"/>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85720" y="1500174"/>
            <a:ext cx="8501122" cy="3785652"/>
          </a:xfrm>
          <a:prstGeom prst="rect">
            <a:avLst/>
          </a:prstGeom>
          <a:noFill/>
          <a:ln w="9525">
            <a:noFill/>
            <a:miter lim="800000"/>
            <a:headEnd/>
            <a:tailEnd/>
          </a:ln>
        </p:spPr>
        <p:txBody>
          <a:bodyPr wrap="square">
            <a:spAutoFit/>
          </a:bodyPr>
          <a:lstStyle/>
          <a:p>
            <a:pPr algn="ctr" eaLnBrk="0" hangingPunct="0">
              <a:spcBef>
                <a:spcPts val="0"/>
              </a:spcBef>
            </a:pPr>
            <a:r>
              <a:rPr lang="fr-FR" sz="12000" b="1" dirty="0" smtClean="0">
                <a:solidFill>
                  <a:srgbClr val="009900"/>
                </a:solidFill>
                <a:latin typeface="Kunstler Script" pitchFamily="66" charset="0"/>
              </a:rPr>
              <a:t>Références Bibliographiques ? </a:t>
            </a:r>
            <a:endParaRPr lang="fr-FR" sz="12000" b="1" dirty="0">
              <a:solidFill>
                <a:srgbClr val="009900"/>
              </a:solidFill>
              <a:latin typeface="Kunstler Script" pitchFamily="66" charset="0"/>
            </a:endParaRPr>
          </a:p>
        </p:txBody>
      </p:sp>
      <p:sp>
        <p:nvSpPr>
          <p:cNvPr id="4" name="Line 3"/>
          <p:cNvSpPr>
            <a:spLocks noChangeShapeType="1"/>
          </p:cNvSpPr>
          <p:nvPr/>
        </p:nvSpPr>
        <p:spPr bwMode="auto">
          <a:xfrm>
            <a:off x="4714876" y="5929330"/>
            <a:ext cx="2667000" cy="1587"/>
          </a:xfrm>
          <a:prstGeom prst="line">
            <a:avLst/>
          </a:prstGeom>
          <a:noFill/>
          <a:ln w="50800">
            <a:solidFill>
              <a:srgbClr val="33CC33"/>
            </a:solidFill>
            <a:round/>
            <a:headEnd/>
            <a:tailEnd/>
          </a:ln>
        </p:spPr>
        <p:txBody>
          <a:bodyPr wrap="none" anchor="ctr"/>
          <a:lstStyle/>
          <a:p>
            <a:endParaRPr lang="fr-FR"/>
          </a:p>
        </p:txBody>
      </p:sp>
      <p:sp>
        <p:nvSpPr>
          <p:cNvPr id="5" name="Line 4"/>
          <p:cNvSpPr>
            <a:spLocks noChangeShapeType="1"/>
          </p:cNvSpPr>
          <p:nvPr/>
        </p:nvSpPr>
        <p:spPr bwMode="auto">
          <a:xfrm>
            <a:off x="4714876" y="6005530"/>
            <a:ext cx="2667000" cy="1587"/>
          </a:xfrm>
          <a:prstGeom prst="line">
            <a:avLst/>
          </a:prstGeom>
          <a:noFill/>
          <a:ln w="50800">
            <a:solidFill>
              <a:srgbClr val="CCCC00"/>
            </a:solidFill>
            <a:round/>
            <a:headEnd/>
            <a:tailEnd/>
          </a:ln>
        </p:spPr>
        <p:txBody>
          <a:bodyPr wrap="none" anchor="ctr"/>
          <a:lstStyle/>
          <a:p>
            <a:endParaRPr lang="fr-FR"/>
          </a:p>
        </p:txBody>
      </p:sp>
      <p:sp>
        <p:nvSpPr>
          <p:cNvPr id="6" name="Line 5"/>
          <p:cNvSpPr>
            <a:spLocks noChangeShapeType="1"/>
          </p:cNvSpPr>
          <p:nvPr/>
        </p:nvSpPr>
        <p:spPr bwMode="auto">
          <a:xfrm>
            <a:off x="1928794" y="1000108"/>
            <a:ext cx="2667000" cy="1587"/>
          </a:xfrm>
          <a:prstGeom prst="line">
            <a:avLst/>
          </a:prstGeom>
          <a:noFill/>
          <a:ln w="50800">
            <a:solidFill>
              <a:srgbClr val="CCCC00"/>
            </a:solidFill>
            <a:round/>
            <a:headEnd/>
            <a:tailEnd/>
          </a:ln>
        </p:spPr>
        <p:txBody>
          <a:bodyPr wrap="none" anchor="ctr"/>
          <a:lstStyle/>
          <a:p>
            <a:endParaRPr lang="fr-FR"/>
          </a:p>
        </p:txBody>
      </p:sp>
      <p:sp>
        <p:nvSpPr>
          <p:cNvPr id="7" name="Line 6"/>
          <p:cNvSpPr>
            <a:spLocks noChangeShapeType="1"/>
          </p:cNvSpPr>
          <p:nvPr/>
        </p:nvSpPr>
        <p:spPr bwMode="auto">
          <a:xfrm>
            <a:off x="1928794" y="892153"/>
            <a:ext cx="2667000" cy="1587"/>
          </a:xfrm>
          <a:prstGeom prst="line">
            <a:avLst/>
          </a:prstGeom>
          <a:noFill/>
          <a:ln w="50800">
            <a:solidFill>
              <a:srgbClr val="33CC33"/>
            </a:solidFill>
            <a:round/>
            <a:headEnd/>
            <a:tailEnd/>
          </a:ln>
        </p:spPr>
        <p:txBody>
          <a:bodyPr wrap="none" anchor="ctr"/>
          <a:lstStyle/>
          <a:p>
            <a:endParaRPr lang="fr-F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ZoneTexte 2"/>
          <p:cNvSpPr txBox="1">
            <a:spLocks noChangeArrowheads="1"/>
          </p:cNvSpPr>
          <p:nvPr/>
        </p:nvSpPr>
        <p:spPr bwMode="auto">
          <a:xfrm>
            <a:off x="142908" y="241957"/>
            <a:ext cx="8929686" cy="6401753"/>
          </a:xfrm>
          <a:prstGeom prst="rect">
            <a:avLst/>
          </a:prstGeom>
          <a:noFill/>
          <a:ln w="9525">
            <a:noFill/>
            <a:miter lim="800000"/>
            <a:headEnd/>
            <a:tailEnd/>
          </a:ln>
        </p:spPr>
        <p:txBody>
          <a:bodyPr wrap="square">
            <a:spAutoFit/>
          </a:bodyPr>
          <a:lstStyle/>
          <a:p>
            <a:pPr marL="226800" indent="-226800" algn="just">
              <a:spcBef>
                <a:spcPts val="600"/>
              </a:spcBef>
              <a:spcAft>
                <a:spcPts val="0"/>
              </a:spcAft>
              <a:buFont typeface="+mj-lt"/>
              <a:buAutoNum type="arabicPeriod"/>
            </a:pPr>
            <a:r>
              <a:rPr lang="de-DE" sz="2600" dirty="0" err="1" smtClean="0">
                <a:latin typeface="Arial Narrow" pitchFamily="34" charset="0"/>
              </a:rPr>
              <a:t>Bachelet</a:t>
            </a:r>
            <a:r>
              <a:rPr lang="de-DE" sz="2600" dirty="0" smtClean="0">
                <a:latin typeface="Arial Narrow" pitchFamily="34" charset="0"/>
              </a:rPr>
              <a:t> R., 2013. </a:t>
            </a:r>
            <a:r>
              <a:rPr lang="de-DE" sz="2600" dirty="0" err="1" smtClean="0">
                <a:latin typeface="Arial Narrow" pitchFamily="34" charset="0"/>
              </a:rPr>
              <a:t>Voler</a:t>
            </a:r>
            <a:r>
              <a:rPr lang="de-DE" sz="2600" dirty="0" smtClean="0">
                <a:latin typeface="Arial Narrow" pitchFamily="34" charset="0"/>
              </a:rPr>
              <a:t> des </a:t>
            </a:r>
            <a:r>
              <a:rPr lang="de-DE" sz="2600" dirty="0" err="1" smtClean="0">
                <a:latin typeface="Arial Narrow" pitchFamily="34" charset="0"/>
              </a:rPr>
              <a:t>idées</a:t>
            </a:r>
            <a:r>
              <a:rPr lang="de-DE" sz="2600" dirty="0" smtClean="0">
                <a:latin typeface="Arial Narrow" pitchFamily="34" charset="0"/>
              </a:rPr>
              <a:t>: Le plagiat. </a:t>
            </a:r>
            <a:r>
              <a:rPr lang="de-DE" sz="2600" dirty="0" smtClean="0">
                <a:latin typeface="Arial Narrow" pitchFamily="34" charset="0"/>
                <a:hlinkClick r:id="rId3"/>
              </a:rPr>
              <a:t>http://plagiat.ec-lille.fr</a:t>
            </a:r>
            <a:endParaRPr lang="fr-FR" sz="2600" dirty="0" smtClean="0">
              <a:latin typeface="Arial Narrow" pitchFamily="34" charset="0"/>
            </a:endParaRPr>
          </a:p>
          <a:p>
            <a:pPr marL="226800" indent="-226800" algn="just">
              <a:spcBef>
                <a:spcPts val="600"/>
              </a:spcBef>
              <a:spcAft>
                <a:spcPts val="0"/>
              </a:spcAft>
              <a:buFont typeface="+mj-lt"/>
              <a:buAutoNum type="arabicPeriod"/>
            </a:pPr>
            <a:r>
              <a:rPr lang="de-DE" sz="2600" dirty="0" err="1" smtClean="0">
                <a:latin typeface="Arial Narrow" pitchFamily="34" charset="0"/>
              </a:rPr>
              <a:t>Bergada</a:t>
            </a:r>
            <a:r>
              <a:rPr lang="de-DE" sz="2600" dirty="0" smtClean="0">
                <a:latin typeface="Arial Narrow" pitchFamily="34" charset="0"/>
              </a:rPr>
              <a:t> Michelle, 2013. </a:t>
            </a:r>
            <a:r>
              <a:rPr lang="fr-FR" sz="2600" dirty="0" err="1" smtClean="0">
                <a:latin typeface="Arial Narrow" pitchFamily="34" charset="0"/>
              </a:rPr>
              <a:t>Autoplagiat</a:t>
            </a:r>
            <a:r>
              <a:rPr lang="fr-FR" sz="2600" dirty="0" smtClean="0">
                <a:latin typeface="Arial Narrow" pitchFamily="34" charset="0"/>
              </a:rPr>
              <a:t>, Plagiat et fraude scientifique. </a:t>
            </a:r>
            <a:r>
              <a:rPr lang="fr-FR" sz="2600" dirty="0" smtClean="0">
                <a:latin typeface="Arial Narrow" pitchFamily="34" charset="0"/>
                <a:hlinkClick r:id="rId4"/>
              </a:rPr>
              <a:t>http://responsable.unige.ch/assets/files/auto-plagiat.pdf</a:t>
            </a:r>
            <a:endParaRPr lang="fr-FR" sz="2600" dirty="0" smtClean="0">
              <a:latin typeface="Arial Narrow" pitchFamily="34" charset="0"/>
            </a:endParaRPr>
          </a:p>
          <a:p>
            <a:pPr marL="226800" indent="-226800" algn="just">
              <a:spcBef>
                <a:spcPts val="600"/>
              </a:spcBef>
              <a:spcAft>
                <a:spcPts val="0"/>
              </a:spcAft>
              <a:buFont typeface="+mj-lt"/>
              <a:buAutoNum type="arabicPeriod"/>
            </a:pPr>
            <a:r>
              <a:rPr lang="fr-FR" sz="2600" dirty="0" err="1" smtClean="0">
                <a:latin typeface="Arial Narrow" pitchFamily="34" charset="0"/>
              </a:rPr>
              <a:t>Corvol</a:t>
            </a:r>
            <a:r>
              <a:rPr lang="fr-FR" sz="2600" dirty="0" smtClean="0">
                <a:latin typeface="Arial Narrow" pitchFamily="34" charset="0"/>
              </a:rPr>
              <a:t> P. et </a:t>
            </a:r>
            <a:r>
              <a:rPr lang="fr-FR" sz="2600" dirty="0" err="1" smtClean="0">
                <a:latin typeface="Arial Narrow" pitchFamily="34" charset="0"/>
              </a:rPr>
              <a:t>Gicquel</a:t>
            </a:r>
            <a:r>
              <a:rPr lang="fr-FR" sz="2600" dirty="0" smtClean="0">
                <a:latin typeface="Arial Narrow" pitchFamily="34" charset="0"/>
              </a:rPr>
              <a:t> R., 2016. Bilan et propositions de mise en œuvre de la charte nationale d’intégrité scientifique. Rapport remis à Thierry </a:t>
            </a:r>
            <a:r>
              <a:rPr lang="fr-FR" sz="2600" dirty="0" err="1" smtClean="0">
                <a:latin typeface="Arial Narrow" pitchFamily="34" charset="0"/>
              </a:rPr>
              <a:t>Mandon</a:t>
            </a:r>
            <a:r>
              <a:rPr lang="fr-FR" sz="2600" dirty="0" smtClean="0">
                <a:latin typeface="Arial Narrow" pitchFamily="34" charset="0"/>
              </a:rPr>
              <a:t>, secrétaire d’</a:t>
            </a:r>
            <a:r>
              <a:rPr lang="fr-FR" sz="2600" dirty="0" err="1" smtClean="0">
                <a:latin typeface="Arial Narrow" pitchFamily="34" charset="0"/>
              </a:rPr>
              <a:t>Etat</a:t>
            </a:r>
            <a:r>
              <a:rPr lang="fr-FR" sz="2600" dirty="0" smtClean="0">
                <a:latin typeface="Arial Narrow" pitchFamily="34" charset="0"/>
              </a:rPr>
              <a:t> chargé de l’Enseignement supérieur et de la Recherche. 63 p. </a:t>
            </a:r>
            <a:r>
              <a:rPr lang="fr-FR" sz="2600" i="1" dirty="0" smtClean="0">
                <a:latin typeface="Arial Narrow" pitchFamily="34" charset="0"/>
                <a:hlinkClick r:id="rId5"/>
              </a:rPr>
              <a:t>https://cache.media.enseignementsup-recherche.gouv.fr/.../Rapport_Corvol_29-06-20</a:t>
            </a:r>
            <a:r>
              <a:rPr lang="fr-FR" sz="2600" i="1" dirty="0" smtClean="0">
                <a:latin typeface="Arial Narrow" pitchFamily="34" charset="0"/>
              </a:rPr>
              <a:t>...</a:t>
            </a:r>
          </a:p>
          <a:p>
            <a:pPr marL="226800" indent="-226800" algn="just">
              <a:spcBef>
                <a:spcPts val="600"/>
              </a:spcBef>
              <a:spcAft>
                <a:spcPts val="0"/>
              </a:spcAft>
              <a:buFont typeface="+mj-lt"/>
              <a:buAutoNum type="arabicPeriod"/>
            </a:pPr>
            <a:r>
              <a:rPr lang="fr-FR" sz="2600" dirty="0" smtClean="0">
                <a:latin typeface="Arial Narrow" pitchFamily="34" charset="0"/>
              </a:rPr>
              <a:t>Leclercq B., Le Plagiat, portail.umons.ac.be/FR/</a:t>
            </a:r>
            <a:r>
              <a:rPr lang="fr-FR" sz="2600" dirty="0" err="1" smtClean="0">
                <a:latin typeface="Arial Narrow" pitchFamily="34" charset="0"/>
              </a:rPr>
              <a:t>universite</a:t>
            </a:r>
            <a:r>
              <a:rPr lang="fr-FR" sz="2600" dirty="0" smtClean="0">
                <a:latin typeface="Arial Narrow" pitchFamily="34" charset="0"/>
              </a:rPr>
              <a:t>/.../Le%20plagiat.</a:t>
            </a:r>
            <a:br>
              <a:rPr lang="fr-FR" sz="2600" dirty="0" smtClean="0">
                <a:latin typeface="Arial Narrow" pitchFamily="34" charset="0"/>
              </a:rPr>
            </a:br>
            <a:r>
              <a:rPr lang="fr-FR" sz="2600" dirty="0" smtClean="0">
                <a:latin typeface="Arial Narrow" pitchFamily="34" charset="0"/>
              </a:rPr>
              <a:t>../2-BLeclercq.pdf</a:t>
            </a:r>
          </a:p>
          <a:p>
            <a:pPr marL="226800" indent="-226800" algn="just">
              <a:spcBef>
                <a:spcPts val="600"/>
              </a:spcBef>
              <a:spcAft>
                <a:spcPts val="0"/>
              </a:spcAft>
              <a:buFont typeface="+mj-lt"/>
              <a:buAutoNum type="arabicPeriod"/>
            </a:pPr>
            <a:r>
              <a:rPr lang="fr-FR" sz="2600" dirty="0" smtClean="0">
                <a:latin typeface="Arial Narrow" pitchFamily="34" charset="0"/>
              </a:rPr>
              <a:t>Maude Benoit, 2013. Scandales de plagiat universitaire. Rubrique Chroniques. Université Laval et Université Montpellier 1. </a:t>
            </a:r>
            <a:r>
              <a:rPr lang="fr-FR" sz="2600" u="sng" dirty="0" smtClean="0">
                <a:latin typeface="Arial Narrow" pitchFamily="34" charset="0"/>
                <a:hlinkClick r:id="rId6"/>
              </a:rPr>
              <a:t>http://www.acfas.ca/publications/decouvrir/2013/04/scandales-plagiat-universitaire</a:t>
            </a:r>
            <a:r>
              <a:rPr lang="fr-FR" sz="2600" dirty="0" smtClean="0">
                <a:latin typeface="Arial Narrow" pitchFamily="34" charset="0"/>
              </a:rPr>
              <a:t> </a:t>
            </a:r>
            <a:endParaRPr lang="fr-FR" sz="2600" dirty="0">
              <a:latin typeface="Arial Narrow"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85720" y="2044851"/>
            <a:ext cx="8501122" cy="2554545"/>
          </a:xfrm>
          <a:prstGeom prst="rect">
            <a:avLst/>
          </a:prstGeom>
          <a:noFill/>
          <a:ln w="9525">
            <a:noFill/>
            <a:miter lim="800000"/>
            <a:headEnd/>
            <a:tailEnd/>
          </a:ln>
        </p:spPr>
        <p:txBody>
          <a:bodyPr wrap="square">
            <a:spAutoFit/>
          </a:bodyPr>
          <a:lstStyle/>
          <a:p>
            <a:pPr algn="ctr" eaLnBrk="0" hangingPunct="0">
              <a:spcBef>
                <a:spcPts val="0"/>
              </a:spcBef>
            </a:pPr>
            <a:r>
              <a:rPr lang="fr-FR" sz="16000" b="1" dirty="0" smtClean="0">
                <a:solidFill>
                  <a:srgbClr val="009900"/>
                </a:solidFill>
                <a:latin typeface="Kunstler Script" pitchFamily="66" charset="0"/>
              </a:rPr>
              <a:t>Introduction</a:t>
            </a:r>
            <a:endParaRPr lang="fr-FR" sz="16000" b="1" dirty="0">
              <a:solidFill>
                <a:srgbClr val="009900"/>
              </a:solidFill>
              <a:latin typeface="Kunstler Script" pitchFamily="66" charset="0"/>
            </a:endParaRPr>
          </a:p>
        </p:txBody>
      </p:sp>
      <p:sp>
        <p:nvSpPr>
          <p:cNvPr id="4" name="Line 3"/>
          <p:cNvSpPr>
            <a:spLocks noChangeShapeType="1"/>
          </p:cNvSpPr>
          <p:nvPr/>
        </p:nvSpPr>
        <p:spPr bwMode="auto">
          <a:xfrm>
            <a:off x="4714876" y="5929330"/>
            <a:ext cx="2667000" cy="1587"/>
          </a:xfrm>
          <a:prstGeom prst="line">
            <a:avLst/>
          </a:prstGeom>
          <a:noFill/>
          <a:ln w="50800">
            <a:solidFill>
              <a:srgbClr val="33CC33"/>
            </a:solidFill>
            <a:round/>
            <a:headEnd/>
            <a:tailEnd/>
          </a:ln>
        </p:spPr>
        <p:txBody>
          <a:bodyPr wrap="none" anchor="ctr"/>
          <a:lstStyle/>
          <a:p>
            <a:endParaRPr lang="fr-FR"/>
          </a:p>
        </p:txBody>
      </p:sp>
      <p:sp>
        <p:nvSpPr>
          <p:cNvPr id="5" name="Line 4"/>
          <p:cNvSpPr>
            <a:spLocks noChangeShapeType="1"/>
          </p:cNvSpPr>
          <p:nvPr/>
        </p:nvSpPr>
        <p:spPr bwMode="auto">
          <a:xfrm>
            <a:off x="4714876" y="6005530"/>
            <a:ext cx="2667000" cy="1587"/>
          </a:xfrm>
          <a:prstGeom prst="line">
            <a:avLst/>
          </a:prstGeom>
          <a:noFill/>
          <a:ln w="50800">
            <a:solidFill>
              <a:srgbClr val="CCCC00"/>
            </a:solidFill>
            <a:round/>
            <a:headEnd/>
            <a:tailEnd/>
          </a:ln>
        </p:spPr>
        <p:txBody>
          <a:bodyPr wrap="none" anchor="ctr"/>
          <a:lstStyle/>
          <a:p>
            <a:endParaRPr lang="fr-FR"/>
          </a:p>
        </p:txBody>
      </p:sp>
      <p:sp>
        <p:nvSpPr>
          <p:cNvPr id="6" name="Line 5"/>
          <p:cNvSpPr>
            <a:spLocks noChangeShapeType="1"/>
          </p:cNvSpPr>
          <p:nvPr/>
        </p:nvSpPr>
        <p:spPr bwMode="auto">
          <a:xfrm>
            <a:off x="1928794" y="1000108"/>
            <a:ext cx="2667000" cy="1587"/>
          </a:xfrm>
          <a:prstGeom prst="line">
            <a:avLst/>
          </a:prstGeom>
          <a:noFill/>
          <a:ln w="50800">
            <a:solidFill>
              <a:srgbClr val="CCCC00"/>
            </a:solidFill>
            <a:round/>
            <a:headEnd/>
            <a:tailEnd/>
          </a:ln>
        </p:spPr>
        <p:txBody>
          <a:bodyPr wrap="none" anchor="ctr"/>
          <a:lstStyle/>
          <a:p>
            <a:endParaRPr lang="fr-FR"/>
          </a:p>
        </p:txBody>
      </p:sp>
      <p:sp>
        <p:nvSpPr>
          <p:cNvPr id="7" name="Line 6"/>
          <p:cNvSpPr>
            <a:spLocks noChangeShapeType="1"/>
          </p:cNvSpPr>
          <p:nvPr/>
        </p:nvSpPr>
        <p:spPr bwMode="auto">
          <a:xfrm>
            <a:off x="1928794" y="892153"/>
            <a:ext cx="2667000" cy="1587"/>
          </a:xfrm>
          <a:prstGeom prst="line">
            <a:avLst/>
          </a:prstGeom>
          <a:noFill/>
          <a:ln w="50800">
            <a:solidFill>
              <a:srgbClr val="33CC33"/>
            </a:solidFill>
            <a:round/>
            <a:headEnd/>
            <a:tailEnd/>
          </a:ln>
        </p:spPr>
        <p:txBody>
          <a:bodyPr wrap="none" anchor="ctr"/>
          <a:lstStyle/>
          <a:p>
            <a:endParaRPr lang="fr-F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ZoneTexte 2"/>
          <p:cNvSpPr txBox="1">
            <a:spLocks noChangeArrowheads="1"/>
          </p:cNvSpPr>
          <p:nvPr/>
        </p:nvSpPr>
        <p:spPr bwMode="auto">
          <a:xfrm>
            <a:off x="71438" y="500042"/>
            <a:ext cx="9001156" cy="5909310"/>
          </a:xfrm>
          <a:prstGeom prst="rect">
            <a:avLst/>
          </a:prstGeom>
          <a:noFill/>
          <a:ln w="9525">
            <a:noFill/>
            <a:miter lim="800000"/>
            <a:headEnd/>
            <a:tailEnd/>
          </a:ln>
        </p:spPr>
        <p:txBody>
          <a:bodyPr wrap="square">
            <a:spAutoFit/>
          </a:bodyPr>
          <a:lstStyle/>
          <a:p>
            <a:pPr marL="226800" indent="-226800" algn="just">
              <a:spcBef>
                <a:spcPts val="600"/>
              </a:spcBef>
              <a:spcAft>
                <a:spcPts val="600"/>
              </a:spcAft>
            </a:pPr>
            <a:r>
              <a:rPr lang="fr-FR" sz="2400" dirty="0" smtClean="0">
                <a:latin typeface="Arial Narrow" pitchFamily="34" charset="0"/>
              </a:rPr>
              <a:t>7.	Guide de présentation des citations et des références bibliographiques selon les styles APA 6e et IEEE. </a:t>
            </a:r>
            <a:r>
              <a:rPr lang="fr-FR" sz="2400" i="1" dirty="0" smtClean="0">
                <a:latin typeface="Arial Narrow" pitchFamily="34" charset="0"/>
                <a:hlinkClick r:id="rId3"/>
              </a:rPr>
              <a:t>https://share.polymtl.ca/.../attach?.../libguides.../Guide_de_presentation_d</a:t>
            </a:r>
            <a:r>
              <a:rPr lang="fr-FR" sz="2400" i="1" dirty="0" smtClean="0">
                <a:latin typeface="Arial Narrow" pitchFamily="34" charset="0"/>
              </a:rPr>
              <a:t>...</a:t>
            </a:r>
          </a:p>
          <a:p>
            <a:pPr marL="226800" indent="-226800" algn="just">
              <a:spcBef>
                <a:spcPts val="600"/>
              </a:spcBef>
              <a:spcAft>
                <a:spcPts val="600"/>
              </a:spcAft>
            </a:pPr>
            <a:r>
              <a:rPr lang="fr-FR" sz="2400" i="1" dirty="0" smtClean="0">
                <a:latin typeface="Arial Narrow" pitchFamily="34" charset="0"/>
              </a:rPr>
              <a:t>8.	http://www.cnrs.fr/dire/valorisation/documents/PV-Memo-V1_1.doc</a:t>
            </a:r>
            <a:r>
              <a:rPr lang="fr-FR" sz="2400" dirty="0" smtClean="0">
                <a:latin typeface="Arial Narrow" pitchFamily="34" charset="0"/>
              </a:rPr>
              <a:t> </a:t>
            </a:r>
          </a:p>
          <a:p>
            <a:pPr marL="226800" indent="-226800" algn="just">
              <a:spcBef>
                <a:spcPts val="600"/>
              </a:spcBef>
              <a:spcAft>
                <a:spcPts val="600"/>
              </a:spcAft>
            </a:pPr>
            <a:r>
              <a:rPr lang="fr-FR" sz="2400" u="sng" dirty="0" smtClean="0">
                <a:latin typeface="Arial Narrow" pitchFamily="34" charset="0"/>
                <a:hlinkClick r:id="rId4"/>
              </a:rPr>
              <a:t>9.	https://explorable.com/fr/definition-de-la-recherche</a:t>
            </a:r>
            <a:r>
              <a:rPr lang="fr-FR" sz="2400" i="1" dirty="0" smtClean="0">
                <a:latin typeface="Arial Narrow" pitchFamily="34" charset="0"/>
              </a:rPr>
              <a:t>..</a:t>
            </a:r>
            <a:r>
              <a:rPr lang="fr-FR" sz="2400" b="1" dirty="0" smtClean="0">
                <a:latin typeface="Arial Narrow" pitchFamily="34" charset="0"/>
              </a:rPr>
              <a:t> </a:t>
            </a:r>
          </a:p>
          <a:p>
            <a:pPr marL="457200" indent="-457200">
              <a:spcBef>
                <a:spcPts val="1200"/>
              </a:spcBef>
              <a:spcAft>
                <a:spcPts val="1200"/>
              </a:spcAft>
            </a:pPr>
            <a:r>
              <a:rPr lang="de-DE" sz="2400" b="1" dirty="0" smtClean="0">
                <a:latin typeface="Arial Narrow" pitchFamily="34" charset="0"/>
                <a:hlinkClick r:id="rId5"/>
              </a:rPr>
              <a:t>10.	</a:t>
            </a:r>
            <a:r>
              <a:rPr lang="de-DE" sz="2400" dirty="0" smtClean="0">
                <a:latin typeface="Arial Narrow" pitchFamily="34" charset="0"/>
                <a:hlinkClick r:id="rId5"/>
              </a:rPr>
              <a:t>http://www.univ-angers.fr/fr/formation/anti-plagiat/c-est-quoi-le-plagiat.html</a:t>
            </a:r>
            <a:r>
              <a:rPr lang="de-DE" sz="2400" dirty="0" smtClean="0">
                <a:latin typeface="Arial Narrow" pitchFamily="34" charset="0"/>
              </a:rPr>
              <a:t> </a:t>
            </a:r>
            <a:endParaRPr lang="fr-FR" sz="2400" dirty="0" smtClean="0">
              <a:latin typeface="Arial Narrow" pitchFamily="34" charset="0"/>
            </a:endParaRPr>
          </a:p>
          <a:p>
            <a:pPr marL="457200" indent="-457200">
              <a:spcBef>
                <a:spcPts val="1200"/>
              </a:spcBef>
              <a:spcAft>
                <a:spcPts val="1200"/>
              </a:spcAft>
            </a:pPr>
            <a:r>
              <a:rPr lang="de-DE" sz="2400" dirty="0" smtClean="0">
                <a:latin typeface="Arial Narrow" pitchFamily="34" charset="0"/>
              </a:rPr>
              <a:t>11.	http://www.20minutes.fr›Sciences</a:t>
            </a:r>
          </a:p>
          <a:p>
            <a:pPr marL="226800" indent="-226800" algn="just">
              <a:spcBef>
                <a:spcPts val="600"/>
              </a:spcBef>
              <a:spcAft>
                <a:spcPts val="600"/>
              </a:spcAft>
            </a:pPr>
            <a:r>
              <a:rPr lang="fr-FR" sz="2400" i="1" dirty="0" smtClean="0">
                <a:latin typeface="Arial Narrow" pitchFamily="34" charset="0"/>
              </a:rPr>
              <a:t>12. http://www.cnrs.fr/dire/valorisation/documents/PV-Memo-V1_1.doc</a:t>
            </a:r>
            <a:r>
              <a:rPr lang="fr-FR" sz="2400" dirty="0" smtClean="0">
                <a:latin typeface="Arial Narrow" pitchFamily="34" charset="0"/>
              </a:rPr>
              <a:t> </a:t>
            </a:r>
          </a:p>
          <a:p>
            <a:pPr marL="226800" indent="-226800" algn="just">
              <a:spcBef>
                <a:spcPts val="600"/>
              </a:spcBef>
              <a:spcAft>
                <a:spcPts val="600"/>
              </a:spcAft>
            </a:pPr>
            <a:r>
              <a:rPr lang="fr-FR" sz="2400" u="sng" dirty="0" smtClean="0">
                <a:latin typeface="Arial Narrow" pitchFamily="34" charset="0"/>
                <a:hlinkClick r:id="rId4"/>
              </a:rPr>
              <a:t>13. https://explorable.com/fr/definition-de-la-recherche</a:t>
            </a:r>
            <a:r>
              <a:rPr lang="fr-FR" sz="2400" i="1" dirty="0" smtClean="0">
                <a:latin typeface="Arial Narrow" pitchFamily="34" charset="0"/>
              </a:rPr>
              <a:t>.</a:t>
            </a:r>
          </a:p>
          <a:p>
            <a:pPr algn="just">
              <a:spcBef>
                <a:spcPts val="200"/>
              </a:spcBef>
              <a:spcAft>
                <a:spcPts val="200"/>
              </a:spcAft>
            </a:pPr>
            <a:r>
              <a:rPr lang="fr-FR" sz="2400" i="1" dirty="0" smtClean="0">
                <a:latin typeface="Arial Narrow" pitchFamily="34" charset="0"/>
                <a:hlinkClick r:id="rId6"/>
              </a:rPr>
              <a:t>14. https://www.usherbrooke.ca/.../Antiplagiat/Questions_Quiz_V4-2013-04-question_ave</a:t>
            </a:r>
            <a:r>
              <a:rPr lang="fr-FR" sz="2400" i="1" dirty="0" smtClean="0">
                <a:latin typeface="Arial Narrow" pitchFamily="34" charset="0"/>
              </a:rPr>
              <a:t>...</a:t>
            </a:r>
          </a:p>
          <a:p>
            <a:pPr algn="just">
              <a:spcBef>
                <a:spcPts val="200"/>
              </a:spcBef>
              <a:spcAft>
                <a:spcPts val="200"/>
              </a:spcAft>
            </a:pPr>
            <a:r>
              <a:rPr lang="fr-FR" sz="2400" i="1" dirty="0" smtClean="0">
                <a:latin typeface="Arial Narrow" pitchFamily="34" charset="0"/>
                <a:hlinkClick r:id="rId7"/>
              </a:rPr>
              <a:t>15. https://www.unamur.be/plagiat/quizz-plagiat</a:t>
            </a:r>
            <a:endParaRPr lang="fr-FR" sz="2400" dirty="0">
              <a:latin typeface="Arial Narrow" pitchFamily="34"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7"/>
          <p:cNvGrpSpPr/>
          <p:nvPr/>
        </p:nvGrpSpPr>
        <p:grpSpPr>
          <a:xfrm>
            <a:off x="284581" y="143248"/>
            <a:ext cx="8679907" cy="6310088"/>
            <a:chOff x="107505" y="44625"/>
            <a:chExt cx="8679907" cy="6310088"/>
          </a:xfrm>
        </p:grpSpPr>
        <p:pic>
          <p:nvPicPr>
            <p:cNvPr id="2" name="Picture 12" descr="DIRECT"/>
            <p:cNvPicPr>
              <a:picLocks noChangeAspect="1" noChangeArrowheads="1"/>
            </p:cNvPicPr>
            <p:nvPr/>
          </p:nvPicPr>
          <p:blipFill>
            <a:blip r:embed="rId4" cstate="print"/>
            <a:srcRect/>
            <a:stretch>
              <a:fillRect/>
            </a:stretch>
          </p:blipFill>
          <p:spPr bwMode="auto">
            <a:xfrm>
              <a:off x="2426042" y="404664"/>
              <a:ext cx="1569894" cy="2633146"/>
            </a:xfrm>
            <a:prstGeom prst="rect">
              <a:avLst/>
            </a:prstGeom>
            <a:noFill/>
          </p:spPr>
        </p:pic>
        <p:sp>
          <p:nvSpPr>
            <p:cNvPr id="3" name="Bulle ronde 2"/>
            <p:cNvSpPr/>
            <p:nvPr/>
          </p:nvSpPr>
          <p:spPr>
            <a:xfrm>
              <a:off x="4644008" y="260648"/>
              <a:ext cx="4143404" cy="1571636"/>
            </a:xfrm>
            <a:prstGeom prst="wedgeEllipseCallout">
              <a:avLst>
                <a:gd name="adj1" fmla="val -81046"/>
                <a:gd name="adj2" fmla="val -17312"/>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fr-FR" sz="2800" b="1" dirty="0" smtClean="0">
                  <a:solidFill>
                    <a:srgbClr val="3333CC"/>
                  </a:solidFill>
                  <a:latin typeface="Comic Sans MS" pitchFamily="66" charset="0"/>
                  <a:cs typeface="Times New Roman" pitchFamily="18" charset="0"/>
                </a:rPr>
                <a:t>Commentaires ? </a:t>
              </a:r>
              <a:endParaRPr lang="fr-FR" sz="2800" b="1" dirty="0">
                <a:solidFill>
                  <a:srgbClr val="3333CC"/>
                </a:solidFill>
                <a:latin typeface="Comic Sans MS" pitchFamily="66" charset="0"/>
                <a:cs typeface="Times New Roman" pitchFamily="18" charset="0"/>
              </a:endParaRPr>
            </a:p>
          </p:txBody>
        </p:sp>
        <p:graphicFrame>
          <p:nvGraphicFramePr>
            <p:cNvPr id="53250" name="Object 2"/>
            <p:cNvGraphicFramePr>
              <a:graphicFrameLocks noChangeAspect="1"/>
            </p:cNvGraphicFramePr>
            <p:nvPr/>
          </p:nvGraphicFramePr>
          <p:xfrm>
            <a:off x="2839732" y="2852936"/>
            <a:ext cx="1444236" cy="3501777"/>
          </p:xfrm>
          <a:graphic>
            <a:graphicData uri="http://schemas.openxmlformats.org/presentationml/2006/ole">
              <p:oleObj spid="_x0000_s55298" name="Clip" r:id="rId5" imgW="1622066" imgH="3934305" progId="">
                <p:embed/>
              </p:oleObj>
            </a:graphicData>
          </a:graphic>
        </p:graphicFrame>
        <p:sp>
          <p:nvSpPr>
            <p:cNvPr id="5" name="AutoShape 4"/>
            <p:cNvSpPr>
              <a:spLocks noChangeArrowheads="1"/>
            </p:cNvSpPr>
            <p:nvPr/>
          </p:nvSpPr>
          <p:spPr bwMode="auto">
            <a:xfrm>
              <a:off x="4572000" y="2428868"/>
              <a:ext cx="4214874" cy="2071702"/>
            </a:xfrm>
            <a:prstGeom prst="cloudCallout">
              <a:avLst>
                <a:gd name="adj1" fmla="val -67136"/>
                <a:gd name="adj2" fmla="val -201"/>
              </a:avLst>
            </a:prstGeom>
            <a:ln w="57150">
              <a:solidFill>
                <a:srgbClr val="FF0000"/>
              </a:solidFill>
              <a:prstDash val="dash"/>
              <a:headEnd/>
              <a:tailEnd/>
            </a:ln>
          </p:spPr>
          <p:style>
            <a:lnRef idx="2">
              <a:schemeClr val="accent3"/>
            </a:lnRef>
            <a:fillRef idx="1">
              <a:schemeClr val="lt1"/>
            </a:fillRef>
            <a:effectRef idx="0">
              <a:schemeClr val="accent3"/>
            </a:effectRef>
            <a:fontRef idx="minor">
              <a:schemeClr val="dk1"/>
            </a:fontRef>
          </p:style>
          <p:txBody>
            <a:bodyPr/>
            <a:lstStyle/>
            <a:p>
              <a:pPr algn="ctr">
                <a:defRPr/>
              </a:pPr>
              <a:endParaRPr lang="fr-FR" sz="2800" b="1" dirty="0">
                <a:latin typeface="Times New Roman" pitchFamily="18" charset="0"/>
                <a:cs typeface="Times New Roman" pitchFamily="18" charset="0"/>
              </a:endParaRPr>
            </a:p>
            <a:p>
              <a:pPr algn="ctr">
                <a:defRPr/>
              </a:pPr>
              <a:r>
                <a:rPr lang="fr-FR" sz="3200" b="1" dirty="0">
                  <a:solidFill>
                    <a:srgbClr val="3333CC"/>
                  </a:solidFill>
                  <a:latin typeface="Comic Sans MS" pitchFamily="66" charset="0"/>
                  <a:cs typeface="Times New Roman" pitchFamily="18" charset="0"/>
                </a:rPr>
                <a:t>Des questions ?</a:t>
              </a:r>
            </a:p>
          </p:txBody>
        </p:sp>
        <p:sp>
          <p:nvSpPr>
            <p:cNvPr id="6" name="Titre 1"/>
            <p:cNvSpPr txBox="1">
              <a:spLocks/>
            </p:cNvSpPr>
            <p:nvPr/>
          </p:nvSpPr>
          <p:spPr>
            <a:xfrm rot="16200000">
              <a:off x="-2100234" y="2252364"/>
              <a:ext cx="6143669" cy="1728191"/>
            </a:xfrm>
            <a:prstGeom prst="rect">
              <a:avLst/>
            </a:prstGeom>
          </p:spPr>
          <p:txBody>
            <a:bodyPr>
              <a:noAutofit/>
            </a:bodyPr>
            <a:lstStyle/>
            <a:p>
              <a:pPr lvl="0" algn="ctr" fontAlgn="auto">
                <a:spcAft>
                  <a:spcPts val="0"/>
                </a:spcAft>
                <a:defRPr/>
              </a:pPr>
              <a:r>
                <a:rPr kumimoji="1" lang="fr-FR" sz="5400" b="1" i="0" u="none" strike="noStrike" kern="0" cap="none" spc="0" normalizeH="0" baseline="0" noProof="0" dirty="0" smtClean="0">
                  <a:ln>
                    <a:noFill/>
                  </a:ln>
                  <a:solidFill>
                    <a:schemeClr val="tx2"/>
                  </a:solidFill>
                  <a:effectLst>
                    <a:outerShdw blurRad="38100" dist="38100" dir="2700000" algn="tl">
                      <a:srgbClr val="000000">
                        <a:alpha val="43137"/>
                      </a:srgbClr>
                    </a:outerShdw>
                  </a:effectLst>
                  <a:uLnTx/>
                  <a:uFillTx/>
                  <a:latin typeface="Comic Sans MS" pitchFamily="66" charset="0"/>
                  <a:ea typeface="Arial Unicode MS" pitchFamily="34" charset="-128"/>
                  <a:cs typeface="Arial Unicode MS" pitchFamily="34" charset="-128"/>
                </a:rPr>
                <a:t>Merci </a:t>
              </a:r>
              <a:r>
                <a:rPr kumimoji="1" lang="fr-FR" sz="5400" b="1" kern="0">
                  <a:solidFill>
                    <a:schemeClr val="tx2"/>
                  </a:solidFill>
                  <a:effectLst>
                    <a:outerShdw blurRad="38100" dist="38100" dir="2700000" algn="tl">
                      <a:srgbClr val="000000">
                        <a:alpha val="43137"/>
                      </a:srgbClr>
                    </a:outerShdw>
                  </a:effectLst>
                  <a:latin typeface="Comic Sans MS" pitchFamily="66" charset="0"/>
                  <a:ea typeface="Arial Unicode MS" pitchFamily="34" charset="-128"/>
                  <a:cs typeface="Arial Unicode MS" pitchFamily="34" charset="-128"/>
                </a:rPr>
                <a:t>de votre </a:t>
              </a:r>
              <a:r>
                <a:rPr kumimoji="1" lang="fr-FR" sz="5400" b="1" i="0" u="none" strike="noStrike" kern="0" cap="none" spc="0" normalizeH="0" baseline="0" noProof="0" dirty="0" smtClean="0">
                  <a:ln>
                    <a:noFill/>
                  </a:ln>
                  <a:solidFill>
                    <a:schemeClr val="tx2"/>
                  </a:solidFill>
                  <a:effectLst>
                    <a:outerShdw blurRad="38100" dist="38100" dir="2700000" algn="tl">
                      <a:srgbClr val="000000">
                        <a:alpha val="43137"/>
                      </a:srgbClr>
                    </a:outerShdw>
                  </a:effectLst>
                  <a:uLnTx/>
                  <a:uFillTx/>
                  <a:latin typeface="Comic Sans MS" pitchFamily="66" charset="0"/>
                  <a:ea typeface="Arial Unicode MS" pitchFamily="34" charset="-128"/>
                  <a:cs typeface="Arial Unicode MS" pitchFamily="34" charset="-128"/>
                </a:rPr>
                <a:t>aimable attention!</a:t>
              </a:r>
              <a:r>
                <a:rPr kumimoji="1" lang="fr-FR" sz="2800" b="1" i="0" u="none" strike="noStrike" kern="0" cap="none" spc="0" normalizeH="0" baseline="0" noProof="0" dirty="0" smtClean="0">
                  <a:ln>
                    <a:noFill/>
                  </a:ln>
                  <a:solidFill>
                    <a:schemeClr val="tx2"/>
                  </a:solidFill>
                  <a:effectLst>
                    <a:outerShdw blurRad="38100" dist="38100" dir="2700000" algn="tl">
                      <a:srgbClr val="000000">
                        <a:alpha val="43137"/>
                      </a:srgbClr>
                    </a:outerShdw>
                  </a:effectLst>
                  <a:uLnTx/>
                  <a:uFillTx/>
                  <a:latin typeface="Comic Sans MS" pitchFamily="66" charset="0"/>
                  <a:ea typeface="Arial Unicode MS" pitchFamily="34" charset="-128"/>
                  <a:cs typeface="Arial Unicode MS" pitchFamily="34" charset="-128"/>
                </a:rPr>
                <a:t> </a:t>
              </a:r>
              <a:r>
                <a:rPr kumimoji="1" lang="fr-FR" sz="2800" b="0" i="0" u="none" strike="noStrike" kern="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j-lt"/>
                  <a:ea typeface="+mj-ea"/>
                  <a:cs typeface="+mj-cs"/>
                </a:rPr>
                <a:t/>
              </a:r>
              <a:br>
                <a:rPr kumimoji="1" lang="fr-FR" sz="2800" b="0" i="0" u="none" strike="noStrike" kern="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j-lt"/>
                  <a:ea typeface="+mj-ea"/>
                  <a:cs typeface="+mj-cs"/>
                </a:rPr>
              </a:br>
              <a:endParaRPr kumimoji="1" lang="fr-FR" sz="2800" b="0" i="0" u="none" strike="noStrike" kern="0" cap="none" spc="0" normalizeH="0" baseline="0" noProof="0" dirty="0">
                <a:ln>
                  <a:noFill/>
                </a:ln>
                <a:solidFill>
                  <a:schemeClr val="tx2"/>
                </a:solidFill>
                <a:effectLst>
                  <a:outerShdw blurRad="38100" dist="38100" dir="2700000" algn="tl">
                    <a:srgbClr val="000000">
                      <a:alpha val="43137"/>
                    </a:srgbClr>
                  </a:outerShdw>
                </a:effectLst>
                <a:uLnTx/>
                <a:uFillTx/>
                <a:latin typeface="+mj-lt"/>
                <a:ea typeface="+mj-ea"/>
                <a:cs typeface="+mj-cs"/>
              </a:endParaRPr>
            </a:p>
          </p:txBody>
        </p:sp>
      </p:grpSp>
    </p:spTree>
    <p:extLst>
      <p:ext uri="{BB962C8B-B14F-4D97-AF65-F5344CB8AC3E}">
        <p14:creationId xmlns="" xmlns:p14="http://schemas.microsoft.com/office/powerpoint/2010/main" val="4223416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txBox="1">
            <a:spLocks/>
          </p:cNvSpPr>
          <p:nvPr/>
        </p:nvSpPr>
        <p:spPr>
          <a:xfrm>
            <a:off x="107950" y="285728"/>
            <a:ext cx="8929688" cy="6215106"/>
          </a:xfrm>
          <a:prstGeom prst="rect">
            <a:avLst/>
          </a:prstGeom>
        </p:spPr>
        <p:txBody>
          <a:bodyPr>
            <a:normAutofit/>
          </a:bodyPr>
          <a:lstStyle/>
          <a:p>
            <a:pPr marL="226800" indent="-226800" algn="just" fontAlgn="auto">
              <a:spcBef>
                <a:spcPts val="600"/>
              </a:spcBef>
              <a:spcAft>
                <a:spcPts val="0"/>
              </a:spcAft>
              <a:buFont typeface="Wingdings" pitchFamily="2" charset="2"/>
              <a:buChar char="§"/>
              <a:defRPr/>
            </a:pPr>
            <a:r>
              <a:rPr lang="fr-FR" sz="2400" b="1" dirty="0" smtClean="0">
                <a:latin typeface="Arial Narrow" pitchFamily="34" charset="0"/>
              </a:rPr>
              <a:t>Recherche scientifique</a:t>
            </a:r>
            <a:r>
              <a:rPr lang="fr-FR" sz="2400" b="1" dirty="0" smtClean="0">
                <a:latin typeface="Arial Narrow" pitchFamily="34" charset="0"/>
                <a:cs typeface="Arial" pitchFamily="34" charset="0"/>
                <a:sym typeface="Wingdings" pitchFamily="2" charset="2"/>
              </a:rPr>
              <a:t> (</a:t>
            </a:r>
            <a:r>
              <a:rPr lang="fr-FR" sz="2400" u="sng" dirty="0" smtClean="0">
                <a:latin typeface="Arial Narrow" pitchFamily="34" charset="0"/>
                <a:hlinkClick r:id="rId3"/>
              </a:rPr>
              <a:t>https://explorable.com/fr/definition-de-la-recherche</a:t>
            </a:r>
            <a:r>
              <a:rPr lang="fr-FR" sz="2400" b="1" dirty="0" smtClean="0">
                <a:latin typeface="Arial Narrow" pitchFamily="34" charset="0"/>
                <a:cs typeface="Arial" pitchFamily="34" charset="0"/>
                <a:sym typeface="Wingdings" pitchFamily="2" charset="2"/>
              </a:rPr>
              <a:t>) </a:t>
            </a:r>
            <a:r>
              <a:rPr lang="fr-FR" sz="2400" dirty="0" smtClean="0">
                <a:latin typeface="Arial Narrow" pitchFamily="34" charset="0"/>
              </a:rPr>
              <a:t> </a:t>
            </a:r>
          </a:p>
          <a:p>
            <a:pPr marL="586800" indent="-226800" algn="just" fontAlgn="auto">
              <a:spcBef>
                <a:spcPts val="600"/>
              </a:spcBef>
              <a:spcAft>
                <a:spcPts val="0"/>
              </a:spcAft>
              <a:buFont typeface="Wingdings" pitchFamily="2" charset="2"/>
              <a:buChar char="ü"/>
              <a:defRPr/>
            </a:pPr>
            <a:r>
              <a:rPr lang="fr-FR" sz="2400" dirty="0" smtClean="0">
                <a:latin typeface="Arial Narrow" pitchFamily="34" charset="0"/>
              </a:rPr>
              <a:t>« une étude méthodique afin de prouver une hypothèse ou de répondre à une question précise. »</a:t>
            </a:r>
          </a:p>
          <a:p>
            <a:pPr marL="586800" indent="-226800" algn="just" fontAlgn="auto">
              <a:spcBef>
                <a:spcPts val="600"/>
              </a:spcBef>
              <a:spcAft>
                <a:spcPts val="0"/>
              </a:spcAft>
              <a:buFont typeface="Wingdings" pitchFamily="2" charset="2"/>
              <a:buChar char="ü"/>
              <a:defRPr/>
            </a:pPr>
            <a:r>
              <a:rPr lang="fr-FR" sz="2400" dirty="0" smtClean="0">
                <a:latin typeface="Arial Narrow" pitchFamily="34" charset="0"/>
              </a:rPr>
              <a:t>« Trouver une réponse définitive est le but central de toute démarche expérimentale. »</a:t>
            </a:r>
          </a:p>
          <a:p>
            <a:pPr marL="226800" indent="-226800" algn="just" fontAlgn="auto">
              <a:spcBef>
                <a:spcPts val="600"/>
              </a:spcBef>
              <a:spcAft>
                <a:spcPts val="0"/>
              </a:spcAft>
              <a:buFont typeface="Wingdings" pitchFamily="2" charset="2"/>
              <a:buChar char="§"/>
              <a:defRPr/>
            </a:pPr>
            <a:r>
              <a:rPr lang="fr-FR" sz="2400" b="1" dirty="0" smtClean="0">
                <a:latin typeface="Arial Narrow" pitchFamily="34" charset="0"/>
              </a:rPr>
              <a:t>Éthique (</a:t>
            </a:r>
            <a:r>
              <a:rPr lang="fr-FR" sz="2400" dirty="0" smtClean="0">
                <a:latin typeface="Arial Narrow" pitchFamily="34" charset="0"/>
                <a:hlinkClick r:id="rId4"/>
              </a:rPr>
              <a:t>http://www.toupie.org/Dictionnaire/Ethique.htm</a:t>
            </a:r>
            <a:r>
              <a:rPr lang="fr-FR" sz="2400" dirty="0" smtClean="0">
                <a:latin typeface="Arial Narrow" pitchFamily="34" charset="0"/>
              </a:rPr>
              <a:t> </a:t>
            </a:r>
            <a:r>
              <a:rPr lang="fr-FR" sz="2400" b="1" dirty="0" smtClean="0">
                <a:latin typeface="Arial Narrow" pitchFamily="34" charset="0"/>
              </a:rPr>
              <a:t>)</a:t>
            </a:r>
            <a:r>
              <a:rPr lang="fr-FR" sz="2400" b="1" dirty="0" smtClean="0">
                <a:latin typeface="Arial Narrow" pitchFamily="34" charset="0"/>
                <a:cs typeface="Arial" pitchFamily="34" charset="0"/>
                <a:sym typeface="Wingdings" pitchFamily="2" charset="2"/>
              </a:rPr>
              <a:t> </a:t>
            </a:r>
          </a:p>
          <a:p>
            <a:pPr marL="586800" indent="-226800" algn="just" fontAlgn="auto">
              <a:spcBef>
                <a:spcPts val="600"/>
              </a:spcBef>
              <a:spcAft>
                <a:spcPts val="0"/>
              </a:spcAft>
              <a:buFont typeface="Wingdings" pitchFamily="2" charset="2"/>
              <a:buChar char="ü"/>
              <a:defRPr/>
            </a:pPr>
            <a:r>
              <a:rPr lang="fr-FR" sz="2400" b="1" dirty="0" smtClean="0">
                <a:latin typeface="Arial Narrow" pitchFamily="34" charset="0"/>
              </a:rPr>
              <a:t>« </a:t>
            </a:r>
            <a:r>
              <a:rPr lang="fr-FR" sz="2400" dirty="0" err="1" smtClean="0">
                <a:latin typeface="Arial Narrow" pitchFamily="34" charset="0"/>
              </a:rPr>
              <a:t>Etymologie</a:t>
            </a:r>
            <a:r>
              <a:rPr lang="fr-FR" sz="2400" dirty="0" smtClean="0">
                <a:latin typeface="Arial Narrow" pitchFamily="34" charset="0"/>
              </a:rPr>
              <a:t> : du grec </a:t>
            </a:r>
            <a:r>
              <a:rPr lang="fr-FR" sz="2400" i="1" dirty="0" err="1" smtClean="0">
                <a:latin typeface="Arial Narrow" pitchFamily="34" charset="0"/>
              </a:rPr>
              <a:t>ethikos</a:t>
            </a:r>
            <a:r>
              <a:rPr lang="fr-FR" sz="2400" dirty="0" smtClean="0">
                <a:latin typeface="Arial Narrow" pitchFamily="34" charset="0"/>
              </a:rPr>
              <a:t>, moral, de </a:t>
            </a:r>
            <a:r>
              <a:rPr lang="fr-FR" sz="2400" i="1" dirty="0" smtClean="0">
                <a:latin typeface="Arial Narrow" pitchFamily="34" charset="0"/>
              </a:rPr>
              <a:t>ethos</a:t>
            </a:r>
            <a:r>
              <a:rPr lang="fr-FR" sz="2400" dirty="0" smtClean="0">
                <a:latin typeface="Arial Narrow" pitchFamily="34" charset="0"/>
              </a:rPr>
              <a:t>, </a:t>
            </a:r>
            <a:r>
              <a:rPr lang="fr-FR" sz="2400" dirty="0" err="1" smtClean="0">
                <a:latin typeface="Arial Narrow" pitchFamily="34" charset="0"/>
              </a:rPr>
              <a:t>moeurs</a:t>
            </a:r>
            <a:r>
              <a:rPr lang="fr-FR" sz="2400" dirty="0" smtClean="0">
                <a:latin typeface="Arial Narrow" pitchFamily="34" charset="0"/>
              </a:rPr>
              <a:t>. »</a:t>
            </a:r>
          </a:p>
          <a:p>
            <a:pPr marL="586800" indent="-226800" algn="just" fontAlgn="auto">
              <a:spcBef>
                <a:spcPts val="600"/>
              </a:spcBef>
              <a:spcAft>
                <a:spcPts val="0"/>
              </a:spcAft>
              <a:buFont typeface="Wingdings" pitchFamily="2" charset="2"/>
              <a:buChar char="ü"/>
              <a:defRPr/>
            </a:pPr>
            <a:r>
              <a:rPr lang="fr-FR" sz="2400" dirty="0" smtClean="0">
                <a:latin typeface="Arial Narrow" pitchFamily="34" charset="0"/>
              </a:rPr>
              <a:t>« la science de la </a:t>
            </a:r>
            <a:r>
              <a:rPr lang="fr-FR" sz="2400" b="1" dirty="0" smtClean="0">
                <a:latin typeface="Arial Narrow" pitchFamily="34" charset="0"/>
              </a:rPr>
              <a:t>morale</a:t>
            </a:r>
            <a:r>
              <a:rPr lang="fr-FR" sz="2400" dirty="0" smtClean="0">
                <a:latin typeface="Arial Narrow" pitchFamily="34" charset="0"/>
              </a:rPr>
              <a:t> et des mœurs. »</a:t>
            </a:r>
          </a:p>
          <a:p>
            <a:pPr marL="586800" indent="-226800" algn="just" fontAlgn="auto">
              <a:spcBef>
                <a:spcPts val="600"/>
              </a:spcBef>
              <a:spcAft>
                <a:spcPts val="0"/>
              </a:spcAft>
              <a:buFont typeface="Wingdings" pitchFamily="2" charset="2"/>
              <a:buChar char="ü"/>
              <a:defRPr/>
            </a:pPr>
            <a:r>
              <a:rPr lang="fr-FR" sz="2400" dirty="0" smtClean="0">
                <a:latin typeface="Arial Narrow" pitchFamily="34" charset="0"/>
              </a:rPr>
              <a:t>« une discipline philosophique qui réfléchit sur les finalités, sur les valeurs de l'existence, sur les conditions d'une vie heureuse, sur la notion de "bien" ou sur des questions de mœurs ou de morale. »</a:t>
            </a:r>
          </a:p>
          <a:p>
            <a:pPr marL="586800" indent="-226800" algn="just" fontAlgn="auto">
              <a:spcBef>
                <a:spcPts val="600"/>
              </a:spcBef>
              <a:spcAft>
                <a:spcPts val="0"/>
              </a:spcAft>
              <a:buFont typeface="Wingdings" pitchFamily="2" charset="2"/>
              <a:buChar char="ü"/>
              <a:defRPr/>
            </a:pPr>
            <a:r>
              <a:rPr lang="fr-FR" sz="2400" dirty="0" smtClean="0">
                <a:latin typeface="Arial Narrow" pitchFamily="34" charset="0"/>
              </a:rPr>
              <a:t>« une réflexion sur les comportements à adopter pour rendre le monde humainement habitable. »</a:t>
            </a:r>
          </a:p>
          <a:p>
            <a:pPr marL="586800" indent="-226800" algn="just" fontAlgn="auto">
              <a:spcBef>
                <a:spcPts val="600"/>
              </a:spcBef>
              <a:spcAft>
                <a:spcPts val="0"/>
              </a:spcAft>
              <a:buFont typeface="Wingdings" pitchFamily="2" charset="2"/>
              <a:buChar char="ü"/>
              <a:defRPr/>
            </a:pPr>
            <a:r>
              <a:rPr lang="fr-FR" sz="2400" dirty="0" smtClean="0">
                <a:latin typeface="Arial Narrow" pitchFamily="34" charset="0"/>
              </a:rPr>
              <a:t>« une recherche d'idéal de société et de conduite de l'existence. »</a:t>
            </a:r>
            <a:endParaRPr lang="fr-FR" sz="2400" b="1" dirty="0">
              <a:solidFill>
                <a:schemeClr val="tx1">
                  <a:tint val="75000"/>
                </a:schemeClr>
              </a:solidFill>
              <a:latin typeface="Arial Narrow" pitchFamily="34" charset="0"/>
              <a:cs typeface="Arial" pitchFamily="34" charset="0"/>
            </a:endParaRP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1/7</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ox(in)">
                                      <p:cBhvr>
                                        <p:cTn id="18" dur="500"/>
                                        <p:tgtEl>
                                          <p:spTgt spid="3">
                                            <p:txEl>
                                              <p:pRg st="3" end="3"/>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ox(in)">
                                      <p:cBhvr>
                                        <p:cTn id="21" dur="500"/>
                                        <p:tgtEl>
                                          <p:spTgt spid="3">
                                            <p:txEl>
                                              <p:pRg st="4" end="4"/>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ox(in)">
                                      <p:cBhvr>
                                        <p:cTn id="24" dur="500"/>
                                        <p:tgtEl>
                                          <p:spTgt spid="3">
                                            <p:txEl>
                                              <p:pRg st="5" end="5"/>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ox(in)">
                                      <p:cBhvr>
                                        <p:cTn id="30" dur="500"/>
                                        <p:tgtEl>
                                          <p:spTgt spid="3">
                                            <p:txEl>
                                              <p:pRg st="7" end="7"/>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ox(in)">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txBox="1">
            <a:spLocks/>
          </p:cNvSpPr>
          <p:nvPr/>
        </p:nvSpPr>
        <p:spPr>
          <a:xfrm>
            <a:off x="107950" y="285728"/>
            <a:ext cx="8929688" cy="6215106"/>
          </a:xfrm>
          <a:prstGeom prst="rect">
            <a:avLst/>
          </a:prstGeom>
        </p:spPr>
        <p:txBody>
          <a:bodyPr>
            <a:noAutofit/>
          </a:bodyPr>
          <a:lstStyle/>
          <a:p>
            <a:pPr marL="226800" indent="-226800" algn="just" fontAlgn="auto">
              <a:spcBef>
                <a:spcPts val="600"/>
              </a:spcBef>
              <a:spcAft>
                <a:spcPts val="0"/>
              </a:spcAft>
              <a:buFont typeface="Wingdings" pitchFamily="2" charset="2"/>
              <a:buChar char="§"/>
              <a:defRPr/>
            </a:pPr>
            <a:r>
              <a:rPr lang="fr-FR" sz="2600" b="1" dirty="0" smtClean="0">
                <a:latin typeface="Arial Narrow" pitchFamily="34" charset="0"/>
              </a:rPr>
              <a:t>Intégrité</a:t>
            </a:r>
            <a:r>
              <a:rPr lang="fr-FR" sz="2600" b="1" dirty="0" smtClean="0">
                <a:latin typeface="Arial Narrow" pitchFamily="34" charset="0"/>
                <a:cs typeface="Arial" pitchFamily="34" charset="0"/>
                <a:sym typeface="Wingdings" pitchFamily="2" charset="2"/>
              </a:rPr>
              <a:t> (</a:t>
            </a:r>
            <a:r>
              <a:rPr lang="fr-FR" sz="2600" u="sng" dirty="0" smtClean="0">
                <a:latin typeface="Arial Narrow" pitchFamily="34" charset="0"/>
                <a:hlinkClick r:id="rId3"/>
              </a:rPr>
              <a:t>http://www.cnrtl.fr/definition/int%C3%A9grit%C3%A9</a:t>
            </a:r>
            <a:r>
              <a:rPr lang="fr-FR" sz="2600" u="sng" dirty="0" smtClean="0">
                <a:latin typeface="Arial Narrow" pitchFamily="34" charset="0"/>
              </a:rPr>
              <a:t> </a:t>
            </a:r>
            <a:r>
              <a:rPr lang="fr-FR" sz="2600" b="1" dirty="0" smtClean="0">
                <a:latin typeface="Arial Narrow" pitchFamily="34" charset="0"/>
                <a:cs typeface="Arial" pitchFamily="34" charset="0"/>
                <a:sym typeface="Wingdings" pitchFamily="2" charset="2"/>
              </a:rPr>
              <a:t>) </a:t>
            </a:r>
            <a:r>
              <a:rPr lang="fr-FR" sz="2600" dirty="0" smtClean="0">
                <a:latin typeface="Arial Narrow" pitchFamily="34" charset="0"/>
              </a:rPr>
              <a:t> </a:t>
            </a:r>
          </a:p>
          <a:p>
            <a:pPr marL="586800" indent="-226800" algn="just" fontAlgn="auto">
              <a:spcBef>
                <a:spcPts val="600"/>
              </a:spcBef>
              <a:spcAft>
                <a:spcPts val="0"/>
              </a:spcAft>
              <a:buFont typeface="Wingdings" pitchFamily="2" charset="2"/>
              <a:buChar char="ü"/>
              <a:defRPr/>
            </a:pPr>
            <a:r>
              <a:rPr lang="fr-FR" sz="2600" dirty="0" smtClean="0">
                <a:latin typeface="Arial Narrow" pitchFamily="34" charset="0"/>
              </a:rPr>
              <a:t>« État d'une chose, d'un tout, qui est entier, qui a toutes ses parties. »</a:t>
            </a:r>
          </a:p>
          <a:p>
            <a:pPr marL="586800" indent="-226800" algn="just" fontAlgn="auto">
              <a:spcBef>
                <a:spcPts val="600"/>
              </a:spcBef>
              <a:spcAft>
                <a:spcPts val="0"/>
              </a:spcAft>
              <a:buFont typeface="Wingdings" pitchFamily="2" charset="2"/>
              <a:buChar char="ü"/>
              <a:defRPr/>
            </a:pPr>
            <a:r>
              <a:rPr lang="fr-FR" sz="2600" dirty="0" smtClean="0">
                <a:latin typeface="Arial Narrow" pitchFamily="34" charset="0"/>
              </a:rPr>
              <a:t>« État de ce qui est sain, intact, qui n'a subi aucune altération, aucune atteinte. »</a:t>
            </a:r>
          </a:p>
          <a:p>
            <a:pPr marL="586800" indent="-226800" algn="just" fontAlgn="auto">
              <a:spcBef>
                <a:spcPts val="600"/>
              </a:spcBef>
              <a:spcAft>
                <a:spcPts val="0"/>
              </a:spcAft>
              <a:buFont typeface="Wingdings" pitchFamily="2" charset="2"/>
              <a:buChar char="ü"/>
              <a:defRPr/>
            </a:pPr>
            <a:r>
              <a:rPr lang="fr-FR" sz="2600" dirty="0" smtClean="0">
                <a:latin typeface="Arial Narrow" pitchFamily="34" charset="0"/>
              </a:rPr>
              <a:t>« Caractère, qualité d'une personne intègre, incorruptible, dont la conduite et les actes sont irréprochables. »</a:t>
            </a:r>
          </a:p>
          <a:p>
            <a:pPr marL="226800" indent="-226800" algn="just">
              <a:spcBef>
                <a:spcPts val="600"/>
              </a:spcBef>
              <a:spcAft>
                <a:spcPts val="0"/>
              </a:spcAft>
              <a:buFont typeface="Wingdings" pitchFamily="2" charset="2"/>
              <a:buChar char="§"/>
            </a:pPr>
            <a:r>
              <a:rPr lang="fr-FR" sz="2600" b="1" dirty="0" smtClean="0">
                <a:latin typeface="Arial Narrow" pitchFamily="34" charset="0"/>
              </a:rPr>
              <a:t>Intégrité scientifique (</a:t>
            </a:r>
            <a:r>
              <a:rPr lang="fr-FR" sz="2600" b="1" dirty="0" err="1" smtClean="0">
                <a:latin typeface="Arial Narrow" pitchFamily="34" charset="0"/>
              </a:rPr>
              <a:t>Corvol</a:t>
            </a:r>
            <a:r>
              <a:rPr lang="fr-FR" sz="2600" b="1" dirty="0" smtClean="0">
                <a:latin typeface="Arial Narrow" pitchFamily="34" charset="0"/>
              </a:rPr>
              <a:t> et </a:t>
            </a:r>
            <a:r>
              <a:rPr lang="fr-FR" sz="2600" b="1" dirty="0" err="1" smtClean="0">
                <a:latin typeface="Arial Narrow" pitchFamily="34" charset="0"/>
              </a:rPr>
              <a:t>Gicquel</a:t>
            </a:r>
            <a:r>
              <a:rPr lang="fr-FR" sz="2600" b="1" dirty="0" smtClean="0">
                <a:latin typeface="Arial Narrow" pitchFamily="34" charset="0"/>
              </a:rPr>
              <a:t>, 2016)</a:t>
            </a:r>
            <a:r>
              <a:rPr lang="fr-FR" sz="2600" b="1" dirty="0" smtClean="0">
                <a:latin typeface="Arial Narrow" pitchFamily="34" charset="0"/>
                <a:cs typeface="Arial" pitchFamily="34" charset="0"/>
                <a:sym typeface="Wingdings" pitchFamily="2" charset="2"/>
              </a:rPr>
              <a:t> </a:t>
            </a:r>
          </a:p>
          <a:p>
            <a:pPr marL="586800" indent="-226800" algn="just" fontAlgn="auto">
              <a:spcBef>
                <a:spcPts val="600"/>
              </a:spcBef>
              <a:spcAft>
                <a:spcPts val="0"/>
              </a:spcAft>
              <a:buFont typeface="Wingdings" pitchFamily="2" charset="2"/>
              <a:buChar char="ü"/>
              <a:defRPr/>
            </a:pPr>
            <a:r>
              <a:rPr lang="fr-FR" sz="2600" b="1" dirty="0" smtClean="0">
                <a:latin typeface="Arial Narrow" pitchFamily="34" charset="0"/>
              </a:rPr>
              <a:t>« </a:t>
            </a:r>
            <a:r>
              <a:rPr lang="fr-FR" sz="2600" dirty="0" smtClean="0">
                <a:latin typeface="Arial Narrow" pitchFamily="34" charset="0"/>
              </a:rPr>
              <a:t>la conduite intègre et honnête qui doit présider à toute recherche.</a:t>
            </a:r>
          </a:p>
          <a:p>
            <a:pPr marL="586800" indent="-226800" algn="just" fontAlgn="auto">
              <a:spcBef>
                <a:spcPts val="600"/>
              </a:spcBef>
              <a:spcAft>
                <a:spcPts val="0"/>
              </a:spcAft>
              <a:buFont typeface="Wingdings" pitchFamily="2" charset="2"/>
              <a:buChar char="ü"/>
              <a:defRPr/>
            </a:pPr>
            <a:r>
              <a:rPr lang="fr-FR" sz="2600" dirty="0" smtClean="0">
                <a:latin typeface="Arial Narrow" pitchFamily="34" charset="0"/>
              </a:rPr>
              <a:t>Consubstantielle de toute activité de recherche, c’est sur elle que reposent le savoir et la connaissance.  »</a:t>
            </a:r>
          </a:p>
          <a:p>
            <a:pPr marL="586800" indent="-226800" algn="just" fontAlgn="auto">
              <a:spcBef>
                <a:spcPts val="600"/>
              </a:spcBef>
              <a:spcAft>
                <a:spcPts val="0"/>
              </a:spcAft>
              <a:buFont typeface="Wingdings" pitchFamily="2" charset="2"/>
              <a:buChar char="ü"/>
              <a:defRPr/>
            </a:pPr>
            <a:r>
              <a:rPr lang="fr-FR" sz="2600" dirty="0" smtClean="0">
                <a:latin typeface="Arial Narrow" pitchFamily="34" charset="0"/>
              </a:rPr>
              <a:t>« n’est pas une question de morale mais elle s’appuie sur des principes moraux universels selon lesquels il est mal ‘de mentir, de voler…’ ». </a:t>
            </a: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2/7</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par>
                                <p:cTn id="28" presetID="5"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checkerboard(across)">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txBox="1">
            <a:spLocks/>
          </p:cNvSpPr>
          <p:nvPr/>
        </p:nvSpPr>
        <p:spPr>
          <a:xfrm>
            <a:off x="107950" y="714356"/>
            <a:ext cx="8929688" cy="5857916"/>
          </a:xfrm>
          <a:prstGeom prst="rect">
            <a:avLst/>
          </a:prstGeom>
        </p:spPr>
        <p:txBody>
          <a:bodyPr>
            <a:noAutofit/>
          </a:bodyPr>
          <a:lstStyle/>
          <a:p>
            <a:pPr algn="just" fontAlgn="auto">
              <a:spcBef>
                <a:spcPts val="600"/>
              </a:spcBef>
              <a:spcAft>
                <a:spcPts val="600"/>
              </a:spcAft>
              <a:defRPr/>
            </a:pPr>
            <a:r>
              <a:rPr lang="fr-FR" sz="2800" b="1" dirty="0" err="1" smtClean="0">
                <a:latin typeface="Arial" pitchFamily="34" charset="0"/>
                <a:cs typeface="Arial" pitchFamily="34" charset="0"/>
              </a:rPr>
              <a:t>Corvol</a:t>
            </a:r>
            <a:r>
              <a:rPr lang="fr-FR" sz="2800" b="1" dirty="0" smtClean="0">
                <a:latin typeface="Arial" pitchFamily="34" charset="0"/>
                <a:cs typeface="Arial" pitchFamily="34" charset="0"/>
              </a:rPr>
              <a:t> et </a:t>
            </a:r>
            <a:r>
              <a:rPr lang="fr-FR" sz="2800" b="1" dirty="0" err="1" smtClean="0">
                <a:latin typeface="Arial" pitchFamily="34" charset="0"/>
                <a:cs typeface="Arial" pitchFamily="34" charset="0"/>
              </a:rPr>
              <a:t>Gicquel</a:t>
            </a:r>
            <a:r>
              <a:rPr lang="fr-FR" sz="2800" b="1" dirty="0" smtClean="0">
                <a:latin typeface="Arial" pitchFamily="34" charset="0"/>
                <a:cs typeface="Arial" pitchFamily="34" charset="0"/>
              </a:rPr>
              <a:t> (2016)</a:t>
            </a:r>
            <a:r>
              <a:rPr lang="fr-FR" sz="2800" b="1" dirty="0" smtClean="0">
                <a:latin typeface="Arial" pitchFamily="34" charset="0"/>
                <a:cs typeface="Arial" pitchFamily="34" charset="0"/>
                <a:sym typeface="Wingdings" pitchFamily="2" charset="2"/>
              </a:rPr>
              <a:t> soulignent ce qui suit: </a:t>
            </a:r>
          </a:p>
          <a:p>
            <a:pPr marL="226800" indent="-226800" algn="just" fontAlgn="auto">
              <a:spcBef>
                <a:spcPts val="600"/>
              </a:spcBef>
              <a:spcAft>
                <a:spcPts val="600"/>
              </a:spcAft>
              <a:buFont typeface="Wingdings" pitchFamily="2" charset="2"/>
              <a:buChar char="§"/>
              <a:defRPr/>
            </a:pPr>
            <a:r>
              <a:rPr lang="fr-FR" sz="2800" dirty="0" smtClean="0">
                <a:latin typeface="Arial" pitchFamily="34" charset="0"/>
                <a:cs typeface="Arial" pitchFamily="34" charset="0"/>
              </a:rPr>
              <a:t>« L’intégrité scientifique a en général (et notamment aux États Unis) une acceptation plus large que celle d’intégrité de la recherche. </a:t>
            </a:r>
          </a:p>
          <a:p>
            <a:pPr marL="226800" indent="-226800" algn="just" fontAlgn="auto">
              <a:spcBef>
                <a:spcPts val="600"/>
              </a:spcBef>
              <a:spcAft>
                <a:spcPts val="600"/>
              </a:spcAft>
              <a:buFont typeface="Wingdings" pitchFamily="2" charset="2"/>
              <a:buChar char="§"/>
              <a:defRPr/>
            </a:pPr>
            <a:r>
              <a:rPr lang="fr-FR" sz="2800" dirty="0" smtClean="0">
                <a:latin typeface="Arial" pitchFamily="34" charset="0"/>
                <a:cs typeface="Arial" pitchFamily="34" charset="0"/>
              </a:rPr>
              <a:t>Elle concerne tous les domaines de la science et embrasse une vue globale du comportement du scientifique vis à vis des pressions sociales et politiques auxquelles il pourrait être soumis tandis que l’intégrité de la recherche a un périmètre plus resserré.</a:t>
            </a:r>
          </a:p>
          <a:p>
            <a:pPr marL="226800" indent="-226800" algn="just" fontAlgn="auto">
              <a:spcBef>
                <a:spcPts val="600"/>
              </a:spcBef>
              <a:spcAft>
                <a:spcPts val="600"/>
              </a:spcAft>
              <a:buFont typeface="Wingdings" pitchFamily="2" charset="2"/>
              <a:buChar char="§"/>
              <a:defRPr/>
            </a:pPr>
            <a:r>
              <a:rPr lang="fr-FR" sz="2800" dirty="0" smtClean="0">
                <a:latin typeface="Arial" pitchFamily="34" charset="0"/>
                <a:cs typeface="Arial" pitchFamily="34" charset="0"/>
              </a:rPr>
              <a:t>Elle concerne exclusivement les pratiques de la recherche et ses infractions.  »</a:t>
            </a:r>
            <a:endParaRPr lang="fr-FR" sz="2800" b="1" dirty="0">
              <a:solidFill>
                <a:schemeClr val="tx1">
                  <a:tint val="75000"/>
                </a:schemeClr>
              </a:solidFill>
              <a:latin typeface="Arial" pitchFamily="34" charset="0"/>
              <a:cs typeface="Arial" pitchFamily="34" charset="0"/>
            </a:endParaRPr>
          </a:p>
        </p:txBody>
      </p:sp>
      <p:sp>
        <p:nvSpPr>
          <p:cNvPr id="4" name="ZoneTexte 3"/>
          <p:cNvSpPr txBox="1"/>
          <p:nvPr/>
        </p:nvSpPr>
        <p:spPr>
          <a:xfrm>
            <a:off x="8215338" y="0"/>
            <a:ext cx="928662" cy="369332"/>
          </a:xfrm>
          <a:prstGeom prst="rect">
            <a:avLst/>
          </a:prstGeom>
          <a:noFill/>
        </p:spPr>
        <p:txBody>
          <a:bodyPr wrap="square" rtlCol="0">
            <a:spAutoFit/>
          </a:bodyPr>
          <a:lstStyle/>
          <a:p>
            <a:pPr algn="r"/>
            <a:r>
              <a:rPr lang="fr-FR" b="1" dirty="0" smtClean="0">
                <a:solidFill>
                  <a:srgbClr val="C00000"/>
                </a:solidFill>
              </a:rPr>
              <a:t>3/7</a:t>
            </a:r>
            <a:endParaRPr lang="fr-FR"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5826</TotalTime>
  <Words>6055</Words>
  <Application>Microsoft Office PowerPoint</Application>
  <PresentationFormat>Affichage à l'écran (4:3)</PresentationFormat>
  <Paragraphs>503</Paragraphs>
  <Slides>61</Slides>
  <Notes>61</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61</vt:i4>
      </vt:variant>
    </vt:vector>
  </HeadingPairs>
  <TitlesOfParts>
    <vt:vector size="64" baseType="lpstr">
      <vt:lpstr>Thème Office</vt:lpstr>
      <vt:lpstr>Image</vt:lpstr>
      <vt:lpstr>Clip</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POMALEGNI S. Charles Bertrand</dc:creator>
  <cp:lastModifiedBy>ACER</cp:lastModifiedBy>
  <cp:revision>105</cp:revision>
  <dcterms:created xsi:type="dcterms:W3CDTF">2015-09-27T05:56:40Z</dcterms:created>
  <dcterms:modified xsi:type="dcterms:W3CDTF">2018-05-04T17:22:19Z</dcterms:modified>
</cp:coreProperties>
</file>