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72" r:id="rId1"/>
  </p:sldMasterIdLst>
  <p:notesMasterIdLst>
    <p:notesMasterId r:id="rId28"/>
  </p:notesMasterIdLst>
  <p:sldIdLst>
    <p:sldId id="366" r:id="rId2"/>
    <p:sldId id="374" r:id="rId3"/>
    <p:sldId id="372" r:id="rId4"/>
    <p:sldId id="396" r:id="rId5"/>
    <p:sldId id="397" r:id="rId6"/>
    <p:sldId id="398" r:id="rId7"/>
    <p:sldId id="375" r:id="rId8"/>
    <p:sldId id="378" r:id="rId9"/>
    <p:sldId id="380" r:id="rId10"/>
    <p:sldId id="409" r:id="rId11"/>
    <p:sldId id="411" r:id="rId12"/>
    <p:sldId id="382" r:id="rId13"/>
    <p:sldId id="386" r:id="rId14"/>
    <p:sldId id="387" r:id="rId15"/>
    <p:sldId id="385" r:id="rId16"/>
    <p:sldId id="377" r:id="rId17"/>
    <p:sldId id="406" r:id="rId18"/>
    <p:sldId id="402" r:id="rId19"/>
    <p:sldId id="403" r:id="rId20"/>
    <p:sldId id="404" r:id="rId21"/>
    <p:sldId id="405" r:id="rId22"/>
    <p:sldId id="389" r:id="rId23"/>
    <p:sldId id="407" r:id="rId24"/>
    <p:sldId id="395" r:id="rId25"/>
    <p:sldId id="373" r:id="rId26"/>
    <p:sldId id="37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86801" autoAdjust="0"/>
  </p:normalViewPr>
  <p:slideViewPr>
    <p:cSldViewPr snapToGrid="0">
      <p:cViewPr varScale="1">
        <p:scale>
          <a:sx n="76" d="100"/>
          <a:sy n="76" d="100"/>
        </p:scale>
        <p:origin x="16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baseline="0">
                <a:effectLst/>
              </a:rPr>
              <a:t>Profile of Delphi respondents and participants to the 2017 AFRIMAB General Assembly (in %)</a:t>
            </a:r>
            <a:endParaRPr lang="en-GB" sz="1100">
              <a:effectLst/>
            </a:endParaRPr>
          </a:p>
        </c:rich>
      </c:tx>
      <c:layout>
        <c:manualLayout>
          <c:xMode val="edge"/>
          <c:yMode val="edge"/>
          <c:x val="0.105520778652668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Sheet1!$A$2</c:f>
              <c:strCache>
                <c:ptCount val="1"/>
                <c:pt idx="0">
                  <c:v>AFRIMAB General Assembly</c:v>
                </c:pt>
              </c:strCache>
            </c:strRef>
          </c:tx>
          <c:spPr>
            <a:solidFill>
              <a:schemeClr val="accent1"/>
            </a:solidFill>
            <a:ln>
              <a:noFill/>
            </a:ln>
            <a:effectLst/>
          </c:spPr>
          <c:invertIfNegative val="0"/>
          <c:cat>
            <c:strRef>
              <c:f>Sheet1!$B$1:$F$1</c:f>
              <c:strCache>
                <c:ptCount val="5"/>
                <c:pt idx="0">
                  <c:v>UNESCO MAB Secretariat</c:v>
                </c:pt>
                <c:pt idx="1">
                  <c:v>MAB managers</c:v>
                </c:pt>
                <c:pt idx="2">
                  <c:v>Government</c:v>
                </c:pt>
                <c:pt idx="3">
                  <c:v>NGO</c:v>
                </c:pt>
                <c:pt idx="4">
                  <c:v>Private sector</c:v>
                </c:pt>
              </c:strCache>
            </c:strRef>
          </c:cat>
          <c:val>
            <c:numRef>
              <c:f>Sheet1!$B$2:$F$2</c:f>
              <c:numCache>
                <c:formatCode>General</c:formatCode>
                <c:ptCount val="5"/>
                <c:pt idx="0">
                  <c:v>46</c:v>
                </c:pt>
                <c:pt idx="1">
                  <c:v>42</c:v>
                </c:pt>
                <c:pt idx="2">
                  <c:v>7</c:v>
                </c:pt>
                <c:pt idx="3">
                  <c:v>6</c:v>
                </c:pt>
                <c:pt idx="4">
                  <c:v>1</c:v>
                </c:pt>
              </c:numCache>
            </c:numRef>
          </c:val>
          <c:extLst>
            <c:ext xmlns:c16="http://schemas.microsoft.com/office/drawing/2014/chart" uri="{C3380CC4-5D6E-409C-BE32-E72D297353CC}">
              <c16:uniqueId val="{00000000-1397-43AE-9FDD-12FD3AB62716}"/>
            </c:ext>
          </c:extLst>
        </c:ser>
        <c:ser>
          <c:idx val="1"/>
          <c:order val="1"/>
          <c:tx>
            <c:strRef>
              <c:f>Sheet1!$A$3</c:f>
              <c:strCache>
                <c:ptCount val="1"/>
                <c:pt idx="0">
                  <c:v>Delphi respondents</c:v>
                </c:pt>
              </c:strCache>
            </c:strRef>
          </c:tx>
          <c:spPr>
            <a:solidFill>
              <a:schemeClr val="accent2"/>
            </a:solidFill>
            <a:ln>
              <a:noFill/>
            </a:ln>
            <a:effectLst/>
          </c:spPr>
          <c:invertIfNegative val="0"/>
          <c:cat>
            <c:strRef>
              <c:f>Sheet1!$B$1:$F$1</c:f>
              <c:strCache>
                <c:ptCount val="5"/>
                <c:pt idx="0">
                  <c:v>UNESCO MAB Secretariat</c:v>
                </c:pt>
                <c:pt idx="1">
                  <c:v>MAB managers</c:v>
                </c:pt>
                <c:pt idx="2">
                  <c:v>Government</c:v>
                </c:pt>
                <c:pt idx="3">
                  <c:v>NGO</c:v>
                </c:pt>
                <c:pt idx="4">
                  <c:v>Private sector</c:v>
                </c:pt>
              </c:strCache>
            </c:strRef>
          </c:cat>
          <c:val>
            <c:numRef>
              <c:f>Sheet1!$B$3:$F$3</c:f>
              <c:numCache>
                <c:formatCode>General</c:formatCode>
                <c:ptCount val="5"/>
                <c:pt idx="0">
                  <c:v>41</c:v>
                </c:pt>
                <c:pt idx="1">
                  <c:v>56</c:v>
                </c:pt>
                <c:pt idx="2">
                  <c:v>7</c:v>
                </c:pt>
              </c:numCache>
            </c:numRef>
          </c:val>
          <c:extLst>
            <c:ext xmlns:c16="http://schemas.microsoft.com/office/drawing/2014/chart" uri="{C3380CC4-5D6E-409C-BE32-E72D297353CC}">
              <c16:uniqueId val="{00000001-1397-43AE-9FDD-12FD3AB62716}"/>
            </c:ext>
          </c:extLst>
        </c:ser>
        <c:dLbls>
          <c:showLegendKey val="0"/>
          <c:showVal val="0"/>
          <c:showCatName val="0"/>
          <c:showSerName val="0"/>
          <c:showPercent val="0"/>
          <c:showBubbleSize val="0"/>
        </c:dLbls>
        <c:gapWidth val="219"/>
        <c:overlap val="-27"/>
        <c:axId val="373809352"/>
        <c:axId val="373809680"/>
      </c:barChart>
      <c:catAx>
        <c:axId val="37380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373809680"/>
        <c:crosses val="autoZero"/>
        <c:auto val="1"/>
        <c:lblAlgn val="ctr"/>
        <c:lblOffset val="100"/>
        <c:noMultiLvlLbl val="0"/>
      </c:catAx>
      <c:valAx>
        <c:axId val="37380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373809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59FC8-0DDC-44E3-A1D1-A8AD740959FE}" type="datetimeFigureOut">
              <a:rPr lang="en-GB" smtClean="0"/>
              <a:t>26/05/2019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B77D8-A05A-4A9D-BC14-6D5C751A9F87}" type="slidenum">
              <a:rPr lang="en-GB" smtClean="0"/>
              <a:t>‹#›</a:t>
            </a:fld>
            <a:endParaRPr lang="en-GB"/>
          </a:p>
        </p:txBody>
      </p:sp>
    </p:spTree>
    <p:extLst>
      <p:ext uri="{BB962C8B-B14F-4D97-AF65-F5344CB8AC3E}">
        <p14:creationId xmlns:p14="http://schemas.microsoft.com/office/powerpoint/2010/main" val="88221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Ecosystems, if properly managed, yield a flow of services that are vital to humanity, including the production of goods (e.g., food), life support processes (e.g., water purification), and life fulfilling conditions (e.g., beauty, recreation opportunities), as well as the conservation of options (e.g., genetic diversity for future use). Despite its importance, this natural capital is poorly understood, scarcely monitored, and—in many cases—undergoing rapid degradation and depletion. To bring understanding of nature’s values into decisions, the Natural Capital Project is developing models that quantify and map the values of ecosystem services.</a:t>
            </a:r>
            <a:endParaRPr lang="en-GB" dirty="0"/>
          </a:p>
        </p:txBody>
      </p:sp>
      <p:sp>
        <p:nvSpPr>
          <p:cNvPr id="4" name="Slide Number Placeholder 3"/>
          <p:cNvSpPr>
            <a:spLocks noGrp="1"/>
          </p:cNvSpPr>
          <p:nvPr>
            <p:ph type="sldNum" sz="quarter" idx="10"/>
          </p:nvPr>
        </p:nvSpPr>
        <p:spPr/>
        <p:txBody>
          <a:bodyPr/>
          <a:lstStyle/>
          <a:p>
            <a:fld id="{572B77D8-A05A-4A9D-BC14-6D5C751A9F87}" type="slidenum">
              <a:rPr lang="en-GB" smtClean="0"/>
              <a:t>2</a:t>
            </a:fld>
            <a:endParaRPr lang="en-GB"/>
          </a:p>
        </p:txBody>
      </p:sp>
    </p:spTree>
    <p:extLst>
      <p:ext uri="{BB962C8B-B14F-4D97-AF65-F5344CB8AC3E}">
        <p14:creationId xmlns:p14="http://schemas.microsoft.com/office/powerpoint/2010/main" val="349868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572B77D8-A05A-4A9D-BC14-6D5C751A9F87}" type="slidenum">
              <a:rPr lang="en-GB" smtClean="0"/>
              <a:t>7</a:t>
            </a:fld>
            <a:endParaRPr lang="en-GB"/>
          </a:p>
        </p:txBody>
      </p:sp>
    </p:spTree>
    <p:extLst>
      <p:ext uri="{BB962C8B-B14F-4D97-AF65-F5344CB8AC3E}">
        <p14:creationId xmlns:p14="http://schemas.microsoft.com/office/powerpoint/2010/main" val="21306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1C01CCEA-3DA2-45C6-99BB-7B7CA08ECD32}" type="slidenum">
              <a:rPr lang="en-GB" smtClean="0"/>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3"/>
          <p:cNvSpPr>
            <a:spLocks noGrp="1"/>
          </p:cNvSpPr>
          <p:nvPr>
            <p:ph type="dt" sz="half" idx="12"/>
          </p:nvPr>
        </p:nvSpPr>
        <p:spPr/>
        <p:txBody>
          <a:bodyPr/>
          <a:lstStyle>
            <a:lvl1pPr>
              <a:defRPr/>
            </a:lvl1pPr>
          </a:lstStyle>
          <a:p>
            <a:fld id="{5837A5AE-C872-471A-9C47-86516866C1AB}" type="datetime1">
              <a:rPr lang="en-GB" smtClean="0"/>
              <a:t>26/05/2019</a:t>
            </a:fld>
            <a:endParaRPr lang="en-GB"/>
          </a:p>
        </p:txBody>
      </p:sp>
    </p:spTree>
    <p:extLst>
      <p:ext uri="{BB962C8B-B14F-4D97-AF65-F5344CB8AC3E}">
        <p14:creationId xmlns:p14="http://schemas.microsoft.com/office/powerpoint/2010/main" val="375217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1C01CCEA-3DA2-45C6-99BB-7B7CA08ECD32}" type="slidenum">
              <a:rPr lang="en-GB" smtClean="0"/>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3"/>
          <p:cNvSpPr>
            <a:spLocks noGrp="1"/>
          </p:cNvSpPr>
          <p:nvPr>
            <p:ph type="dt" sz="half" idx="12"/>
          </p:nvPr>
        </p:nvSpPr>
        <p:spPr/>
        <p:txBody>
          <a:bodyPr/>
          <a:lstStyle>
            <a:lvl1pPr>
              <a:defRPr/>
            </a:lvl1pPr>
          </a:lstStyle>
          <a:p>
            <a:fld id="{5D461699-C2FF-4A8A-8C79-6C7F56D3036E}" type="datetime1">
              <a:rPr lang="en-GB" smtClean="0"/>
              <a:t>26/05/2019</a:t>
            </a:fld>
            <a:endParaRPr lang="en-GB"/>
          </a:p>
        </p:txBody>
      </p:sp>
    </p:spTree>
    <p:extLst>
      <p:ext uri="{BB962C8B-B14F-4D97-AF65-F5344CB8AC3E}">
        <p14:creationId xmlns:p14="http://schemas.microsoft.com/office/powerpoint/2010/main" val="88536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1C01CCEA-3DA2-45C6-99BB-7B7CA08ECD32}" type="slidenum">
              <a:rPr lang="en-GB" smtClean="0"/>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3"/>
          <p:cNvSpPr>
            <a:spLocks noGrp="1"/>
          </p:cNvSpPr>
          <p:nvPr>
            <p:ph type="dt" sz="half" idx="12"/>
          </p:nvPr>
        </p:nvSpPr>
        <p:spPr/>
        <p:txBody>
          <a:bodyPr/>
          <a:lstStyle>
            <a:lvl1pPr>
              <a:defRPr/>
            </a:lvl1pPr>
          </a:lstStyle>
          <a:p>
            <a:fld id="{76830184-325D-4B0B-ACBE-CC9A21312683}" type="datetime1">
              <a:rPr lang="en-GB" smtClean="0"/>
              <a:t>26/05/2019</a:t>
            </a:fld>
            <a:endParaRPr lang="en-GB"/>
          </a:p>
        </p:txBody>
      </p:sp>
    </p:spTree>
    <p:extLst>
      <p:ext uri="{BB962C8B-B14F-4D97-AF65-F5344CB8AC3E}">
        <p14:creationId xmlns:p14="http://schemas.microsoft.com/office/powerpoint/2010/main" val="399432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8532440" y="6309320"/>
            <a:ext cx="549275" cy="396875"/>
          </a:xfrm>
          <a:ln/>
        </p:spPr>
        <p:txBody>
          <a:bodyPr/>
          <a:lstStyle>
            <a:lvl1pPr>
              <a:defRPr/>
            </a:lvl1pPr>
          </a:lstStyle>
          <a:p>
            <a:fld id="{1C01CCEA-3DA2-45C6-99BB-7B7CA08ECD32}" type="slidenum">
              <a:rPr lang="en-GB" smtClean="0"/>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3"/>
          <p:cNvSpPr>
            <a:spLocks noGrp="1"/>
          </p:cNvSpPr>
          <p:nvPr>
            <p:ph type="dt" sz="half" idx="12"/>
          </p:nvPr>
        </p:nvSpPr>
        <p:spPr/>
        <p:txBody>
          <a:bodyPr/>
          <a:lstStyle>
            <a:lvl1pPr>
              <a:defRPr/>
            </a:lvl1pPr>
          </a:lstStyle>
          <a:p>
            <a:fld id="{3CEDC1F0-A042-4DEA-A542-E9C4FEC3D26B}" type="datetime1">
              <a:rPr lang="en-GB" smtClean="0"/>
              <a:t>26/05/2019</a:t>
            </a:fld>
            <a:endParaRPr lang="en-GB"/>
          </a:p>
        </p:txBody>
      </p:sp>
    </p:spTree>
    <p:extLst>
      <p:ext uri="{BB962C8B-B14F-4D97-AF65-F5344CB8AC3E}">
        <p14:creationId xmlns:p14="http://schemas.microsoft.com/office/powerpoint/2010/main" val="98305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1C01CCEA-3DA2-45C6-99BB-7B7CA08ECD32}" type="slidenum">
              <a:rPr lang="en-GB" smtClean="0"/>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3"/>
          <p:cNvSpPr>
            <a:spLocks noGrp="1"/>
          </p:cNvSpPr>
          <p:nvPr>
            <p:ph type="dt" sz="half" idx="12"/>
          </p:nvPr>
        </p:nvSpPr>
        <p:spPr/>
        <p:txBody>
          <a:bodyPr/>
          <a:lstStyle>
            <a:lvl1pPr>
              <a:defRPr/>
            </a:lvl1pPr>
          </a:lstStyle>
          <a:p>
            <a:fld id="{0F6CB7CD-B1B9-49BE-8B38-6D8355C5DD56}" type="datetime1">
              <a:rPr lang="en-GB" smtClean="0"/>
              <a:t>26/05/2019</a:t>
            </a:fld>
            <a:endParaRPr lang="en-GB"/>
          </a:p>
        </p:txBody>
      </p:sp>
    </p:spTree>
    <p:extLst>
      <p:ext uri="{BB962C8B-B14F-4D97-AF65-F5344CB8AC3E}">
        <p14:creationId xmlns:p14="http://schemas.microsoft.com/office/powerpoint/2010/main" val="273159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1C01CCEA-3DA2-45C6-99BB-7B7CA08ECD32}" type="slidenum">
              <a:rPr lang="en-GB" smtClean="0"/>
              <a:t>‹#›</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Date Placeholder 3"/>
          <p:cNvSpPr>
            <a:spLocks noGrp="1"/>
          </p:cNvSpPr>
          <p:nvPr>
            <p:ph type="dt" sz="half" idx="12"/>
          </p:nvPr>
        </p:nvSpPr>
        <p:spPr/>
        <p:txBody>
          <a:bodyPr/>
          <a:lstStyle>
            <a:lvl1pPr>
              <a:defRPr/>
            </a:lvl1pPr>
          </a:lstStyle>
          <a:p>
            <a:fld id="{7CCA1DD8-8D83-42E2-9B4F-7119FF5149D8}" type="datetime1">
              <a:rPr lang="en-GB" smtClean="0"/>
              <a:t>26/05/2019</a:t>
            </a:fld>
            <a:endParaRPr lang="en-GB"/>
          </a:p>
        </p:txBody>
      </p:sp>
    </p:spTree>
    <p:extLst>
      <p:ext uri="{BB962C8B-B14F-4D97-AF65-F5344CB8AC3E}">
        <p14:creationId xmlns:p14="http://schemas.microsoft.com/office/powerpoint/2010/main" val="91171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fld id="{1C01CCEA-3DA2-45C6-99BB-7B7CA08ECD32}" type="slidenum">
              <a:rPr lang="en-GB" smtClean="0"/>
              <a:t>‹#›</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Date Placeholder 3"/>
          <p:cNvSpPr>
            <a:spLocks noGrp="1"/>
          </p:cNvSpPr>
          <p:nvPr>
            <p:ph type="dt" sz="half" idx="12"/>
          </p:nvPr>
        </p:nvSpPr>
        <p:spPr/>
        <p:txBody>
          <a:bodyPr/>
          <a:lstStyle>
            <a:lvl1pPr>
              <a:defRPr/>
            </a:lvl1pPr>
          </a:lstStyle>
          <a:p>
            <a:fld id="{F06703B8-C295-44EC-890F-358B68B6388D}" type="datetime1">
              <a:rPr lang="en-GB" smtClean="0"/>
              <a:t>26/05/2019</a:t>
            </a:fld>
            <a:endParaRPr lang="en-GB"/>
          </a:p>
        </p:txBody>
      </p:sp>
    </p:spTree>
    <p:extLst>
      <p:ext uri="{BB962C8B-B14F-4D97-AF65-F5344CB8AC3E}">
        <p14:creationId xmlns:p14="http://schemas.microsoft.com/office/powerpoint/2010/main" val="326275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1C01CCEA-3DA2-45C6-99BB-7B7CA08ECD32}" type="slidenum">
              <a:rPr lang="en-GB" smtClean="0"/>
              <a:t>‹#›</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Date Placeholder 3"/>
          <p:cNvSpPr>
            <a:spLocks noGrp="1"/>
          </p:cNvSpPr>
          <p:nvPr>
            <p:ph type="dt" sz="half" idx="12"/>
          </p:nvPr>
        </p:nvSpPr>
        <p:spPr/>
        <p:txBody>
          <a:bodyPr/>
          <a:lstStyle>
            <a:lvl1pPr>
              <a:defRPr/>
            </a:lvl1pPr>
          </a:lstStyle>
          <a:p>
            <a:fld id="{A4C36E2A-F7B4-43BA-A514-3192BECE627F}" type="datetime1">
              <a:rPr lang="en-GB" smtClean="0"/>
              <a:t>26/05/2019</a:t>
            </a:fld>
            <a:endParaRPr lang="en-GB"/>
          </a:p>
        </p:txBody>
      </p:sp>
    </p:spTree>
    <p:extLst>
      <p:ext uri="{BB962C8B-B14F-4D97-AF65-F5344CB8AC3E}">
        <p14:creationId xmlns:p14="http://schemas.microsoft.com/office/powerpoint/2010/main" val="168983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1C01CCEA-3DA2-45C6-99BB-7B7CA08ECD32}" type="slidenum">
              <a:rPr lang="en-GB" smtClean="0"/>
              <a:t>‹#›</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fld id="{5B78A1DC-1250-48E2-8885-F8CD3FD6A31D}" type="datetime1">
              <a:rPr lang="en-GB" smtClean="0"/>
              <a:t>26/05/2019</a:t>
            </a:fld>
            <a:endParaRPr lang="en-GB"/>
          </a:p>
        </p:txBody>
      </p:sp>
    </p:spTree>
    <p:extLst>
      <p:ext uri="{BB962C8B-B14F-4D97-AF65-F5344CB8AC3E}">
        <p14:creationId xmlns:p14="http://schemas.microsoft.com/office/powerpoint/2010/main" val="337446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fld id="{1C01CCEA-3DA2-45C6-99BB-7B7CA08ECD32}" type="slidenum">
              <a:rPr lang="en-GB" smtClean="0"/>
              <a:t>‹#›</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Date Placeholder 3"/>
          <p:cNvSpPr>
            <a:spLocks noGrp="1"/>
          </p:cNvSpPr>
          <p:nvPr>
            <p:ph type="dt" sz="half" idx="16"/>
          </p:nvPr>
        </p:nvSpPr>
        <p:spPr/>
        <p:txBody>
          <a:bodyPr/>
          <a:lstStyle>
            <a:lvl1pPr>
              <a:defRPr/>
            </a:lvl1pPr>
          </a:lstStyle>
          <a:p>
            <a:fld id="{CABA5670-183A-4F62-85E4-D3EBB25A4625}" type="datetime1">
              <a:rPr lang="en-GB" smtClean="0"/>
              <a:t>26/05/2019</a:t>
            </a:fld>
            <a:endParaRPr lang="en-GB"/>
          </a:p>
        </p:txBody>
      </p:sp>
    </p:spTree>
    <p:extLst>
      <p:ext uri="{BB962C8B-B14F-4D97-AF65-F5344CB8AC3E}">
        <p14:creationId xmlns:p14="http://schemas.microsoft.com/office/powerpoint/2010/main" val="424413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1C01CCEA-3DA2-45C6-99BB-7B7CA08ECD32}" type="slidenum">
              <a:rPr lang="en-GB" smtClean="0"/>
              <a:t>‹#›</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Date Placeholder 3"/>
          <p:cNvSpPr>
            <a:spLocks noGrp="1"/>
          </p:cNvSpPr>
          <p:nvPr>
            <p:ph type="dt" sz="half" idx="12"/>
          </p:nvPr>
        </p:nvSpPr>
        <p:spPr/>
        <p:txBody>
          <a:bodyPr/>
          <a:lstStyle>
            <a:lvl1pPr>
              <a:defRPr/>
            </a:lvl1pPr>
          </a:lstStyle>
          <a:p>
            <a:fld id="{EAB138E7-DA1D-4367-8D55-0BB321FC5B4B}" type="datetime1">
              <a:rPr lang="en-GB" smtClean="0"/>
              <a:t>26/05/2019</a:t>
            </a:fld>
            <a:endParaRPr lang="en-GB"/>
          </a:p>
        </p:txBody>
      </p:sp>
    </p:spTree>
    <p:extLst>
      <p:ext uri="{BB962C8B-B14F-4D97-AF65-F5344CB8AC3E}">
        <p14:creationId xmlns:p14="http://schemas.microsoft.com/office/powerpoint/2010/main" val="218106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58924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458200" y="5656296"/>
            <a:ext cx="684000" cy="533638"/>
          </a:xfrm>
          <a:prstGeom prst="rect">
            <a:avLst/>
          </a:prstGeom>
        </p:spPr>
      </p:pic>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p:cNvSpPr>
            <a:spLocks noGrp="1"/>
          </p:cNvSpPr>
          <p:nvPr>
            <p:ph type="sldNum" sz="quarter" idx="4"/>
          </p:nvPr>
        </p:nvSpPr>
        <p:spPr>
          <a:xfrm>
            <a:off x="8515794" y="6309320"/>
            <a:ext cx="549275" cy="396875"/>
          </a:xfrm>
          <a:prstGeom prst="bracketPair">
            <a:avLst>
              <a:gd name="adj" fmla="val 17949"/>
            </a:avLst>
          </a:prstGeom>
          <a:ln w="19050">
            <a:noFill/>
          </a:ln>
        </p:spPr>
        <p:txBody>
          <a:bodyPr vert="horz" lIns="0" tIns="0" rIns="0" bIns="0" rtlCol="0" anchor="ctr"/>
          <a:lstStyle>
            <a:lvl1pPr algn="ctr" fontAlgn="auto">
              <a:spcBef>
                <a:spcPts val="0"/>
              </a:spcBef>
              <a:spcAft>
                <a:spcPts val="0"/>
              </a:spcAft>
              <a:defRPr sz="1800" smtClean="0">
                <a:solidFill>
                  <a:srgbClr val="FFFFFF"/>
                </a:solidFill>
                <a:latin typeface="+mn-lt"/>
                <a:cs typeface="+mn-cs"/>
              </a:defRPr>
            </a:lvl1pPr>
          </a:lstStyle>
          <a:p>
            <a:fld id="{1C01CCEA-3DA2-45C6-99BB-7B7CA08ECD32}" type="slidenum">
              <a:rPr lang="en-GB" smtClean="0"/>
              <a:t>‹#›</a:t>
            </a:fld>
            <a:endParaRPr lang="en-GB"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endParaRPr lang="en-GB"/>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cs typeface="+mn-cs"/>
              </a:defRPr>
            </a:lvl1pPr>
          </a:lstStyle>
          <a:p>
            <a:fld id="{46B2BDED-2250-4F4C-9B59-7B67A787F91E}" type="datetime1">
              <a:rPr lang="en-GB" smtClean="0"/>
              <a:t>26/05/2019</a:t>
            </a:fld>
            <a:endParaRPr lang="en-GB"/>
          </a:p>
        </p:txBody>
      </p:sp>
    </p:spTree>
    <p:extLst>
      <p:ext uri="{BB962C8B-B14F-4D97-AF65-F5344CB8AC3E}">
        <p14:creationId xmlns:p14="http://schemas.microsoft.com/office/powerpoint/2010/main" val="3824760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A8CDD7"/>
        </a:buClr>
        <a:buFont typeface="Arial"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C0BEAF"/>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EC597"/>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be/url?sa=i&amp;rct=j&amp;q=&amp;esrc=s&amp;source=images&amp;cd=&amp;cad=rja&amp;uact=8&amp;ved=0ahUKEwjOpdjSupDWAhUKEVAKHYjCBq4QjRwIBw&amp;url=http://www.nairaland.com/2477861/admission-into-national-university-abomey&amp;psig=AFQjCNFcmbPfogQl5O78N97kTdXpsDLdHg&amp;ust=1504783790891968" TargetMode="External"/><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Jean.Huge@ulb.ac.be" TargetMode="External"/><Relationship Id="rId2" Type="http://schemas.openxmlformats.org/officeDocument/2006/relationships/hyperlink" Target="mailto:ajrochette@naturalsciences.b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FE12-26F9-4609-9A32-EA0D001A4E7E}"/>
              </a:ext>
            </a:extLst>
          </p:cNvPr>
          <p:cNvSpPr>
            <a:spLocks noGrp="1"/>
          </p:cNvSpPr>
          <p:nvPr>
            <p:ph type="ctrTitle"/>
          </p:nvPr>
        </p:nvSpPr>
        <p:spPr>
          <a:xfrm>
            <a:off x="602673" y="1655619"/>
            <a:ext cx="7543800" cy="2593975"/>
          </a:xfrm>
        </p:spPr>
        <p:txBody>
          <a:bodyPr/>
          <a:lstStyle/>
          <a:p>
            <a:pPr algn="ctr"/>
            <a:r>
              <a:rPr lang="en-GB" sz="3600" b="1" dirty="0" smtClean="0"/>
              <a:t>Rapid ecosystem services assessment tools: a user-based categorization</a:t>
            </a:r>
            <a:endParaRPr lang="en-GB" sz="3600" b="1" dirty="0"/>
          </a:p>
        </p:txBody>
      </p:sp>
      <p:sp>
        <p:nvSpPr>
          <p:cNvPr id="3" name="Subtitle 2">
            <a:extLst>
              <a:ext uri="{FF2B5EF4-FFF2-40B4-BE49-F238E27FC236}">
                <a16:creationId xmlns:a16="http://schemas.microsoft.com/office/drawing/2014/main" id="{4715004B-C2D4-4836-A367-45718A0D0618}"/>
              </a:ext>
            </a:extLst>
          </p:cNvPr>
          <p:cNvSpPr>
            <a:spLocks noGrp="1"/>
          </p:cNvSpPr>
          <p:nvPr>
            <p:ph type="subTitle" idx="1"/>
          </p:nvPr>
        </p:nvSpPr>
        <p:spPr>
          <a:xfrm>
            <a:off x="751114" y="4831773"/>
            <a:ext cx="7478486" cy="1066800"/>
          </a:xfrm>
        </p:spPr>
        <p:txBody>
          <a:bodyPr>
            <a:normAutofit/>
          </a:bodyPr>
          <a:lstStyle/>
          <a:p>
            <a:pPr algn="ctr"/>
            <a:r>
              <a:rPr lang="en-GB" b="1" dirty="0" smtClean="0"/>
              <a:t>Jean Hugé, Anne-Julie </a:t>
            </a:r>
            <a:r>
              <a:rPr lang="en-GB" b="1" dirty="0" err="1" smtClean="0"/>
              <a:t>Rochette</a:t>
            </a:r>
            <a:r>
              <a:rPr lang="en-GB" b="1" dirty="0" smtClean="0"/>
              <a:t>, Luc </a:t>
            </a:r>
            <a:r>
              <a:rPr lang="en-GB" b="1" dirty="0" err="1" smtClean="0"/>
              <a:t>Janssens</a:t>
            </a:r>
            <a:r>
              <a:rPr lang="en-GB" b="1" dirty="0" smtClean="0"/>
              <a:t> de </a:t>
            </a:r>
            <a:r>
              <a:rPr lang="en-GB" b="1" dirty="0" err="1" smtClean="0"/>
              <a:t>Bisthoven</a:t>
            </a:r>
            <a:r>
              <a:rPr lang="en-GB" b="1" dirty="0" smtClean="0"/>
              <a:t>, Jean-Didier </a:t>
            </a:r>
            <a:r>
              <a:rPr lang="en-GB" b="1" dirty="0" err="1" smtClean="0"/>
              <a:t>Akpona</a:t>
            </a:r>
            <a:r>
              <a:rPr lang="en-GB" b="1" dirty="0" smtClean="0"/>
              <a:t>, Bruno </a:t>
            </a:r>
            <a:r>
              <a:rPr lang="en-GB" b="1" dirty="0" err="1" smtClean="0"/>
              <a:t>Verbist</a:t>
            </a:r>
            <a:r>
              <a:rPr lang="en-GB" b="1" dirty="0" smtClean="0"/>
              <a:t>, Koen </a:t>
            </a:r>
            <a:r>
              <a:rPr lang="en-GB" b="1" dirty="0" err="1" smtClean="0"/>
              <a:t>Vanderhaegen</a:t>
            </a:r>
            <a:r>
              <a:rPr lang="en-GB" b="1" dirty="0" smtClean="0"/>
              <a:t>, Steven Van </a:t>
            </a:r>
            <a:r>
              <a:rPr lang="en-GB" b="1" dirty="0" err="1" smtClean="0"/>
              <a:t>Passel</a:t>
            </a:r>
            <a:r>
              <a:rPr lang="en-GB" b="1" dirty="0" smtClean="0"/>
              <a:t> </a:t>
            </a:r>
            <a:endParaRPr lang="en-GB" dirty="0" smtClean="0"/>
          </a:p>
        </p:txBody>
      </p:sp>
      <p:sp>
        <p:nvSpPr>
          <p:cNvPr id="4" name="Slide Number Placeholder 3">
            <a:extLst>
              <a:ext uri="{FF2B5EF4-FFF2-40B4-BE49-F238E27FC236}">
                <a16:creationId xmlns:a16="http://schemas.microsoft.com/office/drawing/2014/main" id="{E0280075-8AA1-47F9-B381-DBFB28869588}"/>
              </a:ext>
            </a:extLst>
          </p:cNvPr>
          <p:cNvSpPr>
            <a:spLocks noGrp="1"/>
          </p:cNvSpPr>
          <p:nvPr>
            <p:ph type="sldNum" sz="quarter" idx="10"/>
          </p:nvPr>
        </p:nvSpPr>
        <p:spPr/>
        <p:txBody>
          <a:bodyPr/>
          <a:lstStyle/>
          <a:p>
            <a:fld id="{1C01CCEA-3DA2-45C6-99BB-7B7CA08ECD32}" type="slidenum">
              <a:rPr lang="en-GB" smtClean="0"/>
              <a:t>1</a:t>
            </a:fld>
            <a:endParaRPr lang="en-GB"/>
          </a:p>
        </p:txBody>
      </p:sp>
      <p:pic>
        <p:nvPicPr>
          <p:cNvPr id="5" name="Picture 4">
            <a:extLst>
              <a:ext uri="{FF2B5EF4-FFF2-40B4-BE49-F238E27FC236}">
                <a16:creationId xmlns:a16="http://schemas.microsoft.com/office/drawing/2014/main" id="{019191DA-2BC4-40AE-9374-44C6F78B367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2560" y="370309"/>
            <a:ext cx="12287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Logo UA">
            <a:extLst>
              <a:ext uri="{FF2B5EF4-FFF2-40B4-BE49-F238E27FC236}">
                <a16:creationId xmlns:a16="http://schemas.microsoft.com/office/drawing/2014/main" id="{92786BA0-0A5A-419F-A4FA-13DE386438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66012" y="274880"/>
            <a:ext cx="1596799" cy="482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ésultat de recherche d'images pour &quot;ulb&quot;">
            <a:extLst>
              <a:ext uri="{FF2B5EF4-FFF2-40B4-BE49-F238E27FC236}">
                <a16:creationId xmlns:a16="http://schemas.microsoft.com/office/drawing/2014/main" id="{385074FF-9B36-43B6-B002-46AF1858B73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406" y="330958"/>
            <a:ext cx="1391662" cy="493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a:extLst>
              <a:ext uri="{FF2B5EF4-FFF2-40B4-BE49-F238E27FC236}">
                <a16:creationId xmlns:a16="http://schemas.microsoft.com/office/drawing/2014/main" id="{5879E8A8-37DB-448F-9AA1-F44E359A2B9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24413" y="370309"/>
            <a:ext cx="1685042" cy="4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6">
            <a:extLst>
              <a:ext uri="{FF2B5EF4-FFF2-40B4-BE49-F238E27FC236}">
                <a16:creationId xmlns:a16="http://schemas.microsoft.com/office/drawing/2014/main" id="{81C1F39F-B743-4BE9-A5C1-01D01CCC8F6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28425" y="330958"/>
            <a:ext cx="1397815" cy="43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ésultat de recherche d'images pour &quot;unesco mab&quot;">
            <a:extLst>
              <a:ext uri="{FF2B5EF4-FFF2-40B4-BE49-F238E27FC236}">
                <a16:creationId xmlns:a16="http://schemas.microsoft.com/office/drawing/2014/main" id="{187E46F9-1C61-48BB-9639-ED4FDB6A7BD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98346" y="1155526"/>
            <a:ext cx="2230079" cy="11860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fbeeldingsresultaat voor Abomey-Calavi Uni">
            <a:hlinkClick r:id="rId8"/>
            <a:extLst>
              <a:ext uri="{FF2B5EF4-FFF2-40B4-BE49-F238E27FC236}">
                <a16:creationId xmlns:a16="http://schemas.microsoft.com/office/drawing/2014/main" id="{AC72E97A-2629-426F-AD47-AA84456A597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862560" y="1073440"/>
            <a:ext cx="980786" cy="10737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Z:\3-common_NFP-DGD_stuff\logos\logo Belspo politique scientifique federale\Logo Belspo White EN.jpg">
            <a:extLst>
              <a:ext uri="{FF2B5EF4-FFF2-40B4-BE49-F238E27FC236}">
                <a16:creationId xmlns:a16="http://schemas.microsoft.com/office/drawing/2014/main" id="{7D2A3561-9E67-42C9-A5C7-422E8E689C6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521329" y="1197647"/>
            <a:ext cx="925786" cy="82537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45ABA95-6D89-4251-850B-FC79117D83A0}"/>
              </a:ext>
            </a:extLst>
          </p:cNvPr>
          <p:cNvSpPr/>
          <p:nvPr/>
        </p:nvSpPr>
        <p:spPr>
          <a:xfrm>
            <a:off x="3195364" y="6233212"/>
            <a:ext cx="2219454" cy="369332"/>
          </a:xfrm>
          <a:prstGeom prst="rect">
            <a:avLst/>
          </a:prstGeom>
        </p:spPr>
        <p:txBody>
          <a:bodyPr wrap="none">
            <a:spAutoFit/>
          </a:bodyPr>
          <a:lstStyle/>
          <a:p>
            <a:pPr marL="114300" indent="0" algn="ctr">
              <a:buNone/>
            </a:pPr>
            <a:r>
              <a:rPr lang="en-GB" dirty="0" smtClean="0"/>
              <a:t>ESP, Togo, June 2019</a:t>
            </a:r>
            <a:endParaRPr lang="en-GB" dirty="0"/>
          </a:p>
        </p:txBody>
      </p:sp>
    </p:spTree>
    <p:extLst>
      <p:ext uri="{BB962C8B-B14F-4D97-AF65-F5344CB8AC3E}">
        <p14:creationId xmlns:p14="http://schemas.microsoft.com/office/powerpoint/2010/main" val="121140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584" y="746528"/>
            <a:ext cx="3089299" cy="529045"/>
          </a:xfrm>
        </p:spPr>
        <p:txBody>
          <a:bodyPr/>
          <a:lstStyle/>
          <a:p>
            <a:pPr marL="114300" indent="0">
              <a:buNone/>
            </a:pPr>
            <a:r>
              <a:rPr lang="en-GB" b="1" dirty="0" smtClean="0">
                <a:sym typeface="Wingdings" panose="05000000000000000000" pitchFamily="2" charset="2"/>
              </a:rPr>
              <a:t> 19 tools selected</a:t>
            </a:r>
            <a:endParaRPr lang="en-GB" b="1" dirty="0"/>
          </a:p>
        </p:txBody>
      </p:sp>
      <p:sp>
        <p:nvSpPr>
          <p:cNvPr id="4" name="Slide Number Placeholder 3"/>
          <p:cNvSpPr>
            <a:spLocks noGrp="1"/>
          </p:cNvSpPr>
          <p:nvPr>
            <p:ph type="sldNum" sz="quarter" idx="10"/>
          </p:nvPr>
        </p:nvSpPr>
        <p:spPr/>
        <p:txBody>
          <a:bodyPr/>
          <a:lstStyle/>
          <a:p>
            <a:fld id="{1C01CCEA-3DA2-45C6-99BB-7B7CA08ECD32}" type="slidenum">
              <a:rPr lang="en-GB" smtClean="0"/>
              <a:t>10</a:t>
            </a:fld>
            <a:endParaRPr lang="en-GB"/>
          </a:p>
        </p:txBody>
      </p:sp>
      <p:sp>
        <p:nvSpPr>
          <p:cNvPr id="5" name="Title 1"/>
          <p:cNvSpPr>
            <a:spLocks noGrp="1"/>
          </p:cNvSpPr>
          <p:nvPr>
            <p:ph type="title"/>
          </p:nvPr>
        </p:nvSpPr>
        <p:spPr>
          <a:xfrm>
            <a:off x="566719" y="-196156"/>
            <a:ext cx="7620000" cy="1143000"/>
          </a:xfrm>
        </p:spPr>
        <p:txBody>
          <a:bodyPr/>
          <a:lstStyle/>
          <a:p>
            <a:pPr algn="ctr"/>
            <a:r>
              <a:rPr lang="nl-BE" sz="3200" b="1" dirty="0" smtClean="0"/>
              <a:t>Step 1: Longlist of tools </a:t>
            </a:r>
            <a:r>
              <a:rPr lang="nl-BE" sz="3200" b="1" dirty="0" err="1" smtClean="0"/>
              <a:t>to</a:t>
            </a:r>
            <a:r>
              <a:rPr lang="nl-BE" sz="3200" b="1" dirty="0" smtClean="0"/>
              <a:t> </a:t>
            </a:r>
            <a:r>
              <a:rPr lang="nl-BE" sz="3200" b="1" dirty="0" err="1" smtClean="0"/>
              <a:t>be</a:t>
            </a:r>
            <a:r>
              <a:rPr lang="nl-BE" sz="3200" b="1" dirty="0" smtClean="0"/>
              <a:t> </a:t>
            </a:r>
            <a:r>
              <a:rPr lang="nl-BE" sz="3200" b="1" dirty="0" err="1" smtClean="0"/>
              <a:t>assessed</a:t>
            </a:r>
            <a:endParaRPr lang="nl-BE" sz="3200" b="1" dirty="0"/>
          </a:p>
        </p:txBody>
      </p:sp>
      <p:sp>
        <p:nvSpPr>
          <p:cNvPr id="6" name="TextBox 5"/>
          <p:cNvSpPr txBox="1"/>
          <p:nvPr/>
        </p:nvSpPr>
        <p:spPr>
          <a:xfrm>
            <a:off x="100329" y="1930917"/>
            <a:ext cx="1292113" cy="1446550"/>
          </a:xfrm>
          <a:prstGeom prst="rect">
            <a:avLst/>
          </a:prstGeom>
          <a:noFill/>
        </p:spPr>
        <p:txBody>
          <a:bodyPr wrap="square" rtlCol="0">
            <a:spAutoFit/>
          </a:bodyPr>
          <a:lstStyle/>
          <a:p>
            <a:r>
              <a:rPr lang="en-GB" dirty="0" smtClean="0"/>
              <a:t>GEOMOD</a:t>
            </a:r>
          </a:p>
          <a:p>
            <a:r>
              <a:rPr lang="en-GB" sz="1400" dirty="0"/>
              <a:t>A Geographic Information Systems-based LUC change </a:t>
            </a:r>
            <a:r>
              <a:rPr lang="en-GB" sz="1400" dirty="0" smtClean="0"/>
              <a:t>model</a:t>
            </a:r>
            <a:endParaRPr lang="en-GB" dirty="0"/>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74135" y="1820532"/>
            <a:ext cx="1025971" cy="1030582"/>
          </a:xfrm>
          <a:prstGeom prst="rect">
            <a:avLst/>
          </a:prstGeom>
        </p:spPr>
      </p:pic>
      <p:sp>
        <p:nvSpPr>
          <p:cNvPr id="9" name="Rectangle 8"/>
          <p:cNvSpPr/>
          <p:nvPr/>
        </p:nvSpPr>
        <p:spPr>
          <a:xfrm>
            <a:off x="1345272" y="2907840"/>
            <a:ext cx="1916307" cy="738664"/>
          </a:xfrm>
          <a:prstGeom prst="rect">
            <a:avLst/>
          </a:prstGeom>
        </p:spPr>
        <p:txBody>
          <a:bodyPr wrap="square">
            <a:spAutoFit/>
          </a:bodyPr>
          <a:lstStyle/>
          <a:p>
            <a:r>
              <a:rPr lang="en-GB" sz="1400" i="1" dirty="0" smtClean="0"/>
              <a:t>ARIES - </a:t>
            </a:r>
            <a:r>
              <a:rPr lang="en-GB" sz="1400" i="1" dirty="0" err="1" smtClean="0"/>
              <a:t>ARtificial</a:t>
            </a:r>
            <a:r>
              <a:rPr lang="en-GB" sz="1400" i="1" dirty="0" smtClean="0"/>
              <a:t> </a:t>
            </a:r>
            <a:r>
              <a:rPr lang="en-GB" sz="1400" i="1" dirty="0"/>
              <a:t>Intelligence for Ecosystem Services</a:t>
            </a:r>
            <a:endParaRPr lang="en-GB" sz="1400" dirty="0"/>
          </a:p>
        </p:txBody>
      </p:sp>
      <p:pic>
        <p:nvPicPr>
          <p:cNvPr id="11" name="Picture 10"/>
          <p:cNvPicPr>
            <a:picLocks noChangeAspect="1"/>
          </p:cNvPicPr>
          <p:nvPr/>
        </p:nvPicPr>
        <p:blipFill>
          <a:blip r:embed="rId3"/>
          <a:stretch>
            <a:fillRect/>
          </a:stretch>
        </p:blipFill>
        <p:spPr>
          <a:xfrm>
            <a:off x="3339658" y="3334176"/>
            <a:ext cx="1037061" cy="1015853"/>
          </a:xfrm>
          <a:prstGeom prst="rect">
            <a:avLst/>
          </a:prstGeom>
        </p:spPr>
      </p:pic>
      <p:sp>
        <p:nvSpPr>
          <p:cNvPr id="12" name="Rectangle 11"/>
          <p:cNvSpPr/>
          <p:nvPr/>
        </p:nvSpPr>
        <p:spPr>
          <a:xfrm>
            <a:off x="3253277" y="1233859"/>
            <a:ext cx="1630703" cy="369332"/>
          </a:xfrm>
          <a:prstGeom prst="rect">
            <a:avLst/>
          </a:prstGeom>
        </p:spPr>
        <p:txBody>
          <a:bodyPr wrap="none">
            <a:spAutoFit/>
          </a:bodyPr>
          <a:lstStyle/>
          <a:p>
            <a:r>
              <a:rPr lang="en-GB" dirty="0" err="1"/>
              <a:t>Co$ting</a:t>
            </a:r>
            <a:r>
              <a:rPr lang="en-GB" dirty="0"/>
              <a:t> Nature</a:t>
            </a:r>
          </a:p>
        </p:txBody>
      </p:sp>
      <p:sp>
        <p:nvSpPr>
          <p:cNvPr id="13" name="Rectangle 12"/>
          <p:cNvSpPr/>
          <p:nvPr/>
        </p:nvSpPr>
        <p:spPr>
          <a:xfrm>
            <a:off x="4529272" y="2781474"/>
            <a:ext cx="2750753" cy="369332"/>
          </a:xfrm>
          <a:prstGeom prst="rect">
            <a:avLst/>
          </a:prstGeom>
        </p:spPr>
        <p:txBody>
          <a:bodyPr wrap="none">
            <a:spAutoFit/>
          </a:bodyPr>
          <a:lstStyle/>
          <a:p>
            <a:r>
              <a:rPr lang="en-GB" b="1" dirty="0"/>
              <a:t>Ecosystem Services Review</a:t>
            </a:r>
          </a:p>
        </p:txBody>
      </p:sp>
      <p:sp>
        <p:nvSpPr>
          <p:cNvPr id="14" name="Rectangle 13"/>
          <p:cNvSpPr/>
          <p:nvPr/>
        </p:nvSpPr>
        <p:spPr>
          <a:xfrm>
            <a:off x="4509715" y="3094019"/>
            <a:ext cx="4572000" cy="646331"/>
          </a:xfrm>
          <a:prstGeom prst="rect">
            <a:avLst/>
          </a:prstGeom>
        </p:spPr>
        <p:txBody>
          <a:bodyPr>
            <a:spAutoFit/>
          </a:bodyPr>
          <a:lstStyle/>
          <a:p>
            <a:r>
              <a:rPr lang="en-GB" dirty="0"/>
              <a:t>Ecosystem Services Review for Impact Assessment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263" y="3415878"/>
            <a:ext cx="1699809" cy="594933"/>
          </a:xfrm>
          <a:prstGeom prst="rect">
            <a:avLst/>
          </a:prstGeom>
        </p:spPr>
      </p:pic>
      <p:pic>
        <p:nvPicPr>
          <p:cNvPr id="16" name="Picture 15"/>
          <p:cNvPicPr>
            <a:picLocks noChangeAspect="1"/>
          </p:cNvPicPr>
          <p:nvPr/>
        </p:nvPicPr>
        <p:blipFill>
          <a:blip r:embed="rId5"/>
          <a:stretch>
            <a:fillRect/>
          </a:stretch>
        </p:blipFill>
        <p:spPr>
          <a:xfrm>
            <a:off x="87856" y="6186731"/>
            <a:ext cx="5419045" cy="617899"/>
          </a:xfrm>
          <a:prstGeom prst="rect">
            <a:avLst/>
          </a:prstGeom>
        </p:spPr>
      </p:pic>
      <p:sp>
        <p:nvSpPr>
          <p:cNvPr id="17" name="Rectangle 16"/>
          <p:cNvSpPr/>
          <p:nvPr/>
        </p:nvSpPr>
        <p:spPr>
          <a:xfrm>
            <a:off x="1392442" y="5987738"/>
            <a:ext cx="3795526" cy="369332"/>
          </a:xfrm>
          <a:prstGeom prst="rect">
            <a:avLst/>
          </a:prstGeom>
        </p:spPr>
        <p:txBody>
          <a:bodyPr wrap="none">
            <a:spAutoFit/>
          </a:bodyPr>
          <a:lstStyle/>
          <a:p>
            <a:r>
              <a:rPr lang="en-GB" dirty="0"/>
              <a:t>Green Infrastructure Valuation Toolkit</a:t>
            </a:r>
          </a:p>
        </p:txBody>
      </p:sp>
      <p:sp>
        <p:nvSpPr>
          <p:cNvPr id="18" name="Rectangle 17"/>
          <p:cNvSpPr/>
          <p:nvPr/>
        </p:nvSpPr>
        <p:spPr>
          <a:xfrm>
            <a:off x="-8327" y="4557956"/>
            <a:ext cx="5145526" cy="369332"/>
          </a:xfrm>
          <a:prstGeom prst="rect">
            <a:avLst/>
          </a:prstGeom>
        </p:spPr>
        <p:txBody>
          <a:bodyPr wrap="square">
            <a:spAutoFit/>
          </a:bodyPr>
          <a:lstStyle/>
          <a:p>
            <a:r>
              <a:rPr lang="en-GB" dirty="0"/>
              <a:t>Interdisciplinary Decision Support Dashboard (IDSD)</a:t>
            </a:r>
          </a:p>
        </p:txBody>
      </p:sp>
      <p:sp>
        <p:nvSpPr>
          <p:cNvPr id="20" name="AutoShape 4" descr="Résultat de recherche d'images pour &quot;InVEST Integrated Valuation of Ecosystem Services and Tradeoffs&quot;"/>
          <p:cNvSpPr>
            <a:spLocks noChangeAspect="1" noChangeArrowheads="1"/>
          </p:cNvSpPr>
          <p:nvPr/>
        </p:nvSpPr>
        <p:spPr bwMode="auto">
          <a:xfrm>
            <a:off x="155575" y="-2125663"/>
            <a:ext cx="5305425" cy="4429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 name="Picture 2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38493" y="4293740"/>
            <a:ext cx="1261293" cy="1053179"/>
          </a:xfrm>
          <a:prstGeom prst="rect">
            <a:avLst/>
          </a:prstGeom>
        </p:spPr>
      </p:pic>
      <p:pic>
        <p:nvPicPr>
          <p:cNvPr id="23" name="Picture 22"/>
          <p:cNvPicPr>
            <a:picLocks noChangeAspect="1"/>
          </p:cNvPicPr>
          <p:nvPr/>
        </p:nvPicPr>
        <p:blipFill>
          <a:blip r:embed="rId7"/>
          <a:stretch>
            <a:fillRect/>
          </a:stretch>
        </p:blipFill>
        <p:spPr>
          <a:xfrm>
            <a:off x="7023330" y="5607084"/>
            <a:ext cx="993206" cy="1159294"/>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071127"/>
            <a:ext cx="2157568" cy="734614"/>
          </a:xfrm>
          <a:prstGeom prst="rect">
            <a:avLst/>
          </a:prstGeom>
        </p:spPr>
      </p:pic>
      <p:pic>
        <p:nvPicPr>
          <p:cNvPr id="25" name="Picture 24"/>
          <p:cNvPicPr>
            <a:picLocks noChangeAspect="1"/>
          </p:cNvPicPr>
          <p:nvPr/>
        </p:nvPicPr>
        <p:blipFill>
          <a:blip r:embed="rId9"/>
          <a:stretch>
            <a:fillRect/>
          </a:stretch>
        </p:blipFill>
        <p:spPr>
          <a:xfrm>
            <a:off x="5437151" y="1228641"/>
            <a:ext cx="2185615" cy="879803"/>
          </a:xfrm>
          <a:prstGeom prst="rect">
            <a:avLst/>
          </a:prstGeom>
        </p:spPr>
      </p:pic>
      <p:pic>
        <p:nvPicPr>
          <p:cNvPr id="26" name="Picture 25"/>
          <p:cNvPicPr>
            <a:picLocks noChangeAspect="1"/>
          </p:cNvPicPr>
          <p:nvPr/>
        </p:nvPicPr>
        <p:blipFill>
          <a:blip r:embed="rId10"/>
          <a:stretch>
            <a:fillRect/>
          </a:stretch>
        </p:blipFill>
        <p:spPr>
          <a:xfrm>
            <a:off x="7622766" y="1211113"/>
            <a:ext cx="677020" cy="961676"/>
          </a:xfrm>
          <a:prstGeom prst="rect">
            <a:avLst/>
          </a:prstGeom>
        </p:spPr>
      </p:pic>
      <p:sp>
        <p:nvSpPr>
          <p:cNvPr id="27" name="Rectangle 26"/>
          <p:cNvSpPr/>
          <p:nvPr/>
        </p:nvSpPr>
        <p:spPr>
          <a:xfrm>
            <a:off x="2981799" y="2218935"/>
            <a:ext cx="4572000" cy="646331"/>
          </a:xfrm>
          <a:prstGeom prst="rect">
            <a:avLst/>
          </a:prstGeom>
        </p:spPr>
        <p:txBody>
          <a:bodyPr>
            <a:spAutoFit/>
          </a:bodyPr>
          <a:lstStyle/>
          <a:p>
            <a:r>
              <a:rPr lang="en-GB" dirty="0"/>
              <a:t>SITE framework (</a:t>
            </a:r>
            <a:r>
              <a:rPr lang="en-GB" b="1" dirty="0" err="1"/>
              <a:t>SI</a:t>
            </a:r>
            <a:r>
              <a:rPr lang="en-GB" dirty="0" err="1"/>
              <a:t>mulation</a:t>
            </a:r>
            <a:r>
              <a:rPr lang="en-GB" dirty="0"/>
              <a:t> of </a:t>
            </a:r>
            <a:r>
              <a:rPr lang="en-GB" b="1" dirty="0"/>
              <a:t>T</a:t>
            </a:r>
            <a:r>
              <a:rPr lang="en-GB" dirty="0"/>
              <a:t>errestrial </a:t>
            </a:r>
            <a:r>
              <a:rPr lang="en-GB" b="1" dirty="0"/>
              <a:t>E</a:t>
            </a:r>
            <a:r>
              <a:rPr lang="en-GB" dirty="0"/>
              <a:t>nvironments)</a:t>
            </a:r>
          </a:p>
        </p:txBody>
      </p:sp>
      <p:sp>
        <p:nvSpPr>
          <p:cNvPr id="28" name="Rectangle 27"/>
          <p:cNvSpPr/>
          <p:nvPr/>
        </p:nvSpPr>
        <p:spPr>
          <a:xfrm>
            <a:off x="2303425" y="5536967"/>
            <a:ext cx="4459619" cy="369332"/>
          </a:xfrm>
          <a:prstGeom prst="rect">
            <a:avLst/>
          </a:prstGeom>
        </p:spPr>
        <p:txBody>
          <a:bodyPr wrap="none">
            <a:spAutoFit/>
          </a:bodyPr>
          <a:lstStyle/>
          <a:p>
            <a:r>
              <a:rPr lang="en-GB" b="1" dirty="0"/>
              <a:t>Social Values for Ecosystem Services (</a:t>
            </a:r>
            <a:r>
              <a:rPr lang="en-GB" b="1" dirty="0" err="1"/>
              <a:t>SolVES</a:t>
            </a:r>
            <a:r>
              <a:rPr lang="en-GB" b="1" dirty="0"/>
              <a:t>)</a:t>
            </a:r>
          </a:p>
        </p:txBody>
      </p:sp>
      <p:pic>
        <p:nvPicPr>
          <p:cNvPr id="30" name="Picture 29"/>
          <p:cNvPicPr>
            <a:picLocks noChangeAspect="1"/>
          </p:cNvPicPr>
          <p:nvPr/>
        </p:nvPicPr>
        <p:blipFill>
          <a:blip r:embed="rId11"/>
          <a:stretch>
            <a:fillRect/>
          </a:stretch>
        </p:blipFill>
        <p:spPr>
          <a:xfrm>
            <a:off x="141357" y="3799190"/>
            <a:ext cx="2781882" cy="496108"/>
          </a:xfrm>
          <a:prstGeom prst="rect">
            <a:avLst/>
          </a:prstGeom>
        </p:spPr>
      </p:pic>
      <p:pic>
        <p:nvPicPr>
          <p:cNvPr id="31" name="Picture 30"/>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06901" y="4274287"/>
            <a:ext cx="931318" cy="1164147"/>
          </a:xfrm>
          <a:prstGeom prst="rect">
            <a:avLst/>
          </a:prstGeom>
        </p:spPr>
      </p:pic>
    </p:spTree>
    <p:extLst>
      <p:ext uri="{BB962C8B-B14F-4D97-AF65-F5344CB8AC3E}">
        <p14:creationId xmlns:p14="http://schemas.microsoft.com/office/powerpoint/2010/main" val="3272222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727881" y="4578351"/>
            <a:ext cx="4138677" cy="2228850"/>
          </a:xfrm>
          <a:prstGeom prst="rect">
            <a:avLst/>
          </a:prstGeom>
        </p:spPr>
      </p:pic>
      <p:sp>
        <p:nvSpPr>
          <p:cNvPr id="3" name="Content Placeholder 2"/>
          <p:cNvSpPr>
            <a:spLocks noGrp="1"/>
          </p:cNvSpPr>
          <p:nvPr>
            <p:ph idx="1"/>
          </p:nvPr>
        </p:nvSpPr>
        <p:spPr>
          <a:xfrm>
            <a:off x="0" y="105229"/>
            <a:ext cx="2097741" cy="523560"/>
          </a:xfrm>
        </p:spPr>
        <p:txBody>
          <a:bodyPr/>
          <a:lstStyle/>
          <a:p>
            <a:r>
              <a:rPr lang="en-GB" dirty="0" smtClean="0"/>
              <a:t>Examples:</a:t>
            </a:r>
            <a:endParaRPr lang="en-GB" dirty="0"/>
          </a:p>
        </p:txBody>
      </p:sp>
      <p:sp>
        <p:nvSpPr>
          <p:cNvPr id="4" name="Slide Number Placeholder 3"/>
          <p:cNvSpPr>
            <a:spLocks noGrp="1"/>
          </p:cNvSpPr>
          <p:nvPr>
            <p:ph type="sldNum" sz="quarter" idx="10"/>
          </p:nvPr>
        </p:nvSpPr>
        <p:spPr/>
        <p:txBody>
          <a:bodyPr/>
          <a:lstStyle/>
          <a:p>
            <a:fld id="{1C01CCEA-3DA2-45C6-99BB-7B7CA08ECD32}" type="slidenum">
              <a:rPr lang="en-GB" smtClean="0"/>
              <a:t>11</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38" y="490792"/>
            <a:ext cx="1540805" cy="1926006"/>
          </a:xfrm>
          <a:prstGeom prst="rect">
            <a:avLst/>
          </a:prstGeom>
        </p:spPr>
      </p:pic>
      <p:pic>
        <p:nvPicPr>
          <p:cNvPr id="9" name="Picture 8"/>
          <p:cNvPicPr>
            <a:picLocks noChangeAspect="1"/>
          </p:cNvPicPr>
          <p:nvPr/>
        </p:nvPicPr>
        <p:blipFill>
          <a:blip r:embed="rId4"/>
          <a:stretch>
            <a:fillRect/>
          </a:stretch>
        </p:blipFill>
        <p:spPr>
          <a:xfrm>
            <a:off x="3640136" y="-8134"/>
            <a:ext cx="4194630" cy="2627027"/>
          </a:xfrm>
          <a:prstGeom prst="rect">
            <a:avLst/>
          </a:prstGeom>
        </p:spPr>
      </p:pic>
      <p:pic>
        <p:nvPicPr>
          <p:cNvPr id="10" name="Picture 9"/>
          <p:cNvPicPr>
            <a:picLocks noChangeAspect="1"/>
          </p:cNvPicPr>
          <p:nvPr/>
        </p:nvPicPr>
        <p:blipFill>
          <a:blip r:embed="rId5"/>
          <a:stretch>
            <a:fillRect/>
          </a:stretch>
        </p:blipFill>
        <p:spPr>
          <a:xfrm>
            <a:off x="3727881" y="2416798"/>
            <a:ext cx="4235351" cy="2602394"/>
          </a:xfrm>
          <a:prstGeom prst="rect">
            <a:avLst/>
          </a:prstGeom>
        </p:spPr>
      </p:pic>
      <p:pic>
        <p:nvPicPr>
          <p:cNvPr id="12" name="Picture 11"/>
          <p:cNvPicPr>
            <a:picLocks noChangeAspect="1"/>
          </p:cNvPicPr>
          <p:nvPr/>
        </p:nvPicPr>
        <p:blipFill>
          <a:blip r:embed="rId6"/>
          <a:stretch>
            <a:fillRect/>
          </a:stretch>
        </p:blipFill>
        <p:spPr>
          <a:xfrm>
            <a:off x="1822881" y="628789"/>
            <a:ext cx="1905000" cy="1609725"/>
          </a:xfrm>
          <a:prstGeom prst="rect">
            <a:avLst/>
          </a:prstGeom>
        </p:spPr>
      </p:pic>
      <p:sp>
        <p:nvSpPr>
          <p:cNvPr id="23" name="Rectangle 22"/>
          <p:cNvSpPr/>
          <p:nvPr/>
        </p:nvSpPr>
        <p:spPr>
          <a:xfrm>
            <a:off x="-7752" y="2416798"/>
            <a:ext cx="3836616" cy="4519827"/>
          </a:xfrm>
          <a:prstGeom prst="rect">
            <a:avLst/>
          </a:prstGeom>
        </p:spPr>
        <p:txBody>
          <a:bodyPr wrap="square">
            <a:spAutoFit/>
          </a:bodyPr>
          <a:lstStyle/>
          <a:p>
            <a:pPr marL="285750" indent="-285750">
              <a:lnSpc>
                <a:spcPct val="106000"/>
              </a:lnSpc>
              <a:spcAft>
                <a:spcPts val="800"/>
              </a:spcAft>
              <a:buFont typeface="Arial" panose="020B0604020202020204" pitchFamily="34" charset="0"/>
              <a:buChar char="•"/>
            </a:pPr>
            <a:r>
              <a:rPr lang="en-GB" sz="1600" b="1" dirty="0"/>
              <a:t>Purpose: </a:t>
            </a:r>
            <a:r>
              <a:rPr lang="en-GB" sz="1600" dirty="0"/>
              <a:t>Prioritization, quantification and monetary estimation of ES; Comparing current situation with a most likely state of the </a:t>
            </a:r>
            <a:r>
              <a:rPr lang="en-GB" sz="1600" dirty="0" smtClean="0"/>
              <a:t>site</a:t>
            </a:r>
          </a:p>
          <a:p>
            <a:pPr marL="285750" indent="-285750">
              <a:lnSpc>
                <a:spcPct val="106000"/>
              </a:lnSpc>
              <a:spcAft>
                <a:spcPts val="800"/>
              </a:spcAft>
              <a:buFont typeface="Arial" panose="020B0604020202020204" pitchFamily="34" charset="0"/>
              <a:buChar char="•"/>
            </a:pPr>
            <a:r>
              <a:rPr lang="en-GB" sz="1600" b="1" dirty="0" smtClean="0"/>
              <a:t>Time: </a:t>
            </a:r>
            <a:r>
              <a:rPr lang="en-GB" sz="1600" dirty="0" smtClean="0"/>
              <a:t>days</a:t>
            </a:r>
            <a:r>
              <a:rPr lang="en-GB" sz="1600" dirty="0" smtClean="0">
                <a:sym typeface="Wingdings" panose="05000000000000000000" pitchFamily="2" charset="2"/>
              </a:rPr>
              <a:t> months</a:t>
            </a:r>
            <a:endParaRPr lang="en-GB" sz="1600" dirty="0"/>
          </a:p>
          <a:p>
            <a:pPr marL="285750" indent="-285750">
              <a:lnSpc>
                <a:spcPct val="106000"/>
              </a:lnSpc>
              <a:spcAft>
                <a:spcPts val="800"/>
              </a:spcAft>
              <a:buFont typeface="Arial" panose="020B0604020202020204" pitchFamily="34" charset="0"/>
              <a:buChar char="•"/>
            </a:pPr>
            <a:r>
              <a:rPr lang="en-GB" sz="1600" b="1" dirty="0" smtClean="0"/>
              <a:t>Inputs: </a:t>
            </a:r>
            <a:r>
              <a:rPr lang="en-GB" sz="1600" dirty="0"/>
              <a:t>Stakeholder-based input; Available data; Field sampling	</a:t>
            </a:r>
          </a:p>
          <a:p>
            <a:pPr marL="285750" indent="-285750">
              <a:lnSpc>
                <a:spcPct val="106000"/>
              </a:lnSpc>
              <a:spcAft>
                <a:spcPts val="800"/>
              </a:spcAft>
              <a:buFont typeface="Arial" panose="020B0604020202020204" pitchFamily="34" charset="0"/>
              <a:buChar char="•"/>
            </a:pPr>
            <a:r>
              <a:rPr lang="en-GB" sz="1600" b="1" dirty="0"/>
              <a:t>Skills: </a:t>
            </a:r>
            <a:r>
              <a:rPr lang="en-GB" sz="1600" dirty="0"/>
              <a:t>Stakeholder involvement</a:t>
            </a:r>
          </a:p>
          <a:p>
            <a:pPr marL="285750" indent="-285750">
              <a:lnSpc>
                <a:spcPct val="106000"/>
              </a:lnSpc>
              <a:spcAft>
                <a:spcPts val="800"/>
              </a:spcAft>
              <a:buFont typeface="Arial" panose="020B0604020202020204" pitchFamily="34" charset="0"/>
              <a:buChar char="•"/>
            </a:pPr>
            <a:r>
              <a:rPr lang="en-GB" sz="1600" b="1" dirty="0"/>
              <a:t>Outputs: </a:t>
            </a:r>
            <a:r>
              <a:rPr lang="en-GB" sz="1600" dirty="0"/>
              <a:t>Quantitative data; Qualitative data; Economic </a:t>
            </a:r>
            <a:r>
              <a:rPr lang="en-GB" sz="1600" dirty="0" smtClean="0"/>
              <a:t>valuation</a:t>
            </a:r>
            <a:endParaRPr lang="en-GB" sz="1600" dirty="0"/>
          </a:p>
          <a:p>
            <a:pPr marL="285750" indent="-285750">
              <a:lnSpc>
                <a:spcPct val="106000"/>
              </a:lnSpc>
              <a:spcAft>
                <a:spcPts val="800"/>
              </a:spcAft>
              <a:buFont typeface="Arial" panose="020B0604020202020204" pitchFamily="34" charset="0"/>
              <a:buChar char="•"/>
            </a:pPr>
            <a:r>
              <a:rPr lang="en-GB" sz="1600" b="1" dirty="0" smtClean="0"/>
              <a:t>ES</a:t>
            </a:r>
            <a:r>
              <a:rPr lang="en-GB" sz="1600" b="1" dirty="0"/>
              <a:t>: </a:t>
            </a:r>
            <a:r>
              <a:rPr lang="en-GB" sz="1600" dirty="0" smtClean="0"/>
              <a:t>Regulating</a:t>
            </a:r>
            <a:r>
              <a:rPr lang="en-GB" sz="1600" dirty="0"/>
              <a:t>: climate regulation, flood protection, water quality </a:t>
            </a:r>
            <a:r>
              <a:rPr lang="en-GB" sz="1600" dirty="0" smtClean="0"/>
              <a:t>improvement; Provisioning</a:t>
            </a:r>
            <a:r>
              <a:rPr lang="en-GB" sz="1600" dirty="0"/>
              <a:t>: harvested wild and cultivated goods, water provision; </a:t>
            </a:r>
            <a:r>
              <a:rPr lang="en-GB" sz="1600" dirty="0" smtClean="0"/>
              <a:t>Cultural</a:t>
            </a:r>
            <a:r>
              <a:rPr lang="en-GB" sz="1600" dirty="0"/>
              <a:t>: nature-based </a:t>
            </a:r>
            <a:r>
              <a:rPr lang="en-GB" sz="1600" dirty="0" smtClean="0"/>
              <a:t>recreation</a:t>
            </a:r>
            <a:endParaRPr lang="en-GB" sz="1600" dirty="0"/>
          </a:p>
        </p:txBody>
      </p:sp>
      <p:pic>
        <p:nvPicPr>
          <p:cNvPr id="6147" name="Picture 3" descr="Stopwatch"/>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topwatch"/>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45" name="Graphic 1" descr="Stopwatch"/>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Stopwatch"/>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Stopwatch"/>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topwatch"/>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14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Step 2: </a:t>
            </a:r>
            <a:r>
              <a:rPr lang="nl-BE" sz="3200" b="1" dirty="0" err="1" smtClean="0"/>
              <a:t>Identification</a:t>
            </a:r>
            <a:r>
              <a:rPr lang="nl-BE" sz="3200" b="1" dirty="0" smtClean="0"/>
              <a:t> of user-</a:t>
            </a:r>
            <a:r>
              <a:rPr lang="nl-BE" sz="3200" b="1" dirty="0" err="1" smtClean="0"/>
              <a:t>generated</a:t>
            </a:r>
            <a:r>
              <a:rPr lang="nl-BE" sz="3200" b="1" dirty="0" smtClean="0"/>
              <a:t> criteria </a:t>
            </a:r>
            <a:r>
              <a:rPr lang="nl-BE" sz="3200" b="1" dirty="0" err="1" smtClean="0"/>
              <a:t>to</a:t>
            </a:r>
            <a:r>
              <a:rPr lang="nl-BE" sz="3200" b="1" dirty="0" smtClean="0"/>
              <a:t> </a:t>
            </a:r>
            <a:r>
              <a:rPr lang="nl-BE" sz="3200" b="1" dirty="0" err="1" smtClean="0"/>
              <a:t>assess</a:t>
            </a:r>
            <a:r>
              <a:rPr lang="nl-BE" sz="3200" b="1" dirty="0" smtClean="0"/>
              <a:t> </a:t>
            </a:r>
            <a:r>
              <a:rPr lang="nl-BE" sz="3200" b="1" dirty="0" err="1" smtClean="0"/>
              <a:t>the</a:t>
            </a:r>
            <a:r>
              <a:rPr lang="nl-BE" sz="3200" b="1" dirty="0" smtClean="0"/>
              <a:t> tools</a:t>
            </a:r>
            <a:endParaRPr lang="nl-BE" sz="3200" b="1" dirty="0"/>
          </a:p>
        </p:txBody>
      </p:sp>
      <p:sp>
        <p:nvSpPr>
          <p:cNvPr id="3" name="Content Placeholder 2"/>
          <p:cNvSpPr>
            <a:spLocks noGrp="1"/>
          </p:cNvSpPr>
          <p:nvPr>
            <p:ph idx="1"/>
          </p:nvPr>
        </p:nvSpPr>
        <p:spPr>
          <a:xfrm>
            <a:off x="457200" y="1417638"/>
            <a:ext cx="7620000" cy="4983162"/>
          </a:xfrm>
        </p:spPr>
        <p:txBody>
          <a:bodyPr/>
          <a:lstStyle/>
          <a:p>
            <a:endParaRPr lang="nl-BE" dirty="0" smtClean="0"/>
          </a:p>
          <a:p>
            <a:r>
              <a:rPr lang="nl-BE" dirty="0" err="1" smtClean="0"/>
              <a:t>Synthesis</a:t>
            </a:r>
            <a:r>
              <a:rPr lang="nl-BE" dirty="0" smtClean="0"/>
              <a:t> of criteria </a:t>
            </a:r>
            <a:r>
              <a:rPr lang="nl-BE" dirty="0" err="1" smtClean="0"/>
              <a:t>proposed</a:t>
            </a:r>
            <a:r>
              <a:rPr lang="nl-BE" dirty="0" smtClean="0"/>
              <a:t> in </a:t>
            </a:r>
            <a:r>
              <a:rPr lang="nl-BE" dirty="0" err="1" smtClean="0"/>
              <a:t>the</a:t>
            </a:r>
            <a:r>
              <a:rPr lang="nl-BE" dirty="0" smtClean="0"/>
              <a:t> </a:t>
            </a:r>
            <a:r>
              <a:rPr lang="nl-BE" dirty="0" err="1" smtClean="0"/>
              <a:t>scientific</a:t>
            </a:r>
            <a:r>
              <a:rPr lang="nl-BE" dirty="0" smtClean="0"/>
              <a:t> </a:t>
            </a:r>
            <a:r>
              <a:rPr lang="nl-BE" dirty="0" err="1" smtClean="0"/>
              <a:t>literature</a:t>
            </a:r>
            <a:endParaRPr lang="nl-BE" dirty="0" smtClean="0"/>
          </a:p>
          <a:p>
            <a:endParaRPr lang="nl-BE" dirty="0"/>
          </a:p>
          <a:p>
            <a:r>
              <a:rPr lang="nl-BE" dirty="0" err="1" smtClean="0"/>
              <a:t>Validation</a:t>
            </a:r>
            <a:r>
              <a:rPr lang="nl-BE" dirty="0" smtClean="0"/>
              <a:t> &amp; </a:t>
            </a:r>
            <a:r>
              <a:rPr lang="nl-BE" dirty="0" err="1" smtClean="0"/>
              <a:t>identification</a:t>
            </a:r>
            <a:r>
              <a:rPr lang="nl-BE" dirty="0" smtClean="0"/>
              <a:t> of </a:t>
            </a:r>
            <a:r>
              <a:rPr lang="nl-BE" dirty="0" err="1" smtClean="0"/>
              <a:t>additional</a:t>
            </a:r>
            <a:r>
              <a:rPr lang="nl-BE" dirty="0" smtClean="0"/>
              <a:t> criteria </a:t>
            </a:r>
            <a:r>
              <a:rPr lang="nl-BE" dirty="0" err="1" smtClean="0"/>
              <a:t>by</a:t>
            </a:r>
            <a:r>
              <a:rPr lang="nl-BE" dirty="0" smtClean="0"/>
              <a:t> way of a Delphi survey </a:t>
            </a:r>
            <a:r>
              <a:rPr lang="nl-BE" dirty="0" err="1" smtClean="0"/>
              <a:t>among</a:t>
            </a:r>
            <a:r>
              <a:rPr lang="nl-BE" dirty="0" smtClean="0"/>
              <a:t> experts present at </a:t>
            </a:r>
            <a:r>
              <a:rPr lang="nl-BE" dirty="0" err="1" smtClean="0"/>
              <a:t>AfriMAB</a:t>
            </a:r>
            <a:r>
              <a:rPr lang="nl-BE" dirty="0" smtClean="0"/>
              <a:t> 2017</a:t>
            </a:r>
          </a:p>
          <a:p>
            <a:endParaRPr lang="nl-BE" dirty="0"/>
          </a:p>
          <a:p>
            <a:r>
              <a:rPr lang="nl-BE" dirty="0" smtClean="0"/>
              <a:t>Delphi is </a:t>
            </a:r>
            <a:r>
              <a:rPr lang="nl-BE" dirty="0" err="1" smtClean="0"/>
              <a:t>an</a:t>
            </a:r>
            <a:r>
              <a:rPr lang="nl-BE" dirty="0" smtClean="0"/>
              <a:t> </a:t>
            </a:r>
            <a:r>
              <a:rPr lang="nl-BE" dirty="0" err="1" smtClean="0"/>
              <a:t>iterative</a:t>
            </a:r>
            <a:r>
              <a:rPr lang="nl-BE" dirty="0" smtClean="0"/>
              <a:t> survey </a:t>
            </a:r>
            <a:r>
              <a:rPr lang="nl-BE" dirty="0" err="1" smtClean="0"/>
              <a:t>which</a:t>
            </a:r>
            <a:r>
              <a:rPr lang="nl-BE" dirty="0" smtClean="0"/>
              <a:t> </a:t>
            </a:r>
            <a:r>
              <a:rPr lang="nl-BE" dirty="0" err="1" smtClean="0"/>
              <a:t>allows</a:t>
            </a:r>
            <a:r>
              <a:rPr lang="nl-BE" dirty="0" smtClean="0"/>
              <a:t> </a:t>
            </a:r>
            <a:r>
              <a:rPr lang="nl-BE" dirty="0" err="1" smtClean="0"/>
              <a:t>participants</a:t>
            </a:r>
            <a:r>
              <a:rPr lang="nl-BE" dirty="0" smtClean="0"/>
              <a:t> </a:t>
            </a:r>
            <a:r>
              <a:rPr lang="nl-BE" dirty="0" err="1" smtClean="0"/>
              <a:t>to</a:t>
            </a:r>
            <a:r>
              <a:rPr lang="nl-BE" dirty="0" smtClean="0"/>
              <a:t> air </a:t>
            </a:r>
            <a:r>
              <a:rPr lang="nl-BE" dirty="0" err="1" smtClean="0"/>
              <a:t>their</a:t>
            </a:r>
            <a:r>
              <a:rPr lang="nl-BE" dirty="0" smtClean="0"/>
              <a:t> opinion (</a:t>
            </a:r>
            <a:r>
              <a:rPr lang="nl-BE" dirty="0" err="1" smtClean="0"/>
              <a:t>round</a:t>
            </a:r>
            <a:r>
              <a:rPr lang="nl-BE" dirty="0" smtClean="0"/>
              <a:t> 1), </a:t>
            </a:r>
            <a:r>
              <a:rPr lang="nl-BE" dirty="0" err="1" smtClean="0"/>
              <a:t>and</a:t>
            </a:r>
            <a:r>
              <a:rPr lang="nl-BE" dirty="0" smtClean="0"/>
              <a:t> </a:t>
            </a:r>
            <a:r>
              <a:rPr lang="nl-BE" dirty="0" err="1" smtClean="0"/>
              <a:t>to</a:t>
            </a:r>
            <a:r>
              <a:rPr lang="nl-BE" dirty="0" smtClean="0"/>
              <a:t> </a:t>
            </a:r>
            <a:r>
              <a:rPr lang="nl-BE" dirty="0" err="1" smtClean="0"/>
              <a:t>possibly</a:t>
            </a:r>
            <a:r>
              <a:rPr lang="nl-BE" dirty="0" smtClean="0"/>
              <a:t> </a:t>
            </a:r>
            <a:r>
              <a:rPr lang="nl-BE" dirty="0" err="1" smtClean="0"/>
              <a:t>modify</a:t>
            </a:r>
            <a:r>
              <a:rPr lang="nl-BE" dirty="0" smtClean="0"/>
              <a:t> </a:t>
            </a:r>
            <a:r>
              <a:rPr lang="nl-BE" dirty="0" err="1" smtClean="0"/>
              <a:t>their</a:t>
            </a:r>
            <a:r>
              <a:rPr lang="nl-BE" dirty="0" smtClean="0"/>
              <a:t> </a:t>
            </a:r>
            <a:r>
              <a:rPr lang="nl-BE" dirty="0" err="1" smtClean="0"/>
              <a:t>initial</a:t>
            </a:r>
            <a:r>
              <a:rPr lang="nl-BE" dirty="0" smtClean="0"/>
              <a:t> opinion in </a:t>
            </a:r>
            <a:r>
              <a:rPr lang="nl-BE" dirty="0" err="1" smtClean="0"/>
              <a:t>round</a:t>
            </a:r>
            <a:r>
              <a:rPr lang="nl-BE" dirty="0" smtClean="0"/>
              <a:t> 2, </a:t>
            </a:r>
            <a:r>
              <a:rPr lang="nl-BE" dirty="0" err="1" smtClean="0"/>
              <a:t>after</a:t>
            </a:r>
            <a:r>
              <a:rPr lang="nl-BE" dirty="0" smtClean="0"/>
              <a:t> </a:t>
            </a:r>
            <a:r>
              <a:rPr lang="nl-BE" dirty="0" err="1" smtClean="0"/>
              <a:t>having</a:t>
            </a:r>
            <a:r>
              <a:rPr lang="nl-BE" dirty="0" smtClean="0"/>
              <a:t> been </a:t>
            </a:r>
            <a:r>
              <a:rPr lang="nl-BE" dirty="0" err="1" smtClean="0"/>
              <a:t>exposed</a:t>
            </a:r>
            <a:r>
              <a:rPr lang="nl-BE" dirty="0" smtClean="0"/>
              <a:t> </a:t>
            </a:r>
            <a:r>
              <a:rPr lang="nl-BE" dirty="0" err="1" smtClean="0"/>
              <a:t>to</a:t>
            </a:r>
            <a:r>
              <a:rPr lang="nl-BE" dirty="0" smtClean="0"/>
              <a:t> </a:t>
            </a:r>
            <a:r>
              <a:rPr lang="nl-BE" dirty="0" err="1" smtClean="0"/>
              <a:t>anonymized</a:t>
            </a:r>
            <a:r>
              <a:rPr lang="nl-BE" dirty="0" smtClean="0"/>
              <a:t> responses of </a:t>
            </a:r>
            <a:r>
              <a:rPr lang="nl-BE" dirty="0" err="1" smtClean="0"/>
              <a:t>their</a:t>
            </a:r>
            <a:r>
              <a:rPr lang="nl-BE" dirty="0" smtClean="0"/>
              <a:t> </a:t>
            </a:r>
            <a:r>
              <a:rPr lang="nl-BE" dirty="0" err="1" smtClean="0"/>
              <a:t>peers</a:t>
            </a:r>
            <a:r>
              <a:rPr lang="nl-BE" dirty="0" smtClean="0"/>
              <a:t>. </a:t>
            </a:r>
          </a:p>
          <a:p>
            <a:endParaRPr lang="nl-BE" dirty="0"/>
          </a:p>
          <a:p>
            <a:r>
              <a:rPr lang="nl-BE" dirty="0" smtClean="0"/>
              <a:t>Delphi </a:t>
            </a:r>
            <a:r>
              <a:rPr lang="nl-BE" dirty="0" err="1" smtClean="0"/>
              <a:t>allows</a:t>
            </a:r>
            <a:r>
              <a:rPr lang="nl-BE" dirty="0" smtClean="0"/>
              <a:t> </a:t>
            </a:r>
            <a:r>
              <a:rPr lang="nl-BE" dirty="0" err="1" smtClean="0"/>
              <a:t>to</a:t>
            </a:r>
            <a:r>
              <a:rPr lang="nl-BE" dirty="0" smtClean="0"/>
              <a:t> </a:t>
            </a:r>
            <a:r>
              <a:rPr lang="nl-BE" dirty="0" err="1" smtClean="0"/>
              <a:t>identify</a:t>
            </a:r>
            <a:r>
              <a:rPr lang="nl-BE" dirty="0" smtClean="0"/>
              <a:t> criteria </a:t>
            </a:r>
            <a:r>
              <a:rPr lang="nl-BE" dirty="0" err="1" smtClean="0"/>
              <a:t>for</a:t>
            </a:r>
            <a:r>
              <a:rPr lang="nl-BE" dirty="0" smtClean="0"/>
              <a:t> </a:t>
            </a:r>
            <a:r>
              <a:rPr lang="nl-BE" dirty="0" err="1" smtClean="0"/>
              <a:t>which</a:t>
            </a:r>
            <a:r>
              <a:rPr lang="nl-BE" dirty="0" smtClean="0"/>
              <a:t> </a:t>
            </a:r>
            <a:r>
              <a:rPr lang="nl-BE" dirty="0" err="1" smtClean="0"/>
              <a:t>there</a:t>
            </a:r>
            <a:r>
              <a:rPr lang="nl-BE" dirty="0" smtClean="0"/>
              <a:t> is consensus or </a:t>
            </a:r>
            <a:r>
              <a:rPr lang="nl-BE" dirty="0" err="1" smtClean="0"/>
              <a:t>not</a:t>
            </a:r>
            <a:r>
              <a:rPr lang="nl-BE" dirty="0" smtClean="0"/>
              <a:t>.</a:t>
            </a:r>
            <a:endParaRPr lang="nl-BE" dirty="0"/>
          </a:p>
        </p:txBody>
      </p:sp>
      <p:sp>
        <p:nvSpPr>
          <p:cNvPr id="4" name="Slide Number Placeholder 3"/>
          <p:cNvSpPr>
            <a:spLocks noGrp="1"/>
          </p:cNvSpPr>
          <p:nvPr>
            <p:ph type="sldNum" sz="quarter" idx="10"/>
          </p:nvPr>
        </p:nvSpPr>
        <p:spPr/>
        <p:txBody>
          <a:bodyPr/>
          <a:lstStyle/>
          <a:p>
            <a:fld id="{1C01CCEA-3DA2-45C6-99BB-7B7CA08ECD32}" type="slidenum">
              <a:rPr lang="en-GB" smtClean="0"/>
              <a:t>12</a:t>
            </a:fld>
            <a:endParaRPr lang="en-GB"/>
          </a:p>
        </p:txBody>
      </p:sp>
    </p:spTree>
    <p:extLst>
      <p:ext uri="{BB962C8B-B14F-4D97-AF65-F5344CB8AC3E}">
        <p14:creationId xmlns:p14="http://schemas.microsoft.com/office/powerpoint/2010/main" val="3679782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C01CCEA-3DA2-45C6-99BB-7B7CA08ECD32}" type="slidenum">
              <a:rPr lang="en-GB" smtClean="0"/>
              <a:t>13</a:t>
            </a:fld>
            <a:endParaRPr lang="en-GB"/>
          </a:p>
        </p:txBody>
      </p:sp>
      <p:pic>
        <p:nvPicPr>
          <p:cNvPr id="5" name="Espace réservé du contenu 3"/>
          <p:cNvPicPr>
            <a:picLocks noGrp="1" noChangeAspect="1"/>
          </p:cNvPicPr>
          <p:nvPr>
            <p:ph idx="1"/>
          </p:nvPr>
        </p:nvPicPr>
        <p:blipFill>
          <a:blip r:embed="rId2"/>
          <a:stretch>
            <a:fillRect/>
          </a:stretch>
        </p:blipFill>
        <p:spPr>
          <a:xfrm>
            <a:off x="1071466" y="183726"/>
            <a:ext cx="6439677" cy="6522469"/>
          </a:xfrm>
          <a:prstGeom prst="rect">
            <a:avLst/>
          </a:prstGeom>
        </p:spPr>
      </p:pic>
    </p:spTree>
    <p:extLst>
      <p:ext uri="{BB962C8B-B14F-4D97-AF65-F5344CB8AC3E}">
        <p14:creationId xmlns:p14="http://schemas.microsoft.com/office/powerpoint/2010/main" val="49672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C01CCEA-3DA2-45C6-99BB-7B7CA08ECD32}" type="slidenum">
              <a:rPr lang="en-GB" smtClean="0"/>
              <a:t>14</a:t>
            </a:fld>
            <a:endParaRPr lang="en-GB"/>
          </a:p>
        </p:txBody>
      </p:sp>
      <p:pic>
        <p:nvPicPr>
          <p:cNvPr id="5"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5505" y="379232"/>
            <a:ext cx="6046151" cy="6128525"/>
          </a:xfrm>
        </p:spPr>
      </p:pic>
    </p:spTree>
    <p:extLst>
      <p:ext uri="{BB962C8B-B14F-4D97-AF65-F5344CB8AC3E}">
        <p14:creationId xmlns:p14="http://schemas.microsoft.com/office/powerpoint/2010/main" val="277665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Delphi: profile of </a:t>
            </a:r>
            <a:r>
              <a:rPr lang="nl-BE" sz="3200" b="1" dirty="0" err="1" smtClean="0"/>
              <a:t>the</a:t>
            </a:r>
            <a:r>
              <a:rPr lang="nl-BE" sz="3200" b="1" dirty="0" smtClean="0"/>
              <a:t> </a:t>
            </a:r>
            <a:r>
              <a:rPr lang="nl-BE" sz="3200" b="1" dirty="0" err="1" smtClean="0"/>
              <a:t>participants</a:t>
            </a:r>
            <a:endParaRPr lang="nl-BE" sz="3200" b="1" dirty="0"/>
          </a:p>
        </p:txBody>
      </p:sp>
      <p:sp>
        <p:nvSpPr>
          <p:cNvPr id="4" name="Slide Number Placeholder 3"/>
          <p:cNvSpPr>
            <a:spLocks noGrp="1"/>
          </p:cNvSpPr>
          <p:nvPr>
            <p:ph type="sldNum" sz="quarter" idx="10"/>
          </p:nvPr>
        </p:nvSpPr>
        <p:spPr/>
        <p:txBody>
          <a:bodyPr/>
          <a:lstStyle/>
          <a:p>
            <a:fld id="{1C01CCEA-3DA2-45C6-99BB-7B7CA08ECD32}" type="slidenum">
              <a:rPr lang="en-GB" smtClean="0"/>
              <a:t>15</a:t>
            </a:fld>
            <a:endParaRPr lang="en-GB"/>
          </a:p>
        </p:txBody>
      </p:sp>
      <p:graphicFrame>
        <p:nvGraphicFramePr>
          <p:cNvPr id="5" name="Content Placeholder 4">
            <a:extLst>
              <a:ext uri="{FF2B5EF4-FFF2-40B4-BE49-F238E27FC236}">
                <a16:creationId xmlns:a16="http://schemas.microsoft.com/office/drawing/2014/main" id="{1679E275-0C7A-4FE2-8356-1B8AAC853D12}"/>
              </a:ext>
            </a:extLst>
          </p:cNvPr>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1121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53886" y="455588"/>
            <a:ext cx="5990592" cy="6402412"/>
          </a:xfrm>
          <a:prstGeom prst="rect">
            <a:avLst/>
          </a:prstGeom>
        </p:spPr>
      </p:pic>
      <p:sp>
        <p:nvSpPr>
          <p:cNvPr id="4" name="Slide Number Placeholder 3"/>
          <p:cNvSpPr>
            <a:spLocks noGrp="1"/>
          </p:cNvSpPr>
          <p:nvPr>
            <p:ph type="sldNum" sz="quarter" idx="10"/>
          </p:nvPr>
        </p:nvSpPr>
        <p:spPr/>
        <p:txBody>
          <a:bodyPr/>
          <a:lstStyle/>
          <a:p>
            <a:fld id="{1C01CCEA-3DA2-45C6-99BB-7B7CA08ECD32}" type="slidenum">
              <a:rPr lang="en-GB" smtClean="0"/>
              <a:t>16</a:t>
            </a:fld>
            <a:endParaRPr lang="en-GB"/>
          </a:p>
        </p:txBody>
      </p:sp>
    </p:spTree>
    <p:extLst>
      <p:ext uri="{BB962C8B-B14F-4D97-AF65-F5344CB8AC3E}">
        <p14:creationId xmlns:p14="http://schemas.microsoft.com/office/powerpoint/2010/main" val="3119357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Step 3: </a:t>
            </a:r>
            <a:r>
              <a:rPr lang="nl-BE" sz="3200" b="1" dirty="0" err="1" smtClean="0"/>
              <a:t>Categorization</a:t>
            </a:r>
            <a:r>
              <a:rPr lang="nl-BE" sz="3200" b="1" dirty="0" smtClean="0"/>
              <a:t> of tools</a:t>
            </a:r>
            <a:endParaRPr lang="nl-BE" sz="3200" b="1" dirty="0"/>
          </a:p>
        </p:txBody>
      </p:sp>
      <p:pic>
        <p:nvPicPr>
          <p:cNvPr id="5" name="Content Placeholder 4"/>
          <p:cNvPicPr>
            <a:picLocks noGrp="1" noChangeAspect="1"/>
          </p:cNvPicPr>
          <p:nvPr>
            <p:ph idx="1"/>
          </p:nvPr>
        </p:nvPicPr>
        <p:blipFill>
          <a:blip r:embed="rId2"/>
          <a:stretch>
            <a:fillRect/>
          </a:stretch>
        </p:blipFill>
        <p:spPr>
          <a:xfrm>
            <a:off x="105371" y="1834149"/>
            <a:ext cx="8323658" cy="4290114"/>
          </a:xfrm>
          <a:prstGeom prst="rect">
            <a:avLst/>
          </a:prstGeom>
        </p:spPr>
      </p:pic>
      <p:sp>
        <p:nvSpPr>
          <p:cNvPr id="4" name="Slide Number Placeholder 3"/>
          <p:cNvSpPr>
            <a:spLocks noGrp="1"/>
          </p:cNvSpPr>
          <p:nvPr>
            <p:ph type="sldNum" sz="quarter" idx="10"/>
          </p:nvPr>
        </p:nvSpPr>
        <p:spPr/>
        <p:txBody>
          <a:bodyPr/>
          <a:lstStyle/>
          <a:p>
            <a:fld id="{1C01CCEA-3DA2-45C6-99BB-7B7CA08ECD32}" type="slidenum">
              <a:rPr lang="en-GB" smtClean="0"/>
              <a:t>17</a:t>
            </a:fld>
            <a:endParaRPr lang="en-GB"/>
          </a:p>
        </p:txBody>
      </p:sp>
    </p:spTree>
    <p:extLst>
      <p:ext uri="{BB962C8B-B14F-4D97-AF65-F5344CB8AC3E}">
        <p14:creationId xmlns:p14="http://schemas.microsoft.com/office/powerpoint/2010/main" val="1621309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Step 3: </a:t>
            </a:r>
            <a:r>
              <a:rPr lang="nl-BE" sz="3200" b="1" dirty="0" err="1" smtClean="0"/>
              <a:t>Categorization</a:t>
            </a:r>
            <a:r>
              <a:rPr lang="nl-BE" sz="3200" b="1" dirty="0" smtClean="0"/>
              <a:t> of tools </a:t>
            </a:r>
            <a:r>
              <a:rPr lang="nl-BE" sz="3200" b="1" dirty="0" err="1" smtClean="0"/>
              <a:t>based</a:t>
            </a:r>
            <a:r>
              <a:rPr lang="nl-BE" sz="3200" b="1" dirty="0" smtClean="0"/>
              <a:t> on </a:t>
            </a:r>
            <a:r>
              <a:rPr lang="nl-BE" sz="3200" b="1" dirty="0" err="1" smtClean="0"/>
              <a:t>required</a:t>
            </a:r>
            <a:r>
              <a:rPr lang="nl-BE" sz="3200" b="1" dirty="0" smtClean="0"/>
              <a:t> input</a:t>
            </a:r>
            <a:endParaRPr lang="nl-BE" sz="3200" b="1" dirty="0"/>
          </a:p>
        </p:txBody>
      </p:sp>
      <p:sp>
        <p:nvSpPr>
          <p:cNvPr id="4" name="Slide Number Placeholder 3"/>
          <p:cNvSpPr>
            <a:spLocks noGrp="1"/>
          </p:cNvSpPr>
          <p:nvPr>
            <p:ph type="sldNum" sz="quarter" idx="10"/>
          </p:nvPr>
        </p:nvSpPr>
        <p:spPr/>
        <p:txBody>
          <a:bodyPr/>
          <a:lstStyle/>
          <a:p>
            <a:fld id="{1C01CCEA-3DA2-45C6-99BB-7B7CA08ECD32}" type="slidenum">
              <a:rPr lang="en-GB" smtClean="0"/>
              <a:t>18</a:t>
            </a:fld>
            <a:endParaRPr lang="en-GB"/>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8708" y="1707157"/>
            <a:ext cx="6496092" cy="4999038"/>
          </a:xfrm>
          <a:prstGeom prst="rect">
            <a:avLst/>
          </a:prstGeom>
          <a:noFill/>
          <a:ln>
            <a:noFill/>
          </a:ln>
        </p:spPr>
      </p:pic>
    </p:spTree>
    <p:extLst>
      <p:ext uri="{BB962C8B-B14F-4D97-AF65-F5344CB8AC3E}">
        <p14:creationId xmlns:p14="http://schemas.microsoft.com/office/powerpoint/2010/main" val="3046777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Step 3: </a:t>
            </a:r>
            <a:r>
              <a:rPr lang="nl-BE" sz="3200" b="1" dirty="0" err="1" smtClean="0"/>
              <a:t>Categorization</a:t>
            </a:r>
            <a:r>
              <a:rPr lang="nl-BE" sz="3200" b="1" dirty="0" smtClean="0"/>
              <a:t> of tools </a:t>
            </a:r>
            <a:r>
              <a:rPr lang="nl-BE" sz="3200" b="1" dirty="0" err="1" smtClean="0"/>
              <a:t>based</a:t>
            </a:r>
            <a:r>
              <a:rPr lang="nl-BE" sz="3200" b="1" dirty="0" smtClean="0"/>
              <a:t> on </a:t>
            </a:r>
            <a:r>
              <a:rPr lang="nl-BE" sz="3200" b="1" dirty="0" err="1" smtClean="0"/>
              <a:t>required</a:t>
            </a:r>
            <a:r>
              <a:rPr lang="nl-BE" sz="3200" b="1" dirty="0" smtClean="0"/>
              <a:t> skills</a:t>
            </a:r>
            <a:endParaRPr lang="nl-BE" sz="3200" b="1" dirty="0"/>
          </a:p>
        </p:txBody>
      </p:sp>
      <p:sp>
        <p:nvSpPr>
          <p:cNvPr id="4" name="Slide Number Placeholder 3"/>
          <p:cNvSpPr>
            <a:spLocks noGrp="1"/>
          </p:cNvSpPr>
          <p:nvPr>
            <p:ph type="sldNum" sz="quarter" idx="10"/>
          </p:nvPr>
        </p:nvSpPr>
        <p:spPr/>
        <p:txBody>
          <a:bodyPr/>
          <a:lstStyle/>
          <a:p>
            <a:fld id="{1C01CCEA-3DA2-45C6-99BB-7B7CA08ECD32}" type="slidenum">
              <a:rPr lang="en-GB" smtClean="0"/>
              <a:t>19</a:t>
            </a:fld>
            <a:endParaRPr lang="en-GB"/>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99013" y="1683599"/>
            <a:ext cx="6312130" cy="4815172"/>
          </a:xfrm>
          <a:prstGeom prst="rect">
            <a:avLst/>
          </a:prstGeom>
          <a:noFill/>
          <a:ln>
            <a:noFill/>
          </a:ln>
        </p:spPr>
      </p:pic>
    </p:spTree>
    <p:extLst>
      <p:ext uri="{BB962C8B-B14F-4D97-AF65-F5344CB8AC3E}">
        <p14:creationId xmlns:p14="http://schemas.microsoft.com/office/powerpoint/2010/main" val="180528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2800" b="1" dirty="0" err="1" smtClean="0"/>
              <a:t>Why</a:t>
            </a:r>
            <a:r>
              <a:rPr lang="nl-BE" sz="2800" b="1" dirty="0" smtClean="0"/>
              <a:t> </a:t>
            </a:r>
            <a:r>
              <a:rPr lang="nl-BE" sz="2800" b="1" dirty="0" err="1" smtClean="0"/>
              <a:t>assess</a:t>
            </a:r>
            <a:r>
              <a:rPr lang="nl-BE" sz="2800" b="1" dirty="0" smtClean="0"/>
              <a:t> </a:t>
            </a:r>
            <a:r>
              <a:rPr lang="nl-BE" sz="2800" b="1" dirty="0" err="1" smtClean="0"/>
              <a:t>ecosystem</a:t>
            </a:r>
            <a:r>
              <a:rPr lang="nl-BE" sz="2800" b="1" dirty="0" smtClean="0"/>
              <a:t> services?</a:t>
            </a:r>
            <a:endParaRPr lang="nl-BE" sz="2800" b="1" dirty="0"/>
          </a:p>
        </p:txBody>
      </p:sp>
      <p:sp>
        <p:nvSpPr>
          <p:cNvPr id="3" name="Content Placeholder 2"/>
          <p:cNvSpPr>
            <a:spLocks noGrp="1"/>
          </p:cNvSpPr>
          <p:nvPr>
            <p:ph idx="1"/>
          </p:nvPr>
        </p:nvSpPr>
        <p:spPr/>
        <p:txBody>
          <a:bodyPr/>
          <a:lstStyle/>
          <a:p>
            <a:r>
              <a:rPr lang="en-US" dirty="0" smtClean="0"/>
              <a:t>Biosphere reserves provide a range of ecosystem services that are key to human well-being.</a:t>
            </a:r>
          </a:p>
          <a:p>
            <a:endParaRPr lang="en-US" dirty="0"/>
          </a:p>
          <a:p>
            <a:r>
              <a:rPr lang="en-US" dirty="0" smtClean="0"/>
              <a:t>If the ecosystem services-concept needs to support the sustainable management of Biosphere reserves, we need a </a:t>
            </a:r>
            <a:r>
              <a:rPr lang="en-US" b="1" i="1" dirty="0" smtClean="0"/>
              <a:t>systematic, robust and credible assessment </a:t>
            </a:r>
            <a:r>
              <a:rPr lang="en-US" dirty="0" smtClean="0"/>
              <a:t>of the state and trends of these ecosystem services. </a:t>
            </a:r>
          </a:p>
          <a:p>
            <a:endParaRPr lang="en-US" dirty="0"/>
          </a:p>
          <a:p>
            <a:r>
              <a:rPr lang="en-US" dirty="0" smtClean="0"/>
              <a:t>Such an assessment will allow managers to evaluate threats endangering various ecosystem services, and to develop </a:t>
            </a:r>
            <a:r>
              <a:rPr lang="en-US" b="1" i="1" dirty="0" smtClean="0"/>
              <a:t>actions</a:t>
            </a:r>
            <a:r>
              <a:rPr lang="en-US" dirty="0" smtClean="0"/>
              <a:t> to counter negative trends. </a:t>
            </a:r>
            <a:endParaRPr lang="en-US" dirty="0"/>
          </a:p>
          <a:p>
            <a:endParaRPr lang="en-US" dirty="0" smtClean="0"/>
          </a:p>
          <a:p>
            <a:r>
              <a:rPr lang="en-US" dirty="0" smtClean="0"/>
              <a:t>It will also contribute to communicate the added value of Biosphere reserves.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01CCEA-3DA2-45C6-99BB-7B7CA08ECD32}" type="slidenum">
              <a:rPr lang="en-GB" smtClean="0"/>
              <a:t>2</a:t>
            </a:fld>
            <a:endParaRPr lang="en-GB"/>
          </a:p>
        </p:txBody>
      </p:sp>
    </p:spTree>
    <p:extLst>
      <p:ext uri="{BB962C8B-B14F-4D97-AF65-F5344CB8AC3E}">
        <p14:creationId xmlns:p14="http://schemas.microsoft.com/office/powerpoint/2010/main" val="1209289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Step 3: </a:t>
            </a:r>
            <a:r>
              <a:rPr lang="nl-BE" sz="3200" b="1" dirty="0" err="1" smtClean="0"/>
              <a:t>Categorization</a:t>
            </a:r>
            <a:r>
              <a:rPr lang="nl-BE" sz="3200" b="1" dirty="0" smtClean="0"/>
              <a:t> of tools </a:t>
            </a:r>
            <a:r>
              <a:rPr lang="nl-BE" sz="3200" b="1" dirty="0" err="1" smtClean="0"/>
              <a:t>based</a:t>
            </a:r>
            <a:r>
              <a:rPr lang="nl-BE" sz="3200" b="1" dirty="0" smtClean="0"/>
              <a:t> on </a:t>
            </a:r>
            <a:r>
              <a:rPr lang="nl-BE" sz="3200" b="1" dirty="0" err="1" smtClean="0"/>
              <a:t>generated</a:t>
            </a:r>
            <a:r>
              <a:rPr lang="nl-BE" sz="3200" b="1" dirty="0" smtClean="0"/>
              <a:t> output</a:t>
            </a:r>
            <a:endParaRPr lang="nl-BE" sz="3200" b="1" dirty="0"/>
          </a:p>
        </p:txBody>
      </p:sp>
      <p:sp>
        <p:nvSpPr>
          <p:cNvPr id="4" name="Slide Number Placeholder 3"/>
          <p:cNvSpPr>
            <a:spLocks noGrp="1"/>
          </p:cNvSpPr>
          <p:nvPr>
            <p:ph type="sldNum" sz="quarter" idx="10"/>
          </p:nvPr>
        </p:nvSpPr>
        <p:spPr/>
        <p:txBody>
          <a:bodyPr/>
          <a:lstStyle/>
          <a:p>
            <a:fld id="{1C01CCEA-3DA2-45C6-99BB-7B7CA08ECD32}" type="slidenum">
              <a:rPr lang="en-GB" smtClean="0"/>
              <a:t>20</a:t>
            </a:fld>
            <a:endParaRPr lang="en-GB"/>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6070" y="1626584"/>
            <a:ext cx="6556844" cy="4915730"/>
          </a:xfrm>
          <a:prstGeom prst="rect">
            <a:avLst/>
          </a:prstGeom>
          <a:noFill/>
          <a:ln>
            <a:noFill/>
          </a:ln>
        </p:spPr>
      </p:pic>
    </p:spTree>
    <p:extLst>
      <p:ext uri="{BB962C8B-B14F-4D97-AF65-F5344CB8AC3E}">
        <p14:creationId xmlns:p14="http://schemas.microsoft.com/office/powerpoint/2010/main" val="199436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Step 3: </a:t>
            </a:r>
            <a:r>
              <a:rPr lang="nl-BE" sz="3200" b="1" dirty="0" err="1" smtClean="0"/>
              <a:t>Categorization</a:t>
            </a:r>
            <a:r>
              <a:rPr lang="nl-BE" sz="3200" b="1" dirty="0" smtClean="0"/>
              <a:t> of tools </a:t>
            </a:r>
            <a:r>
              <a:rPr lang="nl-BE" sz="3200" b="1" dirty="0" err="1" smtClean="0"/>
              <a:t>based</a:t>
            </a:r>
            <a:r>
              <a:rPr lang="nl-BE" sz="3200" b="1" dirty="0" smtClean="0"/>
              <a:t> on </a:t>
            </a:r>
            <a:r>
              <a:rPr lang="nl-BE" sz="3200" b="1" dirty="0" err="1" smtClean="0"/>
              <a:t>the</a:t>
            </a:r>
            <a:r>
              <a:rPr lang="nl-BE" sz="3200" b="1" dirty="0" smtClean="0"/>
              <a:t> </a:t>
            </a:r>
            <a:r>
              <a:rPr lang="nl-BE" sz="3200" b="1" dirty="0" err="1" smtClean="0"/>
              <a:t>ecosystem</a:t>
            </a:r>
            <a:r>
              <a:rPr lang="nl-BE" sz="3200" b="1" dirty="0" smtClean="0"/>
              <a:t> services </a:t>
            </a:r>
            <a:r>
              <a:rPr lang="nl-BE" sz="3200" b="1" dirty="0" err="1" smtClean="0"/>
              <a:t>addressed</a:t>
            </a:r>
            <a:endParaRPr lang="nl-BE" sz="3200" b="1" dirty="0"/>
          </a:p>
        </p:txBody>
      </p:sp>
      <p:sp>
        <p:nvSpPr>
          <p:cNvPr id="4" name="Slide Number Placeholder 3"/>
          <p:cNvSpPr>
            <a:spLocks noGrp="1"/>
          </p:cNvSpPr>
          <p:nvPr>
            <p:ph type="sldNum" sz="quarter" idx="10"/>
          </p:nvPr>
        </p:nvSpPr>
        <p:spPr/>
        <p:txBody>
          <a:bodyPr/>
          <a:lstStyle/>
          <a:p>
            <a:fld id="{1C01CCEA-3DA2-45C6-99BB-7B7CA08ECD32}" type="slidenum">
              <a:rPr lang="en-GB" smtClean="0"/>
              <a:t>21</a:t>
            </a:fld>
            <a:endParaRPr lang="en-GB"/>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32070" y="1837076"/>
            <a:ext cx="6302872" cy="4629038"/>
          </a:xfrm>
          <a:prstGeom prst="rect">
            <a:avLst/>
          </a:prstGeom>
          <a:noFill/>
          <a:ln>
            <a:noFill/>
          </a:ln>
        </p:spPr>
      </p:pic>
    </p:spTree>
    <p:extLst>
      <p:ext uri="{BB962C8B-B14F-4D97-AF65-F5344CB8AC3E}">
        <p14:creationId xmlns:p14="http://schemas.microsoft.com/office/powerpoint/2010/main" val="289861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Step </a:t>
            </a:r>
            <a:r>
              <a:rPr lang="nl-BE" sz="3200" b="1" dirty="0"/>
              <a:t>4</a:t>
            </a:r>
            <a:r>
              <a:rPr lang="nl-BE" sz="3200" b="1" dirty="0" smtClean="0"/>
              <a:t>: Application of tools in </a:t>
            </a:r>
            <a:r>
              <a:rPr lang="nl-BE" sz="3200" b="1" dirty="0" err="1" smtClean="0"/>
              <a:t>the</a:t>
            </a:r>
            <a:r>
              <a:rPr lang="nl-BE" sz="3200" b="1" dirty="0" smtClean="0"/>
              <a:t> field</a:t>
            </a:r>
            <a:endParaRPr lang="nl-BE" sz="3200" b="1" dirty="0"/>
          </a:p>
        </p:txBody>
      </p:sp>
      <p:sp>
        <p:nvSpPr>
          <p:cNvPr id="3" name="Content Placeholder 2"/>
          <p:cNvSpPr>
            <a:spLocks noGrp="1"/>
          </p:cNvSpPr>
          <p:nvPr>
            <p:ph idx="1"/>
          </p:nvPr>
        </p:nvSpPr>
        <p:spPr>
          <a:xfrm>
            <a:off x="457200" y="1508720"/>
            <a:ext cx="7620000" cy="4800600"/>
          </a:xfrm>
        </p:spPr>
        <p:txBody>
          <a:bodyPr/>
          <a:lstStyle/>
          <a:p>
            <a:r>
              <a:rPr lang="nl-BE" dirty="0" smtClean="0"/>
              <a:t>Case </a:t>
            </a:r>
            <a:r>
              <a:rPr lang="nl-BE" dirty="0" err="1" smtClean="0"/>
              <a:t>study</a:t>
            </a:r>
            <a:r>
              <a:rPr lang="nl-BE" dirty="0" smtClean="0"/>
              <a:t> </a:t>
            </a:r>
            <a:r>
              <a:rPr lang="nl-BE" dirty="0" err="1" smtClean="0"/>
              <a:t>locations</a:t>
            </a:r>
            <a:r>
              <a:rPr lang="nl-BE" dirty="0" smtClean="0"/>
              <a:t> of EVAMAB (Benin, Ethiopia, Tanzania, Uganda) plus </a:t>
            </a:r>
            <a:r>
              <a:rPr lang="nl-BE" dirty="0" err="1" smtClean="0"/>
              <a:t>additional</a:t>
            </a:r>
            <a:r>
              <a:rPr lang="nl-BE" dirty="0" smtClean="0"/>
              <a:t> </a:t>
            </a:r>
            <a:r>
              <a:rPr lang="nl-BE" dirty="0" err="1" smtClean="0"/>
              <a:t>applications</a:t>
            </a:r>
            <a:r>
              <a:rPr lang="nl-BE" dirty="0" smtClean="0"/>
              <a:t> in Senegal, Kenya </a:t>
            </a:r>
            <a:r>
              <a:rPr lang="nl-BE" dirty="0" err="1" smtClean="0"/>
              <a:t>and</a:t>
            </a:r>
            <a:r>
              <a:rPr lang="nl-BE" dirty="0" smtClean="0"/>
              <a:t> </a:t>
            </a:r>
            <a:r>
              <a:rPr lang="nl-BE" dirty="0" err="1" smtClean="0"/>
              <a:t>the</a:t>
            </a:r>
            <a:r>
              <a:rPr lang="nl-BE" dirty="0" smtClean="0"/>
              <a:t> </a:t>
            </a:r>
            <a:r>
              <a:rPr lang="nl-BE" dirty="0" err="1" smtClean="0"/>
              <a:t>Republic</a:t>
            </a:r>
            <a:r>
              <a:rPr lang="nl-BE" dirty="0" smtClean="0"/>
              <a:t> of Congo </a:t>
            </a:r>
          </a:p>
          <a:p>
            <a:endParaRPr lang="nl-BE" dirty="0"/>
          </a:p>
          <a:p>
            <a:r>
              <a:rPr lang="nl-BE" dirty="0" err="1" smtClean="0"/>
              <a:t>Modification</a:t>
            </a:r>
            <a:r>
              <a:rPr lang="nl-BE" dirty="0" smtClean="0"/>
              <a:t> of </a:t>
            </a:r>
            <a:r>
              <a:rPr lang="nl-BE" dirty="0" err="1" smtClean="0"/>
              <a:t>existing</a:t>
            </a:r>
            <a:r>
              <a:rPr lang="nl-BE" dirty="0" smtClean="0"/>
              <a:t> tools (</a:t>
            </a:r>
            <a:r>
              <a:rPr lang="nl-BE" i="1" dirty="0" smtClean="0"/>
              <a:t>e.g</a:t>
            </a:r>
            <a:r>
              <a:rPr lang="nl-BE" dirty="0" smtClean="0"/>
              <a:t>. TESSA-</a:t>
            </a:r>
            <a:r>
              <a:rPr lang="nl-BE" dirty="0" err="1" smtClean="0"/>
              <a:t>inspired</a:t>
            </a:r>
            <a:r>
              <a:rPr lang="nl-BE" dirty="0" smtClean="0"/>
              <a:t> </a:t>
            </a:r>
            <a:r>
              <a:rPr lang="nl-BE" dirty="0" err="1" smtClean="0"/>
              <a:t>Nominal</a:t>
            </a:r>
            <a:r>
              <a:rPr lang="nl-BE" dirty="0" smtClean="0"/>
              <a:t> Group </a:t>
            </a:r>
            <a:r>
              <a:rPr lang="nl-BE" dirty="0" err="1" smtClean="0"/>
              <a:t>Technique</a:t>
            </a:r>
            <a:r>
              <a:rPr lang="nl-BE" dirty="0" smtClean="0"/>
              <a:t>)</a:t>
            </a:r>
            <a:endParaRPr lang="nl-BE" sz="1800" i="1" dirty="0" smtClean="0"/>
          </a:p>
          <a:p>
            <a:endParaRPr lang="nl-BE" dirty="0"/>
          </a:p>
          <a:p>
            <a:r>
              <a:rPr lang="nl-BE" dirty="0" smtClean="0"/>
              <a:t>Application of </a:t>
            </a:r>
            <a:r>
              <a:rPr lang="nl-BE" dirty="0" err="1" smtClean="0"/>
              <a:t>complementary</a:t>
            </a:r>
            <a:r>
              <a:rPr lang="nl-BE" dirty="0" smtClean="0"/>
              <a:t> </a:t>
            </a:r>
            <a:r>
              <a:rPr lang="nl-BE" dirty="0" err="1" smtClean="0"/>
              <a:t>methods</a:t>
            </a:r>
            <a:r>
              <a:rPr lang="nl-BE" dirty="0" smtClean="0"/>
              <a:t>, </a:t>
            </a:r>
            <a:r>
              <a:rPr lang="nl-BE" dirty="0" err="1" smtClean="0"/>
              <a:t>such</a:t>
            </a:r>
            <a:r>
              <a:rPr lang="nl-BE" dirty="0" smtClean="0"/>
              <a:t> as </a:t>
            </a:r>
            <a:r>
              <a:rPr lang="nl-BE" dirty="0" err="1" smtClean="0"/>
              <a:t>judgement</a:t>
            </a:r>
            <a:r>
              <a:rPr lang="nl-BE" dirty="0" smtClean="0"/>
              <a:t> </a:t>
            </a:r>
            <a:r>
              <a:rPr lang="nl-BE" dirty="0" err="1" smtClean="0"/>
              <a:t>elicitation</a:t>
            </a:r>
            <a:r>
              <a:rPr lang="nl-BE" dirty="0" smtClean="0"/>
              <a:t> </a:t>
            </a:r>
            <a:r>
              <a:rPr lang="nl-BE" dirty="0" err="1" smtClean="0"/>
              <a:t>methods</a:t>
            </a:r>
            <a:r>
              <a:rPr lang="nl-BE" dirty="0" smtClean="0"/>
              <a:t> (</a:t>
            </a:r>
            <a:r>
              <a:rPr lang="nl-BE" i="1" dirty="0" smtClean="0"/>
              <a:t>e.g. </a:t>
            </a:r>
            <a:r>
              <a:rPr lang="nl-BE" dirty="0" smtClean="0"/>
              <a:t>Q </a:t>
            </a:r>
            <a:r>
              <a:rPr lang="nl-BE" dirty="0" err="1" smtClean="0"/>
              <a:t>methodology</a:t>
            </a:r>
            <a:r>
              <a:rPr lang="nl-BE" dirty="0" smtClean="0"/>
              <a:t> </a:t>
            </a:r>
            <a:r>
              <a:rPr lang="nl-BE" dirty="0" err="1" smtClean="0"/>
              <a:t>to</a:t>
            </a:r>
            <a:r>
              <a:rPr lang="nl-BE" dirty="0" smtClean="0"/>
              <a:t> map stakeholders’ </a:t>
            </a:r>
            <a:r>
              <a:rPr lang="nl-BE" dirty="0" err="1" smtClean="0"/>
              <a:t>perceptions</a:t>
            </a:r>
            <a:r>
              <a:rPr lang="nl-BE" dirty="0" smtClean="0"/>
              <a:t>)</a:t>
            </a:r>
            <a:endParaRPr lang="nl-BE" dirty="0"/>
          </a:p>
        </p:txBody>
      </p:sp>
      <p:sp>
        <p:nvSpPr>
          <p:cNvPr id="4" name="Slide Number Placeholder 3"/>
          <p:cNvSpPr>
            <a:spLocks noGrp="1"/>
          </p:cNvSpPr>
          <p:nvPr>
            <p:ph type="sldNum" sz="quarter" idx="10"/>
          </p:nvPr>
        </p:nvSpPr>
        <p:spPr/>
        <p:txBody>
          <a:bodyPr/>
          <a:lstStyle/>
          <a:p>
            <a:fld id="{1C01CCEA-3DA2-45C6-99BB-7B7CA08ECD32}" type="slidenum">
              <a:rPr lang="en-GB" smtClean="0"/>
              <a:t>22</a:t>
            </a:fld>
            <a:endParaRPr lang="en-GB"/>
          </a:p>
        </p:txBody>
      </p:sp>
    </p:spTree>
    <p:extLst>
      <p:ext uri="{BB962C8B-B14F-4D97-AF65-F5344CB8AC3E}">
        <p14:creationId xmlns:p14="http://schemas.microsoft.com/office/powerpoint/2010/main" val="262108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err="1" smtClean="0"/>
              <a:t>From</a:t>
            </a:r>
            <a:r>
              <a:rPr lang="nl-BE" sz="3200" b="1" dirty="0" smtClean="0"/>
              <a:t> tools </a:t>
            </a:r>
            <a:r>
              <a:rPr lang="nl-BE" sz="3200" b="1" dirty="0" err="1" smtClean="0"/>
              <a:t>to</a:t>
            </a:r>
            <a:r>
              <a:rPr lang="nl-BE" sz="3200" b="1" dirty="0" smtClean="0"/>
              <a:t> </a:t>
            </a:r>
            <a:r>
              <a:rPr lang="nl-BE" sz="3200" b="1" dirty="0" err="1" smtClean="0"/>
              <a:t>decision</a:t>
            </a:r>
            <a:r>
              <a:rPr lang="nl-BE" sz="3200" b="1" dirty="0" smtClean="0"/>
              <a:t>-making</a:t>
            </a:r>
            <a:endParaRPr lang="nl-BE" sz="3200" b="1" dirty="0"/>
          </a:p>
        </p:txBody>
      </p:sp>
      <p:sp>
        <p:nvSpPr>
          <p:cNvPr id="4" name="Slide Number Placeholder 3"/>
          <p:cNvSpPr>
            <a:spLocks noGrp="1"/>
          </p:cNvSpPr>
          <p:nvPr>
            <p:ph type="sldNum" sz="quarter" idx="10"/>
          </p:nvPr>
        </p:nvSpPr>
        <p:spPr/>
        <p:txBody>
          <a:bodyPr/>
          <a:lstStyle/>
          <a:p>
            <a:fld id="{1C01CCEA-3DA2-45C6-99BB-7B7CA08ECD32}" type="slidenum">
              <a:rPr lang="en-GB" smtClean="0"/>
              <a:t>23</a:t>
            </a:fld>
            <a:endParaRPr lang="en-GB"/>
          </a:p>
        </p:txBody>
      </p:sp>
      <p:pic>
        <p:nvPicPr>
          <p:cNvPr id="5" name="Content Placeholder 4"/>
          <p:cNvPicPr>
            <a:picLocks noGrp="1" noChangeAspect="1"/>
          </p:cNvPicPr>
          <p:nvPr>
            <p:ph idx="1"/>
          </p:nvPr>
        </p:nvPicPr>
        <p:blipFill>
          <a:blip r:embed="rId2"/>
          <a:stretch>
            <a:fillRect/>
          </a:stretch>
        </p:blipFill>
        <p:spPr bwMode="auto">
          <a:xfrm>
            <a:off x="457200" y="1417638"/>
            <a:ext cx="7700970" cy="454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529943" y="6309320"/>
            <a:ext cx="2296886" cy="338554"/>
          </a:xfrm>
          <a:prstGeom prst="rect">
            <a:avLst/>
          </a:prstGeom>
          <a:noFill/>
        </p:spPr>
        <p:txBody>
          <a:bodyPr wrap="square" rtlCol="0">
            <a:spAutoFit/>
          </a:bodyPr>
          <a:lstStyle/>
          <a:p>
            <a:r>
              <a:rPr lang="nl-BE" sz="1600" dirty="0" err="1" smtClean="0"/>
              <a:t>Ruckelshaus</a:t>
            </a:r>
            <a:r>
              <a:rPr lang="nl-BE" sz="1600" dirty="0" smtClean="0"/>
              <a:t> et al., 2015</a:t>
            </a:r>
            <a:endParaRPr lang="nl-BE" sz="1600" dirty="0"/>
          </a:p>
        </p:txBody>
      </p:sp>
    </p:spTree>
    <p:extLst>
      <p:ext uri="{BB962C8B-B14F-4D97-AF65-F5344CB8AC3E}">
        <p14:creationId xmlns:p14="http://schemas.microsoft.com/office/powerpoint/2010/main" val="2897509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nl-BE" sz="3200" b="1" dirty="0" err="1" smtClean="0"/>
              <a:t>Concluding</a:t>
            </a:r>
            <a:r>
              <a:rPr lang="nl-BE" sz="3200" b="1" dirty="0" smtClean="0"/>
              <a:t> </a:t>
            </a:r>
            <a:r>
              <a:rPr lang="nl-BE" sz="3200" b="1" dirty="0" err="1" smtClean="0"/>
              <a:t>reflections</a:t>
            </a:r>
            <a:endParaRPr lang="nl-BE" sz="3200" b="1" dirty="0"/>
          </a:p>
        </p:txBody>
      </p:sp>
      <p:sp>
        <p:nvSpPr>
          <p:cNvPr id="3" name="Content Placeholder 2"/>
          <p:cNvSpPr>
            <a:spLocks noGrp="1"/>
          </p:cNvSpPr>
          <p:nvPr>
            <p:ph idx="1"/>
          </p:nvPr>
        </p:nvSpPr>
        <p:spPr>
          <a:xfrm>
            <a:off x="457200" y="1265238"/>
            <a:ext cx="7620000" cy="4800600"/>
          </a:xfrm>
        </p:spPr>
        <p:txBody>
          <a:bodyPr/>
          <a:lstStyle/>
          <a:p>
            <a:r>
              <a:rPr lang="nl-BE" dirty="0" smtClean="0"/>
              <a:t>The </a:t>
            </a:r>
            <a:r>
              <a:rPr lang="nl-BE" dirty="0" err="1" smtClean="0"/>
              <a:t>diversity</a:t>
            </a:r>
            <a:r>
              <a:rPr lang="nl-BE" dirty="0" smtClean="0"/>
              <a:t> of </a:t>
            </a:r>
            <a:r>
              <a:rPr lang="nl-BE" dirty="0" err="1" smtClean="0"/>
              <a:t>available</a:t>
            </a:r>
            <a:r>
              <a:rPr lang="nl-BE" dirty="0" smtClean="0"/>
              <a:t> tools is a plus, but </a:t>
            </a:r>
            <a:r>
              <a:rPr lang="nl-BE" dirty="0" err="1" smtClean="0"/>
              <a:t>can</a:t>
            </a:r>
            <a:r>
              <a:rPr lang="nl-BE" dirty="0" smtClean="0"/>
              <a:t> </a:t>
            </a:r>
            <a:r>
              <a:rPr lang="nl-BE" dirty="0" err="1" smtClean="0"/>
              <a:t>also</a:t>
            </a:r>
            <a:r>
              <a:rPr lang="nl-BE" dirty="0" smtClean="0"/>
              <a:t> </a:t>
            </a:r>
            <a:r>
              <a:rPr lang="nl-BE" dirty="0" err="1" smtClean="0"/>
              <a:t>be</a:t>
            </a:r>
            <a:r>
              <a:rPr lang="nl-BE" dirty="0" smtClean="0"/>
              <a:t> </a:t>
            </a:r>
            <a:r>
              <a:rPr lang="nl-BE" dirty="0" err="1" smtClean="0"/>
              <a:t>overwhelming</a:t>
            </a:r>
            <a:r>
              <a:rPr lang="nl-BE" dirty="0" smtClean="0"/>
              <a:t>: </a:t>
            </a:r>
            <a:r>
              <a:rPr lang="nl-BE" dirty="0" err="1" smtClean="0"/>
              <a:t>which</a:t>
            </a:r>
            <a:r>
              <a:rPr lang="nl-BE" dirty="0" smtClean="0"/>
              <a:t> tool </a:t>
            </a:r>
            <a:r>
              <a:rPr lang="nl-BE" dirty="0" err="1" smtClean="0"/>
              <a:t>should</a:t>
            </a:r>
            <a:r>
              <a:rPr lang="nl-BE" dirty="0" smtClean="0"/>
              <a:t> </a:t>
            </a:r>
            <a:r>
              <a:rPr lang="nl-BE" dirty="0" err="1" smtClean="0"/>
              <a:t>one</a:t>
            </a:r>
            <a:r>
              <a:rPr lang="nl-BE" dirty="0" smtClean="0"/>
              <a:t> select? </a:t>
            </a:r>
          </a:p>
          <a:p>
            <a:endParaRPr lang="nl-BE" dirty="0"/>
          </a:p>
          <a:p>
            <a:r>
              <a:rPr lang="nl-BE" dirty="0" smtClean="0"/>
              <a:t>The EVAMAB approach </a:t>
            </a:r>
            <a:r>
              <a:rPr lang="nl-BE" dirty="0" err="1" smtClean="0"/>
              <a:t>allows</a:t>
            </a:r>
            <a:r>
              <a:rPr lang="nl-BE" dirty="0" smtClean="0"/>
              <a:t> </a:t>
            </a:r>
            <a:r>
              <a:rPr lang="nl-BE" dirty="0" err="1" smtClean="0"/>
              <a:t>to</a:t>
            </a:r>
            <a:r>
              <a:rPr lang="nl-BE" dirty="0" smtClean="0"/>
              <a:t> </a:t>
            </a:r>
            <a:r>
              <a:rPr lang="nl-BE" dirty="0" err="1" smtClean="0"/>
              <a:t>motivate</a:t>
            </a:r>
            <a:r>
              <a:rPr lang="nl-BE" dirty="0" smtClean="0"/>
              <a:t> tool </a:t>
            </a:r>
            <a:r>
              <a:rPr lang="nl-BE" dirty="0" err="1" smtClean="0"/>
              <a:t>selection</a:t>
            </a:r>
            <a:r>
              <a:rPr lang="nl-BE" dirty="0" smtClean="0"/>
              <a:t>, </a:t>
            </a:r>
            <a:r>
              <a:rPr lang="nl-BE" dirty="0" err="1" smtClean="0"/>
              <a:t>and</a:t>
            </a:r>
            <a:r>
              <a:rPr lang="nl-BE" dirty="0" smtClean="0"/>
              <a:t> is </a:t>
            </a:r>
            <a:r>
              <a:rPr lang="nl-BE" dirty="0" err="1" smtClean="0"/>
              <a:t>validated</a:t>
            </a:r>
            <a:r>
              <a:rPr lang="nl-BE" dirty="0" smtClean="0"/>
              <a:t> </a:t>
            </a:r>
            <a:r>
              <a:rPr lang="nl-BE" dirty="0" err="1" smtClean="0"/>
              <a:t>by</a:t>
            </a:r>
            <a:r>
              <a:rPr lang="nl-BE" dirty="0" smtClean="0"/>
              <a:t> experts-</a:t>
            </a:r>
            <a:r>
              <a:rPr lang="nl-BE" dirty="0" err="1" smtClean="0"/>
              <a:t>potential</a:t>
            </a:r>
            <a:r>
              <a:rPr lang="nl-BE" dirty="0" smtClean="0"/>
              <a:t> users. </a:t>
            </a:r>
          </a:p>
          <a:p>
            <a:endParaRPr lang="nl-BE" dirty="0"/>
          </a:p>
          <a:p>
            <a:r>
              <a:rPr lang="nl-BE" dirty="0" smtClean="0"/>
              <a:t>The practical </a:t>
            </a:r>
            <a:r>
              <a:rPr lang="nl-BE" dirty="0" err="1" smtClean="0"/>
              <a:t>application</a:t>
            </a:r>
            <a:r>
              <a:rPr lang="nl-BE" dirty="0" smtClean="0"/>
              <a:t> of tools, </a:t>
            </a:r>
            <a:r>
              <a:rPr lang="nl-BE" dirty="0" err="1" smtClean="0"/>
              <a:t>and</a:t>
            </a:r>
            <a:r>
              <a:rPr lang="nl-BE" dirty="0" smtClean="0"/>
              <a:t> </a:t>
            </a:r>
            <a:r>
              <a:rPr lang="nl-BE" dirty="0" err="1" smtClean="0"/>
              <a:t>the</a:t>
            </a:r>
            <a:r>
              <a:rPr lang="nl-BE" dirty="0" smtClean="0"/>
              <a:t> </a:t>
            </a:r>
            <a:r>
              <a:rPr lang="nl-BE" dirty="0" err="1" smtClean="0"/>
              <a:t>experimentation</a:t>
            </a:r>
            <a:r>
              <a:rPr lang="nl-BE" dirty="0" smtClean="0"/>
              <a:t> </a:t>
            </a:r>
            <a:r>
              <a:rPr lang="nl-BE" dirty="0" err="1" smtClean="0"/>
              <a:t>with</a:t>
            </a:r>
            <a:r>
              <a:rPr lang="nl-BE" dirty="0" smtClean="0"/>
              <a:t> </a:t>
            </a:r>
            <a:r>
              <a:rPr lang="nl-BE" dirty="0" err="1" smtClean="0"/>
              <a:t>hybrid</a:t>
            </a:r>
            <a:r>
              <a:rPr lang="nl-BE" dirty="0" smtClean="0"/>
              <a:t> </a:t>
            </a:r>
            <a:r>
              <a:rPr lang="nl-BE" dirty="0" err="1" smtClean="0"/>
              <a:t>methods</a:t>
            </a:r>
            <a:r>
              <a:rPr lang="nl-BE" dirty="0" smtClean="0"/>
              <a:t> </a:t>
            </a:r>
            <a:r>
              <a:rPr lang="nl-BE" dirty="0" err="1" smtClean="0"/>
              <a:t>allows</a:t>
            </a:r>
            <a:r>
              <a:rPr lang="nl-BE" dirty="0" smtClean="0"/>
              <a:t> </a:t>
            </a:r>
            <a:r>
              <a:rPr lang="nl-BE" dirty="0" err="1" smtClean="0"/>
              <a:t>to</a:t>
            </a:r>
            <a:r>
              <a:rPr lang="nl-BE" dirty="0" smtClean="0"/>
              <a:t> </a:t>
            </a:r>
            <a:r>
              <a:rPr lang="nl-BE" dirty="0" err="1" smtClean="0"/>
              <a:t>adapt</a:t>
            </a:r>
            <a:r>
              <a:rPr lang="nl-BE" dirty="0" smtClean="0"/>
              <a:t> </a:t>
            </a:r>
            <a:r>
              <a:rPr lang="nl-BE" dirty="0" err="1" smtClean="0"/>
              <a:t>and</a:t>
            </a:r>
            <a:r>
              <a:rPr lang="nl-BE" dirty="0" smtClean="0"/>
              <a:t> </a:t>
            </a:r>
            <a:r>
              <a:rPr lang="nl-BE" dirty="0" err="1" smtClean="0"/>
              <a:t>fine-tune</a:t>
            </a:r>
            <a:r>
              <a:rPr lang="nl-BE" dirty="0" smtClean="0"/>
              <a:t> </a:t>
            </a:r>
            <a:r>
              <a:rPr lang="nl-BE" dirty="0" err="1" smtClean="0"/>
              <a:t>existing</a:t>
            </a:r>
            <a:r>
              <a:rPr lang="nl-BE" dirty="0" smtClean="0"/>
              <a:t> </a:t>
            </a:r>
            <a:r>
              <a:rPr lang="nl-BE" dirty="0" err="1" smtClean="0"/>
              <a:t>methods</a:t>
            </a:r>
            <a:r>
              <a:rPr lang="nl-BE" dirty="0" smtClean="0"/>
              <a:t>, as </a:t>
            </a:r>
            <a:r>
              <a:rPr lang="nl-BE" dirty="0" err="1" smtClean="0"/>
              <a:t>challenges</a:t>
            </a:r>
            <a:r>
              <a:rPr lang="nl-BE" dirty="0" smtClean="0"/>
              <a:t> </a:t>
            </a:r>
            <a:r>
              <a:rPr lang="nl-BE" dirty="0" err="1" smtClean="0"/>
              <a:t>and</a:t>
            </a:r>
            <a:r>
              <a:rPr lang="nl-BE" dirty="0" smtClean="0"/>
              <a:t> </a:t>
            </a:r>
            <a:r>
              <a:rPr lang="nl-BE" dirty="0" err="1" smtClean="0"/>
              <a:t>methods</a:t>
            </a:r>
            <a:r>
              <a:rPr lang="nl-BE" dirty="0" smtClean="0"/>
              <a:t> keep </a:t>
            </a:r>
            <a:r>
              <a:rPr lang="nl-BE" dirty="0" err="1" smtClean="0"/>
              <a:t>evolving</a:t>
            </a:r>
            <a:r>
              <a:rPr lang="nl-BE" dirty="0" smtClean="0"/>
              <a:t>.</a:t>
            </a:r>
          </a:p>
          <a:p>
            <a:pPr marL="114300" indent="0">
              <a:buNone/>
            </a:pPr>
            <a:endParaRPr lang="nl-BE" dirty="0" smtClean="0"/>
          </a:p>
          <a:p>
            <a:r>
              <a:rPr lang="nl-BE" dirty="0" smtClean="0"/>
              <a:t>How </a:t>
            </a:r>
            <a:r>
              <a:rPr lang="nl-BE" dirty="0" err="1" smtClean="0"/>
              <a:t>to</a:t>
            </a:r>
            <a:r>
              <a:rPr lang="nl-BE" dirty="0" smtClean="0"/>
              <a:t> anchor </a:t>
            </a:r>
            <a:r>
              <a:rPr lang="nl-BE" dirty="0" err="1" smtClean="0"/>
              <a:t>ecosystem</a:t>
            </a:r>
            <a:r>
              <a:rPr lang="nl-BE" dirty="0" smtClean="0"/>
              <a:t> services </a:t>
            </a:r>
            <a:r>
              <a:rPr lang="nl-BE" dirty="0" err="1" smtClean="0"/>
              <a:t>into</a:t>
            </a:r>
            <a:r>
              <a:rPr lang="nl-BE" dirty="0" smtClean="0"/>
              <a:t> </a:t>
            </a:r>
            <a:r>
              <a:rPr lang="nl-BE" dirty="0" err="1" smtClean="0"/>
              <a:t>decision</a:t>
            </a:r>
            <a:r>
              <a:rPr lang="nl-BE" dirty="0" smtClean="0"/>
              <a:t>-making </a:t>
            </a:r>
            <a:r>
              <a:rPr lang="nl-BE" dirty="0" err="1" smtClean="0"/>
              <a:t>regarding</a:t>
            </a:r>
            <a:r>
              <a:rPr lang="nl-BE" dirty="0" smtClean="0"/>
              <a:t> </a:t>
            </a:r>
            <a:r>
              <a:rPr lang="nl-BE" dirty="0" err="1" smtClean="0"/>
              <a:t>Biopshere</a:t>
            </a:r>
            <a:r>
              <a:rPr lang="nl-BE" dirty="0" smtClean="0"/>
              <a:t> reserves?</a:t>
            </a:r>
          </a:p>
          <a:p>
            <a:endParaRPr lang="nl-BE" dirty="0"/>
          </a:p>
          <a:p>
            <a:endParaRPr lang="nl-BE" dirty="0"/>
          </a:p>
          <a:p>
            <a:endParaRPr lang="nl-BE" dirty="0" smtClean="0"/>
          </a:p>
          <a:p>
            <a:endParaRPr lang="nl-BE" dirty="0"/>
          </a:p>
          <a:p>
            <a:endParaRPr lang="nl-BE" dirty="0" smtClean="0"/>
          </a:p>
          <a:p>
            <a:endParaRPr lang="nl-BE" dirty="0"/>
          </a:p>
          <a:p>
            <a:endParaRPr lang="nl-BE" dirty="0"/>
          </a:p>
        </p:txBody>
      </p:sp>
      <p:sp>
        <p:nvSpPr>
          <p:cNvPr id="4" name="Slide Number Placeholder 3"/>
          <p:cNvSpPr>
            <a:spLocks noGrp="1"/>
          </p:cNvSpPr>
          <p:nvPr>
            <p:ph type="sldNum" sz="quarter" idx="10"/>
          </p:nvPr>
        </p:nvSpPr>
        <p:spPr/>
        <p:txBody>
          <a:bodyPr/>
          <a:lstStyle/>
          <a:p>
            <a:fld id="{1C01CCEA-3DA2-45C6-99BB-7B7CA08ECD32}" type="slidenum">
              <a:rPr lang="en-GB" smtClean="0"/>
              <a:t>24</a:t>
            </a:fld>
            <a:endParaRPr lang="en-GB"/>
          </a:p>
        </p:txBody>
      </p:sp>
    </p:spTree>
    <p:extLst>
      <p:ext uri="{BB962C8B-B14F-4D97-AF65-F5344CB8AC3E}">
        <p14:creationId xmlns:p14="http://schemas.microsoft.com/office/powerpoint/2010/main" val="212135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Contact</a:t>
            </a:r>
            <a:endParaRPr lang="nl-BE" sz="3200" b="1" dirty="0"/>
          </a:p>
        </p:txBody>
      </p:sp>
      <p:sp>
        <p:nvSpPr>
          <p:cNvPr id="3" name="Content Placeholder 2"/>
          <p:cNvSpPr>
            <a:spLocks noGrp="1"/>
          </p:cNvSpPr>
          <p:nvPr>
            <p:ph idx="1"/>
          </p:nvPr>
        </p:nvSpPr>
        <p:spPr/>
        <p:txBody>
          <a:bodyPr/>
          <a:lstStyle/>
          <a:p>
            <a:pPr marL="114300" indent="0">
              <a:buNone/>
            </a:pPr>
            <a:endParaRPr lang="nl-BE" sz="1800" b="1" dirty="0" smtClean="0"/>
          </a:p>
          <a:p>
            <a:pPr marL="114300" indent="0">
              <a:buNone/>
            </a:pPr>
            <a:r>
              <a:rPr lang="nl-BE" sz="1800" b="1" dirty="0" smtClean="0"/>
              <a:t>Anne-Julie </a:t>
            </a:r>
            <a:r>
              <a:rPr lang="nl-BE" sz="1800" b="1" dirty="0" err="1" smtClean="0"/>
              <a:t>Rochette</a:t>
            </a:r>
            <a:endParaRPr lang="nl-BE" sz="1800" b="1" dirty="0" smtClean="0"/>
          </a:p>
          <a:p>
            <a:pPr marL="114300" indent="0">
              <a:buNone/>
            </a:pPr>
            <a:r>
              <a:rPr lang="nl-BE" sz="1800" dirty="0" err="1" smtClean="0"/>
              <a:t>CEBioS</a:t>
            </a:r>
            <a:r>
              <a:rPr lang="nl-BE" sz="1800" dirty="0" smtClean="0"/>
              <a:t>, Royal </a:t>
            </a:r>
            <a:r>
              <a:rPr lang="nl-BE" sz="1800" dirty="0" err="1" smtClean="0"/>
              <a:t>Belgian</a:t>
            </a:r>
            <a:r>
              <a:rPr lang="nl-BE" sz="1800" dirty="0" smtClean="0"/>
              <a:t> </a:t>
            </a:r>
            <a:r>
              <a:rPr lang="nl-BE" sz="1800" dirty="0" err="1" smtClean="0"/>
              <a:t>Institute</a:t>
            </a:r>
            <a:r>
              <a:rPr lang="nl-BE" sz="1800" dirty="0" smtClean="0"/>
              <a:t> of Natural Sciences (RBINS)</a:t>
            </a:r>
          </a:p>
          <a:p>
            <a:pPr marL="114300" indent="0">
              <a:buNone/>
            </a:pPr>
            <a:r>
              <a:rPr lang="nl-BE" sz="1800" dirty="0" smtClean="0">
                <a:hlinkClick r:id="rId2"/>
              </a:rPr>
              <a:t>ajrochette@naturalsciences.be</a:t>
            </a:r>
            <a:r>
              <a:rPr lang="nl-BE" sz="1800" dirty="0" smtClean="0"/>
              <a:t> </a:t>
            </a:r>
          </a:p>
          <a:p>
            <a:pPr marL="114300" indent="0">
              <a:buNone/>
            </a:pPr>
            <a:endParaRPr lang="nl-BE" sz="1800" dirty="0"/>
          </a:p>
          <a:p>
            <a:pPr marL="114300" indent="0">
              <a:buNone/>
            </a:pPr>
            <a:r>
              <a:rPr lang="nl-BE" sz="1800" b="1" dirty="0" smtClean="0"/>
              <a:t>Prof. Dr. Jean Hugé</a:t>
            </a:r>
          </a:p>
          <a:p>
            <a:pPr marL="114300" indent="0">
              <a:buNone/>
            </a:pPr>
            <a:r>
              <a:rPr lang="nl-BE" sz="1800" dirty="0" err="1" smtClean="0"/>
              <a:t>Université</a:t>
            </a:r>
            <a:r>
              <a:rPr lang="nl-BE" sz="1800" dirty="0" smtClean="0"/>
              <a:t> Libre de Bruxelles (Systems </a:t>
            </a:r>
            <a:r>
              <a:rPr lang="nl-BE" sz="1800" dirty="0" err="1" smtClean="0"/>
              <a:t>Ecology</a:t>
            </a:r>
            <a:r>
              <a:rPr lang="nl-BE" sz="1800" dirty="0" smtClean="0"/>
              <a:t> &amp; Resource Management)</a:t>
            </a:r>
          </a:p>
          <a:p>
            <a:pPr marL="114300" indent="0">
              <a:buNone/>
            </a:pPr>
            <a:r>
              <a:rPr lang="nl-BE" sz="1800" dirty="0" err="1" smtClean="0"/>
              <a:t>CEBioS</a:t>
            </a:r>
            <a:r>
              <a:rPr lang="nl-BE" sz="1800" dirty="0" smtClean="0"/>
              <a:t>, Royal </a:t>
            </a:r>
            <a:r>
              <a:rPr lang="nl-BE" sz="1800" dirty="0" err="1" smtClean="0"/>
              <a:t>Belgian</a:t>
            </a:r>
            <a:r>
              <a:rPr lang="nl-BE" sz="1800" dirty="0" smtClean="0"/>
              <a:t> </a:t>
            </a:r>
            <a:r>
              <a:rPr lang="nl-BE" sz="1800" dirty="0" err="1" smtClean="0"/>
              <a:t>Institute</a:t>
            </a:r>
            <a:r>
              <a:rPr lang="nl-BE" sz="1800" dirty="0" smtClean="0"/>
              <a:t> of Natural Sciences (RBINS)</a:t>
            </a:r>
          </a:p>
          <a:p>
            <a:pPr marL="114300" indent="0">
              <a:buNone/>
            </a:pPr>
            <a:r>
              <a:rPr lang="nl-BE" sz="1800" dirty="0" smtClean="0"/>
              <a:t>Hasselt University (Centre </a:t>
            </a:r>
            <a:r>
              <a:rPr lang="nl-BE" sz="1800" dirty="0" err="1" smtClean="0"/>
              <a:t>for</a:t>
            </a:r>
            <a:r>
              <a:rPr lang="nl-BE" sz="1800" dirty="0" smtClean="0"/>
              <a:t> </a:t>
            </a:r>
            <a:r>
              <a:rPr lang="nl-BE" sz="1800" dirty="0" err="1" smtClean="0"/>
              <a:t>Environmental</a:t>
            </a:r>
            <a:r>
              <a:rPr lang="nl-BE" sz="1800" dirty="0" smtClean="0"/>
              <a:t> Sciences)</a:t>
            </a:r>
          </a:p>
          <a:p>
            <a:pPr marL="114300" indent="0">
              <a:buNone/>
            </a:pPr>
            <a:r>
              <a:rPr lang="nl-BE" sz="1800" dirty="0" smtClean="0"/>
              <a:t>Vrije Universiteit Brussel (</a:t>
            </a:r>
            <a:r>
              <a:rPr lang="nl-BE" sz="1800" dirty="0" err="1" smtClean="0"/>
              <a:t>Biology</a:t>
            </a:r>
            <a:r>
              <a:rPr lang="nl-BE" sz="1800" dirty="0" smtClean="0"/>
              <a:t> </a:t>
            </a:r>
            <a:r>
              <a:rPr lang="nl-BE" sz="1800" dirty="0" err="1" smtClean="0"/>
              <a:t>Department</a:t>
            </a:r>
            <a:r>
              <a:rPr lang="nl-BE" sz="1800" dirty="0" smtClean="0"/>
              <a:t>)</a:t>
            </a:r>
          </a:p>
          <a:p>
            <a:pPr marL="114300" indent="0">
              <a:buNone/>
            </a:pPr>
            <a:r>
              <a:rPr lang="nl-BE" sz="1800" dirty="0" smtClean="0">
                <a:hlinkClick r:id="rId3"/>
              </a:rPr>
              <a:t>Jean.Huge@ulb.ac.be</a:t>
            </a:r>
            <a:endParaRPr lang="nl-BE" sz="1800" dirty="0" smtClean="0"/>
          </a:p>
          <a:p>
            <a:pPr marL="114300" indent="0">
              <a:buNone/>
            </a:pPr>
            <a:endParaRPr lang="nl-BE" sz="1800" dirty="0"/>
          </a:p>
        </p:txBody>
      </p:sp>
      <p:sp>
        <p:nvSpPr>
          <p:cNvPr id="4" name="Slide Number Placeholder 3"/>
          <p:cNvSpPr>
            <a:spLocks noGrp="1"/>
          </p:cNvSpPr>
          <p:nvPr>
            <p:ph type="sldNum" sz="quarter" idx="10"/>
          </p:nvPr>
        </p:nvSpPr>
        <p:spPr/>
        <p:txBody>
          <a:bodyPr/>
          <a:lstStyle/>
          <a:p>
            <a:fld id="{1C01CCEA-3DA2-45C6-99BB-7B7CA08ECD32}" type="slidenum">
              <a:rPr lang="en-GB" smtClean="0"/>
              <a:t>25</a:t>
            </a:fld>
            <a:endParaRPr lang="en-GB"/>
          </a:p>
        </p:txBody>
      </p:sp>
    </p:spTree>
    <p:extLst>
      <p:ext uri="{BB962C8B-B14F-4D97-AF65-F5344CB8AC3E}">
        <p14:creationId xmlns:p14="http://schemas.microsoft.com/office/powerpoint/2010/main" val="15587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365"/>
            <a:ext cx="7620000" cy="1143000"/>
          </a:xfrm>
        </p:spPr>
        <p:txBody>
          <a:bodyPr/>
          <a:lstStyle/>
          <a:p>
            <a:pPr algn="ctr"/>
            <a:r>
              <a:rPr lang="nl-BE" sz="3200" b="1" dirty="0" err="1" smtClean="0"/>
              <a:t>References</a:t>
            </a:r>
            <a:endParaRPr lang="nl-BE" sz="3200" b="1" dirty="0"/>
          </a:p>
        </p:txBody>
      </p:sp>
      <p:sp>
        <p:nvSpPr>
          <p:cNvPr id="3" name="Content Placeholder 2"/>
          <p:cNvSpPr>
            <a:spLocks noGrp="1"/>
          </p:cNvSpPr>
          <p:nvPr>
            <p:ph idx="1"/>
          </p:nvPr>
        </p:nvSpPr>
        <p:spPr>
          <a:xfrm>
            <a:off x="457200" y="718457"/>
            <a:ext cx="7620000" cy="5042581"/>
          </a:xfrm>
        </p:spPr>
        <p:txBody>
          <a:bodyPr/>
          <a:lstStyle/>
          <a:p>
            <a:r>
              <a:rPr lang="nl-BE" sz="1200" dirty="0" err="1" smtClean="0"/>
              <a:t>Bagstad</a:t>
            </a:r>
            <a:r>
              <a:rPr lang="nl-BE" sz="1200" dirty="0" smtClean="0"/>
              <a:t> et al. 2013. A </a:t>
            </a:r>
            <a:r>
              <a:rPr lang="nl-BE" sz="1200" dirty="0" err="1" smtClean="0"/>
              <a:t>comparative</a:t>
            </a:r>
            <a:r>
              <a:rPr lang="nl-BE" sz="1200" dirty="0" smtClean="0"/>
              <a:t> assessment of </a:t>
            </a:r>
            <a:r>
              <a:rPr lang="nl-BE" sz="1200" dirty="0" err="1" smtClean="0"/>
              <a:t>decision</a:t>
            </a:r>
            <a:r>
              <a:rPr lang="nl-BE" sz="1200" dirty="0" smtClean="0"/>
              <a:t>-support tools </a:t>
            </a:r>
            <a:r>
              <a:rPr lang="nl-BE" sz="1200" dirty="0" err="1" smtClean="0"/>
              <a:t>for</a:t>
            </a:r>
            <a:r>
              <a:rPr lang="nl-BE" sz="1200" dirty="0" smtClean="0"/>
              <a:t> </a:t>
            </a:r>
            <a:r>
              <a:rPr lang="nl-BE" sz="1200" dirty="0" err="1" smtClean="0"/>
              <a:t>ecosystem</a:t>
            </a:r>
            <a:r>
              <a:rPr lang="nl-BE" sz="1200" dirty="0" smtClean="0"/>
              <a:t> services </a:t>
            </a:r>
            <a:r>
              <a:rPr lang="nl-BE" sz="1200" dirty="0" err="1" smtClean="0"/>
              <a:t>quantification</a:t>
            </a:r>
            <a:r>
              <a:rPr lang="nl-BE" sz="1200" dirty="0" smtClean="0"/>
              <a:t> </a:t>
            </a:r>
            <a:r>
              <a:rPr lang="nl-BE" sz="1200" dirty="0" err="1" smtClean="0"/>
              <a:t>and</a:t>
            </a:r>
            <a:r>
              <a:rPr lang="nl-BE" sz="1200" dirty="0" smtClean="0"/>
              <a:t> </a:t>
            </a:r>
            <a:r>
              <a:rPr lang="nl-BE" sz="1200" dirty="0" err="1" smtClean="0"/>
              <a:t>valuation</a:t>
            </a:r>
            <a:r>
              <a:rPr lang="nl-BE" sz="1200" dirty="0" smtClean="0"/>
              <a:t>. </a:t>
            </a:r>
            <a:r>
              <a:rPr lang="nl-BE" sz="1200" dirty="0" err="1" smtClean="0"/>
              <a:t>Ecosystem</a:t>
            </a:r>
            <a:r>
              <a:rPr lang="nl-BE" sz="1200" dirty="0" smtClean="0"/>
              <a:t> Services 5: e27-e39.</a:t>
            </a:r>
          </a:p>
          <a:p>
            <a:endParaRPr lang="nl-BE" sz="1200" dirty="0"/>
          </a:p>
          <a:p>
            <a:r>
              <a:rPr lang="nl-BE" sz="1200" dirty="0" err="1" smtClean="0"/>
              <a:t>Bodin</a:t>
            </a:r>
            <a:r>
              <a:rPr lang="nl-BE" sz="1200" dirty="0" smtClean="0"/>
              <a:t> et al. 2017. </a:t>
            </a:r>
            <a:r>
              <a:rPr lang="nl-BE" sz="1200" dirty="0" err="1" smtClean="0"/>
              <a:t>Collaborative</a:t>
            </a:r>
            <a:r>
              <a:rPr lang="nl-BE" sz="1200" dirty="0" smtClean="0"/>
              <a:t> </a:t>
            </a:r>
            <a:r>
              <a:rPr lang="nl-BE" sz="1200" dirty="0" err="1" smtClean="0"/>
              <a:t>environmental</a:t>
            </a:r>
            <a:r>
              <a:rPr lang="nl-BE" sz="1200" dirty="0" smtClean="0"/>
              <a:t> </a:t>
            </a:r>
            <a:r>
              <a:rPr lang="nl-BE" sz="1200" dirty="0" err="1" smtClean="0"/>
              <a:t>governance</a:t>
            </a:r>
            <a:r>
              <a:rPr lang="nl-BE" sz="1200" dirty="0" smtClean="0"/>
              <a:t>: </a:t>
            </a:r>
            <a:r>
              <a:rPr lang="nl-BE" sz="1200" dirty="0" err="1" smtClean="0"/>
              <a:t>achieving</a:t>
            </a:r>
            <a:r>
              <a:rPr lang="nl-BE" sz="1200" dirty="0" smtClean="0"/>
              <a:t> </a:t>
            </a:r>
            <a:r>
              <a:rPr lang="nl-BE" sz="1200" dirty="0" err="1" smtClean="0"/>
              <a:t>collective</a:t>
            </a:r>
            <a:r>
              <a:rPr lang="nl-BE" sz="1200" dirty="0" smtClean="0"/>
              <a:t> action in </a:t>
            </a:r>
            <a:r>
              <a:rPr lang="nl-BE" sz="1200" dirty="0" err="1" smtClean="0"/>
              <a:t>social-ecological</a:t>
            </a:r>
            <a:r>
              <a:rPr lang="nl-BE" sz="1200" dirty="0" smtClean="0"/>
              <a:t> systems. </a:t>
            </a:r>
            <a:r>
              <a:rPr lang="nl-BE" sz="1200" dirty="0" err="1" smtClean="0"/>
              <a:t>Science</a:t>
            </a:r>
            <a:r>
              <a:rPr lang="nl-BE" sz="1200" dirty="0" smtClean="0"/>
              <a:t> 357 (659)</a:t>
            </a:r>
          </a:p>
          <a:p>
            <a:endParaRPr lang="nl-BE" sz="1200" dirty="0"/>
          </a:p>
          <a:p>
            <a:r>
              <a:rPr lang="nl-BE" sz="1200" dirty="0" err="1" smtClean="0"/>
              <a:t>Costanza</a:t>
            </a:r>
            <a:r>
              <a:rPr lang="nl-BE" sz="1200" dirty="0" smtClean="0"/>
              <a:t> et al. 2017. </a:t>
            </a:r>
            <a:r>
              <a:rPr lang="nl-BE" sz="1200" dirty="0" err="1" smtClean="0"/>
              <a:t>Twenty</a:t>
            </a:r>
            <a:r>
              <a:rPr lang="nl-BE" sz="1200" dirty="0" smtClean="0"/>
              <a:t> </a:t>
            </a:r>
            <a:r>
              <a:rPr lang="nl-BE" sz="1200" dirty="0" err="1" smtClean="0"/>
              <a:t>years</a:t>
            </a:r>
            <a:r>
              <a:rPr lang="nl-BE" sz="1200" dirty="0" smtClean="0"/>
              <a:t> of </a:t>
            </a:r>
            <a:r>
              <a:rPr lang="nl-BE" sz="1200" dirty="0" err="1" smtClean="0"/>
              <a:t>ecosystem</a:t>
            </a:r>
            <a:r>
              <a:rPr lang="nl-BE" sz="1200" dirty="0" smtClean="0"/>
              <a:t> services: </a:t>
            </a:r>
            <a:r>
              <a:rPr lang="nl-BE" sz="1200" dirty="0" err="1" smtClean="0"/>
              <a:t>how</a:t>
            </a:r>
            <a:r>
              <a:rPr lang="nl-BE" sz="1200" dirty="0" smtClean="0"/>
              <a:t> </a:t>
            </a:r>
            <a:r>
              <a:rPr lang="nl-BE" sz="1200" dirty="0" err="1" smtClean="0"/>
              <a:t>fare</a:t>
            </a:r>
            <a:r>
              <a:rPr lang="nl-BE" sz="1200" dirty="0" smtClean="0"/>
              <a:t> have e </a:t>
            </a:r>
            <a:r>
              <a:rPr lang="nl-BE" sz="1200" dirty="0" err="1" smtClean="0"/>
              <a:t>come</a:t>
            </a:r>
            <a:r>
              <a:rPr lang="nl-BE" sz="1200" dirty="0" smtClean="0"/>
              <a:t> </a:t>
            </a:r>
            <a:r>
              <a:rPr lang="nl-BE" sz="1200" dirty="0" err="1" smtClean="0"/>
              <a:t>and</a:t>
            </a:r>
            <a:r>
              <a:rPr lang="nl-BE" sz="1200" dirty="0" smtClean="0"/>
              <a:t> </a:t>
            </a:r>
            <a:r>
              <a:rPr lang="nl-BE" sz="1200" dirty="0" err="1" smtClean="0"/>
              <a:t>how</a:t>
            </a:r>
            <a:r>
              <a:rPr lang="nl-BE" sz="1200" dirty="0" smtClean="0"/>
              <a:t> </a:t>
            </a:r>
            <a:r>
              <a:rPr lang="nl-BE" sz="1200" dirty="0" err="1" smtClean="0"/>
              <a:t>fare</a:t>
            </a:r>
            <a:r>
              <a:rPr lang="nl-BE" sz="1200" dirty="0" smtClean="0"/>
              <a:t> do we </a:t>
            </a:r>
            <a:r>
              <a:rPr lang="nl-BE" sz="1200" dirty="0" err="1" smtClean="0"/>
              <a:t>still</a:t>
            </a:r>
            <a:r>
              <a:rPr lang="nl-BE" sz="1200" dirty="0"/>
              <a:t> </a:t>
            </a:r>
            <a:r>
              <a:rPr lang="nl-BE" sz="1200" dirty="0" err="1" smtClean="0"/>
              <a:t>need</a:t>
            </a:r>
            <a:r>
              <a:rPr lang="nl-BE" sz="1200" dirty="0" smtClean="0"/>
              <a:t> </a:t>
            </a:r>
            <a:r>
              <a:rPr lang="nl-BE" sz="1200" dirty="0" err="1" smtClean="0"/>
              <a:t>to</a:t>
            </a:r>
            <a:r>
              <a:rPr lang="nl-BE" sz="1200" dirty="0" smtClean="0"/>
              <a:t> go? </a:t>
            </a:r>
            <a:r>
              <a:rPr lang="nl-BE" sz="1200" dirty="0" err="1" smtClean="0"/>
              <a:t>Ecosystem</a:t>
            </a:r>
            <a:r>
              <a:rPr lang="nl-BE" sz="1200" dirty="0" smtClean="0"/>
              <a:t> Services 28: 1-16.</a:t>
            </a:r>
          </a:p>
          <a:p>
            <a:endParaRPr lang="nl-BE" sz="1200" dirty="0"/>
          </a:p>
          <a:p>
            <a:r>
              <a:rPr lang="en-GB" sz="1200" dirty="0" err="1" smtClean="0"/>
              <a:t>Guerry</a:t>
            </a:r>
            <a:r>
              <a:rPr lang="en-GB" sz="1200" dirty="0" smtClean="0"/>
              <a:t> et al. 2012. Modeling </a:t>
            </a:r>
            <a:r>
              <a:rPr lang="en-GB" sz="1200" dirty="0"/>
              <a:t>benefits from nature: Using ecosystem services to inform coastal and marine spatial planning. International Journal of Biodiversity Science, Ecosystem Services &amp; Management 8:107-121</a:t>
            </a:r>
            <a:endParaRPr lang="en-GB" sz="1200" dirty="0" smtClean="0"/>
          </a:p>
          <a:p>
            <a:endParaRPr lang="en-GB" sz="1200" dirty="0" smtClean="0"/>
          </a:p>
          <a:p>
            <a:r>
              <a:rPr lang="nl-BE" sz="1200" dirty="0" smtClean="0"/>
              <a:t>Hugé et al. 2018. Critical </a:t>
            </a:r>
            <a:r>
              <a:rPr lang="nl-BE" sz="1200" dirty="0" err="1" smtClean="0"/>
              <a:t>evaluation</a:t>
            </a:r>
            <a:r>
              <a:rPr lang="nl-BE" sz="1200" dirty="0" smtClean="0"/>
              <a:t> of </a:t>
            </a:r>
            <a:r>
              <a:rPr lang="nl-BE" sz="1200" dirty="0" err="1" smtClean="0"/>
              <a:t>rapid</a:t>
            </a:r>
            <a:r>
              <a:rPr lang="nl-BE" sz="1200" dirty="0" smtClean="0"/>
              <a:t> </a:t>
            </a:r>
            <a:r>
              <a:rPr lang="nl-BE" sz="1200" dirty="0" err="1" smtClean="0"/>
              <a:t>ecosystem</a:t>
            </a:r>
            <a:r>
              <a:rPr lang="nl-BE" sz="1200" dirty="0" smtClean="0"/>
              <a:t> services assessment tools in </a:t>
            </a:r>
            <a:r>
              <a:rPr lang="nl-BE" sz="1200" dirty="0" err="1" smtClean="0"/>
              <a:t>African</a:t>
            </a:r>
            <a:r>
              <a:rPr lang="nl-BE" sz="1200" dirty="0" smtClean="0"/>
              <a:t> Man &amp; </a:t>
            </a:r>
            <a:r>
              <a:rPr lang="nl-BE" sz="1200" dirty="0" err="1" smtClean="0"/>
              <a:t>Biosphere</a:t>
            </a:r>
            <a:r>
              <a:rPr lang="nl-BE" sz="1200" dirty="0" smtClean="0"/>
              <a:t> reserves. Poster </a:t>
            </a:r>
            <a:r>
              <a:rPr lang="nl-BE" sz="1200" dirty="0" err="1" smtClean="0"/>
              <a:t>presented</a:t>
            </a:r>
            <a:r>
              <a:rPr lang="nl-BE" sz="1200" dirty="0" smtClean="0"/>
              <a:t> at </a:t>
            </a:r>
            <a:r>
              <a:rPr lang="nl-BE" sz="1200" dirty="0" err="1" smtClean="0"/>
              <a:t>the</a:t>
            </a:r>
            <a:r>
              <a:rPr lang="nl-BE" sz="1200" dirty="0" smtClean="0"/>
              <a:t> IUCN-conference ‘</a:t>
            </a:r>
            <a:r>
              <a:rPr lang="nl-BE" sz="1200" dirty="0" err="1" smtClean="0"/>
              <a:t>Communities</a:t>
            </a:r>
            <a:r>
              <a:rPr lang="nl-BE" sz="1200" dirty="0" smtClean="0"/>
              <a:t>, </a:t>
            </a:r>
            <a:r>
              <a:rPr lang="nl-BE" sz="1200" dirty="0" err="1" smtClean="0"/>
              <a:t>Conservation</a:t>
            </a:r>
            <a:r>
              <a:rPr lang="nl-BE" sz="1200" dirty="0" smtClean="0"/>
              <a:t> &amp; </a:t>
            </a:r>
            <a:r>
              <a:rPr lang="nl-BE" sz="1200" dirty="0" err="1" smtClean="0"/>
              <a:t>Livelihoods</a:t>
            </a:r>
            <a:r>
              <a:rPr lang="nl-BE" sz="1200" dirty="0" smtClean="0"/>
              <a:t>’. </a:t>
            </a:r>
            <a:r>
              <a:rPr lang="nl-BE" sz="1200" dirty="0" err="1" smtClean="0"/>
              <a:t>Halifx</a:t>
            </a:r>
            <a:r>
              <a:rPr lang="nl-BE" sz="1200" dirty="0" smtClean="0"/>
              <a:t>, Canada, </a:t>
            </a:r>
            <a:r>
              <a:rPr lang="nl-BE" sz="1200" dirty="0" err="1" smtClean="0"/>
              <a:t>June</a:t>
            </a:r>
            <a:r>
              <a:rPr lang="nl-BE" sz="1200" dirty="0" smtClean="0"/>
              <a:t> 2018.</a:t>
            </a:r>
          </a:p>
          <a:p>
            <a:endParaRPr lang="nl-BE" sz="1200" dirty="0"/>
          </a:p>
          <a:p>
            <a:r>
              <a:rPr lang="nl-BE" sz="1200" dirty="0" smtClean="0"/>
              <a:t>Hugé, </a:t>
            </a:r>
            <a:r>
              <a:rPr lang="nl-BE" sz="1200" dirty="0" err="1" smtClean="0"/>
              <a:t>Rochette</a:t>
            </a:r>
            <a:r>
              <a:rPr lang="nl-BE" sz="1200" dirty="0" smtClean="0"/>
              <a:t> et al. In review. </a:t>
            </a:r>
            <a:r>
              <a:rPr lang="nl-BE" sz="1200" dirty="0" err="1" smtClean="0"/>
              <a:t>Ecosystem</a:t>
            </a:r>
            <a:r>
              <a:rPr lang="nl-BE" sz="1200" dirty="0" smtClean="0"/>
              <a:t> services assessment tools </a:t>
            </a:r>
            <a:r>
              <a:rPr lang="nl-BE" sz="1200" dirty="0" err="1" smtClean="0"/>
              <a:t>for</a:t>
            </a:r>
            <a:r>
              <a:rPr lang="nl-BE" sz="1200" dirty="0" smtClean="0"/>
              <a:t> </a:t>
            </a:r>
            <a:r>
              <a:rPr lang="nl-BE" sz="1200" dirty="0" err="1" smtClean="0"/>
              <a:t>African</a:t>
            </a:r>
            <a:r>
              <a:rPr lang="nl-BE" sz="1200" dirty="0" smtClean="0"/>
              <a:t> </a:t>
            </a:r>
            <a:r>
              <a:rPr lang="nl-BE" sz="1200" dirty="0" err="1" smtClean="0"/>
              <a:t>Biosphere</a:t>
            </a:r>
            <a:r>
              <a:rPr lang="nl-BE" sz="1200" dirty="0" smtClean="0"/>
              <a:t> Reserves: a user-</a:t>
            </a:r>
            <a:r>
              <a:rPr lang="nl-BE" sz="1200" dirty="0" err="1" smtClean="0"/>
              <a:t>based</a:t>
            </a:r>
            <a:r>
              <a:rPr lang="nl-BE" sz="1200" dirty="0" smtClean="0"/>
              <a:t> </a:t>
            </a:r>
            <a:r>
              <a:rPr lang="nl-BE" sz="1200" dirty="0" err="1" smtClean="0"/>
              <a:t>categorization</a:t>
            </a:r>
            <a:r>
              <a:rPr lang="nl-BE" sz="1200" dirty="0" smtClean="0"/>
              <a:t>. </a:t>
            </a:r>
            <a:r>
              <a:rPr lang="nl-BE" sz="1200" dirty="0" err="1" smtClean="0"/>
              <a:t>Ecosystem</a:t>
            </a:r>
            <a:r>
              <a:rPr lang="nl-BE" sz="1200" dirty="0" smtClean="0"/>
              <a:t> Services in review.</a:t>
            </a:r>
          </a:p>
          <a:p>
            <a:endParaRPr lang="nl-BE" sz="1200" dirty="0"/>
          </a:p>
          <a:p>
            <a:r>
              <a:rPr lang="nl-BE" sz="1200" dirty="0" smtClean="0"/>
              <a:t>IUCN 2018. Tools </a:t>
            </a:r>
            <a:r>
              <a:rPr lang="nl-BE" sz="1200" dirty="0" err="1" smtClean="0"/>
              <a:t>for</a:t>
            </a:r>
            <a:r>
              <a:rPr lang="nl-BE" sz="1200" dirty="0" smtClean="0"/>
              <a:t> </a:t>
            </a:r>
            <a:r>
              <a:rPr lang="nl-BE" sz="1200" dirty="0" err="1" smtClean="0"/>
              <a:t>measuring</a:t>
            </a:r>
            <a:r>
              <a:rPr lang="nl-BE" sz="1200" dirty="0" smtClean="0"/>
              <a:t>, </a:t>
            </a:r>
            <a:r>
              <a:rPr lang="nl-BE" sz="1200" dirty="0" err="1" smtClean="0"/>
              <a:t>modeling</a:t>
            </a:r>
            <a:r>
              <a:rPr lang="nl-BE" sz="1200" dirty="0" smtClean="0"/>
              <a:t> </a:t>
            </a:r>
            <a:r>
              <a:rPr lang="nl-BE" sz="1200" dirty="0" err="1" smtClean="0"/>
              <a:t>and</a:t>
            </a:r>
            <a:r>
              <a:rPr lang="nl-BE" sz="1200" dirty="0" smtClean="0"/>
              <a:t> </a:t>
            </a:r>
            <a:r>
              <a:rPr lang="nl-BE" sz="1200" dirty="0" err="1" smtClean="0"/>
              <a:t>valuing</a:t>
            </a:r>
            <a:r>
              <a:rPr lang="nl-BE" sz="1200" dirty="0" smtClean="0"/>
              <a:t> </a:t>
            </a:r>
            <a:r>
              <a:rPr lang="nl-BE" sz="1200" dirty="0" err="1" smtClean="0"/>
              <a:t>ecosystem</a:t>
            </a:r>
            <a:r>
              <a:rPr lang="nl-BE" sz="1200" dirty="0" smtClean="0"/>
              <a:t> services. IUCN. </a:t>
            </a:r>
            <a:r>
              <a:rPr lang="nl-BE" sz="1200" dirty="0" err="1" smtClean="0"/>
              <a:t>Gland</a:t>
            </a:r>
            <a:r>
              <a:rPr lang="nl-BE" sz="1200" dirty="0" smtClean="0"/>
              <a:t>, Switzerland.</a:t>
            </a:r>
          </a:p>
          <a:p>
            <a:endParaRPr lang="nl-BE" sz="1200" dirty="0"/>
          </a:p>
          <a:p>
            <a:r>
              <a:rPr lang="nl-BE" sz="1200" dirty="0" smtClean="0"/>
              <a:t>Maron et al. 2017. </a:t>
            </a:r>
            <a:r>
              <a:rPr lang="nl-BE" sz="1200" dirty="0" err="1" smtClean="0"/>
              <a:t>Towards</a:t>
            </a:r>
            <a:r>
              <a:rPr lang="nl-BE" sz="1200" dirty="0" smtClean="0"/>
              <a:t> a </a:t>
            </a:r>
            <a:r>
              <a:rPr lang="nl-BE" sz="1200" dirty="0" err="1" smtClean="0"/>
              <a:t>threat</a:t>
            </a:r>
            <a:r>
              <a:rPr lang="nl-BE" sz="1200" dirty="0" smtClean="0"/>
              <a:t> assessment </a:t>
            </a:r>
            <a:r>
              <a:rPr lang="nl-BE" sz="1200" dirty="0" err="1" smtClean="0"/>
              <a:t>framework</a:t>
            </a:r>
            <a:r>
              <a:rPr lang="nl-BE" sz="1200" dirty="0" smtClean="0"/>
              <a:t> </a:t>
            </a:r>
            <a:r>
              <a:rPr lang="nl-BE" sz="1200" dirty="0" err="1" smtClean="0"/>
              <a:t>for</a:t>
            </a:r>
            <a:r>
              <a:rPr lang="nl-BE" sz="1200" dirty="0" smtClean="0"/>
              <a:t> </a:t>
            </a:r>
            <a:r>
              <a:rPr lang="nl-BE" sz="1200" dirty="0" err="1" smtClean="0"/>
              <a:t>ecosystem</a:t>
            </a:r>
            <a:r>
              <a:rPr lang="nl-BE" sz="1200" dirty="0" smtClean="0"/>
              <a:t> services. Trends in </a:t>
            </a:r>
            <a:r>
              <a:rPr lang="nl-BE" sz="1200" dirty="0" err="1" smtClean="0"/>
              <a:t>Ecology</a:t>
            </a:r>
            <a:r>
              <a:rPr lang="nl-BE" sz="1200" dirty="0" smtClean="0"/>
              <a:t> &amp; </a:t>
            </a:r>
            <a:r>
              <a:rPr lang="nl-BE" sz="1200" dirty="0" err="1" smtClean="0"/>
              <a:t>Evolution</a:t>
            </a:r>
            <a:r>
              <a:rPr lang="nl-BE" sz="1200" dirty="0" smtClean="0"/>
              <a:t> 32: 240-248.</a:t>
            </a:r>
          </a:p>
          <a:p>
            <a:endParaRPr lang="nl-BE" sz="1200" dirty="0"/>
          </a:p>
          <a:p>
            <a:r>
              <a:rPr lang="nl-BE" sz="1200" dirty="0" err="1" smtClean="0"/>
              <a:t>Mukherjee</a:t>
            </a:r>
            <a:r>
              <a:rPr lang="nl-BE" sz="1200" dirty="0" smtClean="0"/>
              <a:t> et al. 2018. </a:t>
            </a:r>
            <a:r>
              <a:rPr lang="nl-BE" sz="1200" dirty="0" err="1" smtClean="0"/>
              <a:t>Comparison</a:t>
            </a:r>
            <a:r>
              <a:rPr lang="nl-BE" sz="1200" dirty="0" smtClean="0"/>
              <a:t> of </a:t>
            </a:r>
            <a:r>
              <a:rPr lang="nl-BE" sz="1200" dirty="0" err="1" smtClean="0"/>
              <a:t>techniques</a:t>
            </a:r>
            <a:r>
              <a:rPr lang="nl-BE" sz="1200" dirty="0" smtClean="0"/>
              <a:t> </a:t>
            </a:r>
            <a:r>
              <a:rPr lang="nl-BE" sz="1200" dirty="0" err="1" smtClean="0"/>
              <a:t>for</a:t>
            </a:r>
            <a:r>
              <a:rPr lang="nl-BE" sz="1200" dirty="0" smtClean="0"/>
              <a:t> </a:t>
            </a:r>
            <a:r>
              <a:rPr lang="nl-BE" sz="1200" dirty="0" err="1" smtClean="0"/>
              <a:t>eliciting</a:t>
            </a:r>
            <a:r>
              <a:rPr lang="nl-BE" sz="1200" dirty="0" smtClean="0"/>
              <a:t> views &amp; </a:t>
            </a:r>
            <a:r>
              <a:rPr lang="nl-BE" sz="1200" dirty="0" err="1" smtClean="0"/>
              <a:t>judgements</a:t>
            </a:r>
            <a:r>
              <a:rPr lang="nl-BE" sz="1200" dirty="0" smtClean="0"/>
              <a:t> in </a:t>
            </a:r>
            <a:r>
              <a:rPr lang="nl-BE" sz="1200" dirty="0" err="1" smtClean="0"/>
              <a:t>decision</a:t>
            </a:r>
            <a:r>
              <a:rPr lang="nl-BE" sz="1200" dirty="0" smtClean="0"/>
              <a:t>-making. </a:t>
            </a:r>
            <a:r>
              <a:rPr lang="nl-BE" sz="1200" dirty="0" err="1" smtClean="0"/>
              <a:t>Methods</a:t>
            </a:r>
            <a:r>
              <a:rPr lang="nl-BE" sz="1200" dirty="0" smtClean="0"/>
              <a:t> in </a:t>
            </a:r>
            <a:r>
              <a:rPr lang="nl-BE" sz="1200" dirty="0" err="1" smtClean="0"/>
              <a:t>Ecology</a:t>
            </a:r>
            <a:r>
              <a:rPr lang="nl-BE" sz="1200" dirty="0" smtClean="0"/>
              <a:t> &amp; </a:t>
            </a:r>
            <a:r>
              <a:rPr lang="nl-BE" sz="1200" dirty="0" err="1" smtClean="0"/>
              <a:t>Evolution</a:t>
            </a:r>
            <a:r>
              <a:rPr lang="nl-BE" sz="1200" dirty="0" smtClean="0"/>
              <a:t> </a:t>
            </a:r>
          </a:p>
          <a:p>
            <a:endParaRPr lang="nl-BE" sz="1200" dirty="0"/>
          </a:p>
          <a:p>
            <a:r>
              <a:rPr lang="nl-BE" sz="1200" dirty="0" err="1" smtClean="0"/>
              <a:t>Ruckelshaus</a:t>
            </a:r>
            <a:r>
              <a:rPr lang="nl-BE" sz="1200" dirty="0" smtClean="0"/>
              <a:t> et al. 2015. </a:t>
            </a:r>
            <a:r>
              <a:rPr lang="nl-BE" sz="1200" dirty="0" err="1" smtClean="0"/>
              <a:t>Notes</a:t>
            </a:r>
            <a:r>
              <a:rPr lang="nl-BE" sz="1200" dirty="0" smtClean="0"/>
              <a:t> </a:t>
            </a:r>
            <a:r>
              <a:rPr lang="nl-BE" sz="1200" dirty="0" err="1" smtClean="0"/>
              <a:t>from</a:t>
            </a:r>
            <a:r>
              <a:rPr lang="nl-BE" sz="1200" dirty="0" smtClean="0"/>
              <a:t> </a:t>
            </a:r>
            <a:r>
              <a:rPr lang="nl-BE" sz="1200" dirty="0" err="1" smtClean="0"/>
              <a:t>the</a:t>
            </a:r>
            <a:r>
              <a:rPr lang="nl-BE" sz="1200" dirty="0" smtClean="0"/>
              <a:t> field: </a:t>
            </a:r>
            <a:r>
              <a:rPr lang="nl-BE" sz="1200" dirty="0" err="1" smtClean="0"/>
              <a:t>lessons</a:t>
            </a:r>
            <a:r>
              <a:rPr lang="nl-BE" sz="1200" dirty="0" smtClean="0"/>
              <a:t> </a:t>
            </a:r>
            <a:r>
              <a:rPr lang="nl-BE" sz="1200" dirty="0" err="1" smtClean="0"/>
              <a:t>learned</a:t>
            </a:r>
            <a:r>
              <a:rPr lang="nl-BE" sz="1200" dirty="0" smtClean="0"/>
              <a:t> </a:t>
            </a:r>
            <a:r>
              <a:rPr lang="nl-BE" sz="1200" dirty="0" err="1" smtClean="0"/>
              <a:t>from</a:t>
            </a:r>
            <a:r>
              <a:rPr lang="nl-BE" sz="1200" dirty="0" smtClean="0"/>
              <a:t> </a:t>
            </a:r>
            <a:r>
              <a:rPr lang="nl-BE" sz="1200" dirty="0" err="1" smtClean="0"/>
              <a:t>using</a:t>
            </a:r>
            <a:r>
              <a:rPr lang="nl-BE" sz="1200" dirty="0" smtClean="0"/>
              <a:t> </a:t>
            </a:r>
            <a:r>
              <a:rPr lang="nl-BE" sz="1200" dirty="0" err="1" smtClean="0"/>
              <a:t>ecosystem</a:t>
            </a:r>
            <a:r>
              <a:rPr lang="nl-BE" sz="1200" dirty="0" smtClean="0"/>
              <a:t> services approaches </a:t>
            </a:r>
            <a:r>
              <a:rPr lang="nl-BE" sz="1200" dirty="0" err="1" smtClean="0"/>
              <a:t>to</a:t>
            </a:r>
            <a:r>
              <a:rPr lang="nl-BE" sz="1200" dirty="0" smtClean="0"/>
              <a:t> </a:t>
            </a:r>
            <a:r>
              <a:rPr lang="nl-BE" sz="1200" dirty="0" err="1" smtClean="0"/>
              <a:t>inform</a:t>
            </a:r>
            <a:r>
              <a:rPr lang="nl-BE" sz="1200" dirty="0" smtClean="0"/>
              <a:t> real-</a:t>
            </a:r>
            <a:r>
              <a:rPr lang="nl-BE" sz="1200" dirty="0" err="1" smtClean="0"/>
              <a:t>world</a:t>
            </a:r>
            <a:r>
              <a:rPr lang="nl-BE" sz="1200" dirty="0" smtClean="0"/>
              <a:t> </a:t>
            </a:r>
            <a:r>
              <a:rPr lang="nl-BE" sz="1200" dirty="0" err="1" smtClean="0"/>
              <a:t>decisions</a:t>
            </a:r>
            <a:r>
              <a:rPr lang="nl-BE" sz="1200" dirty="0" smtClean="0"/>
              <a:t>. </a:t>
            </a:r>
            <a:r>
              <a:rPr lang="nl-BE" sz="1200" dirty="0" err="1" smtClean="0"/>
              <a:t>Ecological</a:t>
            </a:r>
            <a:r>
              <a:rPr lang="nl-BE" sz="1200" dirty="0" smtClean="0"/>
              <a:t> </a:t>
            </a:r>
            <a:r>
              <a:rPr lang="nl-BE" sz="1200" dirty="0" err="1" smtClean="0"/>
              <a:t>Economics</a:t>
            </a:r>
            <a:r>
              <a:rPr lang="nl-BE" sz="1200" dirty="0" smtClean="0"/>
              <a:t> 115: 11-21.</a:t>
            </a:r>
          </a:p>
          <a:p>
            <a:endParaRPr lang="nl-BE" sz="1800" dirty="0"/>
          </a:p>
          <a:p>
            <a:endParaRPr lang="nl-BE" sz="1800" dirty="0"/>
          </a:p>
        </p:txBody>
      </p:sp>
      <p:sp>
        <p:nvSpPr>
          <p:cNvPr id="4" name="Slide Number Placeholder 3"/>
          <p:cNvSpPr>
            <a:spLocks noGrp="1"/>
          </p:cNvSpPr>
          <p:nvPr>
            <p:ph type="sldNum" sz="quarter" idx="10"/>
          </p:nvPr>
        </p:nvSpPr>
        <p:spPr/>
        <p:txBody>
          <a:bodyPr/>
          <a:lstStyle/>
          <a:p>
            <a:fld id="{1C01CCEA-3DA2-45C6-99BB-7B7CA08ECD32}" type="slidenum">
              <a:rPr lang="en-GB" smtClean="0"/>
              <a:t>26</a:t>
            </a:fld>
            <a:endParaRPr lang="en-GB"/>
          </a:p>
        </p:txBody>
      </p:sp>
    </p:spTree>
    <p:extLst>
      <p:ext uri="{BB962C8B-B14F-4D97-AF65-F5344CB8AC3E}">
        <p14:creationId xmlns:p14="http://schemas.microsoft.com/office/powerpoint/2010/main" val="155999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07721" y="289521"/>
            <a:ext cx="7515566" cy="6019799"/>
          </a:xfrm>
          <a:prstGeom prst="rect">
            <a:avLst/>
          </a:prstGeom>
        </p:spPr>
      </p:pic>
      <p:sp>
        <p:nvSpPr>
          <p:cNvPr id="4" name="Slide Number Placeholder 3"/>
          <p:cNvSpPr>
            <a:spLocks noGrp="1"/>
          </p:cNvSpPr>
          <p:nvPr>
            <p:ph type="sldNum" sz="quarter" idx="10"/>
          </p:nvPr>
        </p:nvSpPr>
        <p:spPr/>
        <p:txBody>
          <a:bodyPr/>
          <a:lstStyle/>
          <a:p>
            <a:fld id="{1C01CCEA-3DA2-45C6-99BB-7B7CA08ECD32}" type="slidenum">
              <a:rPr lang="en-GB" smtClean="0"/>
              <a:t>3</a:t>
            </a:fld>
            <a:endParaRPr lang="en-GB"/>
          </a:p>
        </p:txBody>
      </p:sp>
      <p:sp>
        <p:nvSpPr>
          <p:cNvPr id="6" name="TextBox 5"/>
          <p:cNvSpPr txBox="1"/>
          <p:nvPr/>
        </p:nvSpPr>
        <p:spPr>
          <a:xfrm>
            <a:off x="849086" y="6309320"/>
            <a:ext cx="7274202" cy="369332"/>
          </a:xfrm>
          <a:prstGeom prst="rect">
            <a:avLst/>
          </a:prstGeom>
          <a:noFill/>
        </p:spPr>
        <p:txBody>
          <a:bodyPr wrap="square" rtlCol="0">
            <a:spAutoFit/>
          </a:bodyPr>
          <a:lstStyle/>
          <a:p>
            <a:r>
              <a:rPr lang="nl-BE" i="1" dirty="0" err="1" smtClean="0"/>
              <a:t>Threat</a:t>
            </a:r>
            <a:r>
              <a:rPr lang="nl-BE" i="1" dirty="0" smtClean="0"/>
              <a:t> </a:t>
            </a:r>
            <a:r>
              <a:rPr lang="nl-BE" i="1" dirty="0" err="1" smtClean="0"/>
              <a:t>categorization</a:t>
            </a:r>
            <a:r>
              <a:rPr lang="nl-BE" i="1" dirty="0" smtClean="0"/>
              <a:t> </a:t>
            </a:r>
            <a:r>
              <a:rPr lang="nl-BE" i="1" dirty="0" err="1" smtClean="0"/>
              <a:t>framework</a:t>
            </a:r>
            <a:r>
              <a:rPr lang="nl-BE" i="1" dirty="0" smtClean="0"/>
              <a:t> </a:t>
            </a:r>
            <a:r>
              <a:rPr lang="nl-BE" i="1" dirty="0" err="1" smtClean="0"/>
              <a:t>for</a:t>
            </a:r>
            <a:r>
              <a:rPr lang="nl-BE" i="1" dirty="0" smtClean="0"/>
              <a:t> </a:t>
            </a:r>
            <a:r>
              <a:rPr lang="nl-BE" i="1" dirty="0" err="1" smtClean="0"/>
              <a:t>ecosystem</a:t>
            </a:r>
            <a:r>
              <a:rPr lang="nl-BE" i="1" dirty="0" smtClean="0"/>
              <a:t> services (Maron et al., 2017)</a:t>
            </a:r>
            <a:endParaRPr lang="nl-BE" i="1" dirty="0"/>
          </a:p>
        </p:txBody>
      </p:sp>
    </p:spTree>
    <p:extLst>
      <p:ext uri="{BB962C8B-B14F-4D97-AF65-F5344CB8AC3E}">
        <p14:creationId xmlns:p14="http://schemas.microsoft.com/office/powerpoint/2010/main" val="174361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How </a:t>
            </a:r>
            <a:r>
              <a:rPr lang="nl-BE" sz="3200" b="1" dirty="0" err="1" smtClean="0"/>
              <a:t>to</a:t>
            </a:r>
            <a:r>
              <a:rPr lang="nl-BE" sz="3200" b="1" dirty="0" smtClean="0"/>
              <a:t> translate </a:t>
            </a:r>
            <a:r>
              <a:rPr lang="nl-BE" sz="3200" b="1" dirty="0" err="1" smtClean="0"/>
              <a:t>the</a:t>
            </a:r>
            <a:r>
              <a:rPr lang="nl-BE" sz="3200" b="1" dirty="0" smtClean="0"/>
              <a:t> </a:t>
            </a:r>
            <a:r>
              <a:rPr lang="nl-BE" sz="3200" b="1" dirty="0" err="1" smtClean="0"/>
              <a:t>booming</a:t>
            </a:r>
            <a:r>
              <a:rPr lang="nl-BE" sz="3200" b="1" dirty="0" smtClean="0"/>
              <a:t> </a:t>
            </a:r>
            <a:r>
              <a:rPr lang="nl-BE" sz="3200" b="1" dirty="0" err="1" smtClean="0"/>
              <a:t>scientific</a:t>
            </a:r>
            <a:r>
              <a:rPr lang="nl-BE" sz="3200" b="1" dirty="0" smtClean="0"/>
              <a:t> interest </a:t>
            </a:r>
            <a:r>
              <a:rPr lang="nl-BE" sz="3200" b="1" dirty="0" err="1" smtClean="0"/>
              <a:t>for</a:t>
            </a:r>
            <a:r>
              <a:rPr lang="nl-BE" sz="3200" b="1" dirty="0" smtClean="0"/>
              <a:t> </a:t>
            </a:r>
            <a:r>
              <a:rPr lang="nl-BE" sz="3200" b="1" dirty="0" err="1" smtClean="0"/>
              <a:t>ecosystem</a:t>
            </a:r>
            <a:r>
              <a:rPr lang="nl-BE" sz="3200" b="1" dirty="0" smtClean="0"/>
              <a:t> services</a:t>
            </a:r>
            <a:r>
              <a:rPr lang="nl-BE" sz="2800" b="1" dirty="0" smtClean="0"/>
              <a:t>….</a:t>
            </a:r>
            <a:endParaRPr lang="nl-BE" sz="2800" dirty="0"/>
          </a:p>
        </p:txBody>
      </p:sp>
      <p:sp>
        <p:nvSpPr>
          <p:cNvPr id="4" name="Slide Number Placeholder 3"/>
          <p:cNvSpPr>
            <a:spLocks noGrp="1"/>
          </p:cNvSpPr>
          <p:nvPr>
            <p:ph type="sldNum" sz="quarter" idx="10"/>
          </p:nvPr>
        </p:nvSpPr>
        <p:spPr/>
        <p:txBody>
          <a:bodyPr/>
          <a:lstStyle/>
          <a:p>
            <a:fld id="{1C01CCEA-3DA2-45C6-99BB-7B7CA08ECD32}" type="slidenum">
              <a:rPr lang="en-GB" smtClean="0"/>
              <a:t>4</a:t>
            </a:fld>
            <a:endParaRPr lang="en-GB"/>
          </a:p>
        </p:txBody>
      </p:sp>
      <p:pic>
        <p:nvPicPr>
          <p:cNvPr id="6" name="Picture 5"/>
          <p:cNvPicPr>
            <a:picLocks noChangeAspect="1"/>
          </p:cNvPicPr>
          <p:nvPr/>
        </p:nvPicPr>
        <p:blipFill>
          <a:blip r:embed="rId2"/>
          <a:stretch>
            <a:fillRect/>
          </a:stretch>
        </p:blipFill>
        <p:spPr>
          <a:xfrm>
            <a:off x="85037" y="1868147"/>
            <a:ext cx="8144563" cy="4201886"/>
          </a:xfrm>
          <a:prstGeom prst="rect">
            <a:avLst/>
          </a:prstGeom>
        </p:spPr>
      </p:pic>
      <p:sp>
        <p:nvSpPr>
          <p:cNvPr id="11" name="TextBox 10"/>
          <p:cNvSpPr txBox="1"/>
          <p:nvPr/>
        </p:nvSpPr>
        <p:spPr>
          <a:xfrm>
            <a:off x="5900057" y="6520543"/>
            <a:ext cx="2329543" cy="307777"/>
          </a:xfrm>
          <a:prstGeom prst="rect">
            <a:avLst/>
          </a:prstGeom>
          <a:noFill/>
        </p:spPr>
        <p:txBody>
          <a:bodyPr wrap="square" rtlCol="0">
            <a:spAutoFit/>
          </a:bodyPr>
          <a:lstStyle/>
          <a:p>
            <a:r>
              <a:rPr lang="nl-BE" sz="1400" dirty="0" err="1" smtClean="0"/>
              <a:t>Costanza</a:t>
            </a:r>
            <a:r>
              <a:rPr lang="nl-BE" sz="1400" dirty="0" smtClean="0"/>
              <a:t> et al., 2017</a:t>
            </a:r>
            <a:endParaRPr lang="nl-BE" sz="1400" dirty="0"/>
          </a:p>
        </p:txBody>
      </p:sp>
    </p:spTree>
    <p:extLst>
      <p:ext uri="{BB962C8B-B14F-4D97-AF65-F5344CB8AC3E}">
        <p14:creationId xmlns:p14="http://schemas.microsoft.com/office/powerpoint/2010/main" val="3962482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a:t>
            </a:r>
            <a:r>
              <a:rPr lang="nl-BE" sz="3200" b="1" dirty="0" err="1" smtClean="0"/>
              <a:t>into</a:t>
            </a:r>
            <a:r>
              <a:rPr lang="nl-BE" sz="3200" b="1" dirty="0" smtClean="0"/>
              <a:t> </a:t>
            </a:r>
            <a:r>
              <a:rPr lang="nl-BE" sz="3200" b="1" dirty="0" err="1" smtClean="0"/>
              <a:t>sustainable</a:t>
            </a:r>
            <a:r>
              <a:rPr lang="nl-BE" sz="3200" b="1" dirty="0" smtClean="0"/>
              <a:t> management actions?  </a:t>
            </a:r>
            <a:endParaRPr lang="nl-BE" sz="3200" b="1" dirty="0"/>
          </a:p>
        </p:txBody>
      </p:sp>
      <p:pic>
        <p:nvPicPr>
          <p:cNvPr id="5" name="Content Placeholder 4"/>
          <p:cNvPicPr>
            <a:picLocks noGrp="1" noChangeAspect="1"/>
          </p:cNvPicPr>
          <p:nvPr>
            <p:ph idx="1"/>
          </p:nvPr>
        </p:nvPicPr>
        <p:blipFill>
          <a:blip r:embed="rId2"/>
          <a:stretch>
            <a:fillRect/>
          </a:stretch>
        </p:blipFill>
        <p:spPr>
          <a:xfrm>
            <a:off x="1230086" y="1603369"/>
            <a:ext cx="6268623" cy="4705951"/>
          </a:xfrm>
          <a:prstGeom prst="rect">
            <a:avLst/>
          </a:prstGeom>
        </p:spPr>
      </p:pic>
      <p:sp>
        <p:nvSpPr>
          <p:cNvPr id="4" name="Slide Number Placeholder 3"/>
          <p:cNvSpPr>
            <a:spLocks noGrp="1"/>
          </p:cNvSpPr>
          <p:nvPr>
            <p:ph type="sldNum" sz="quarter" idx="10"/>
          </p:nvPr>
        </p:nvSpPr>
        <p:spPr/>
        <p:txBody>
          <a:bodyPr/>
          <a:lstStyle/>
          <a:p>
            <a:fld id="{1C01CCEA-3DA2-45C6-99BB-7B7CA08ECD32}" type="slidenum">
              <a:rPr lang="en-GB" smtClean="0"/>
              <a:t>5</a:t>
            </a:fld>
            <a:endParaRPr lang="en-GB"/>
          </a:p>
        </p:txBody>
      </p:sp>
      <p:sp>
        <p:nvSpPr>
          <p:cNvPr id="6" name="TextBox 5"/>
          <p:cNvSpPr txBox="1"/>
          <p:nvPr/>
        </p:nvSpPr>
        <p:spPr>
          <a:xfrm>
            <a:off x="6193971" y="6507757"/>
            <a:ext cx="1698172" cy="307777"/>
          </a:xfrm>
          <a:prstGeom prst="rect">
            <a:avLst/>
          </a:prstGeom>
          <a:noFill/>
        </p:spPr>
        <p:txBody>
          <a:bodyPr wrap="square" rtlCol="0">
            <a:spAutoFit/>
          </a:bodyPr>
          <a:lstStyle/>
          <a:p>
            <a:r>
              <a:rPr lang="nl-BE" sz="1400" dirty="0" err="1" smtClean="0"/>
              <a:t>Bodin</a:t>
            </a:r>
            <a:r>
              <a:rPr lang="nl-BE" sz="1400" dirty="0" smtClean="0"/>
              <a:t> et al., 2017</a:t>
            </a:r>
            <a:endParaRPr lang="nl-BE" sz="1400" dirty="0"/>
          </a:p>
        </p:txBody>
      </p:sp>
    </p:spTree>
    <p:extLst>
      <p:ext uri="{BB962C8B-B14F-4D97-AF65-F5344CB8AC3E}">
        <p14:creationId xmlns:p14="http://schemas.microsoft.com/office/powerpoint/2010/main" val="110866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err="1" smtClean="0"/>
              <a:t>There</a:t>
            </a:r>
            <a:r>
              <a:rPr lang="nl-BE" sz="3200" b="1" dirty="0" smtClean="0"/>
              <a:t> are tools </a:t>
            </a:r>
            <a:r>
              <a:rPr lang="nl-BE" sz="3200" b="1" dirty="0" err="1" smtClean="0"/>
              <a:t>to</a:t>
            </a:r>
            <a:r>
              <a:rPr lang="nl-BE" sz="3200" b="1" dirty="0" smtClean="0"/>
              <a:t> do </a:t>
            </a:r>
            <a:r>
              <a:rPr lang="nl-BE" sz="3200" b="1" dirty="0" err="1" smtClean="0"/>
              <a:t>this</a:t>
            </a:r>
            <a:r>
              <a:rPr lang="nl-BE" sz="3200" b="1" dirty="0" smtClean="0"/>
              <a:t>!</a:t>
            </a:r>
            <a:endParaRPr lang="nl-BE" sz="3200" b="1" dirty="0"/>
          </a:p>
        </p:txBody>
      </p:sp>
      <p:sp>
        <p:nvSpPr>
          <p:cNvPr id="3" name="Content Placeholder 2"/>
          <p:cNvSpPr>
            <a:spLocks noGrp="1"/>
          </p:cNvSpPr>
          <p:nvPr>
            <p:ph idx="1"/>
          </p:nvPr>
        </p:nvSpPr>
        <p:spPr/>
        <p:txBody>
          <a:bodyPr/>
          <a:lstStyle/>
          <a:p>
            <a:r>
              <a:rPr lang="nl-BE" dirty="0" err="1" smtClean="0"/>
              <a:t>There</a:t>
            </a:r>
            <a:r>
              <a:rPr lang="nl-BE" dirty="0" smtClean="0"/>
              <a:t> are </a:t>
            </a:r>
            <a:r>
              <a:rPr lang="nl-BE" dirty="0" err="1" smtClean="0"/>
              <a:t>many</a:t>
            </a:r>
            <a:r>
              <a:rPr lang="nl-BE" dirty="0" smtClean="0"/>
              <a:t> tools </a:t>
            </a:r>
            <a:r>
              <a:rPr lang="nl-BE" dirty="0" err="1" smtClean="0"/>
              <a:t>and</a:t>
            </a:r>
            <a:r>
              <a:rPr lang="nl-BE" dirty="0" smtClean="0"/>
              <a:t> </a:t>
            </a:r>
            <a:r>
              <a:rPr lang="nl-BE" dirty="0" err="1" smtClean="0"/>
              <a:t>methods</a:t>
            </a:r>
            <a:r>
              <a:rPr lang="nl-BE" dirty="0" smtClean="0"/>
              <a:t> </a:t>
            </a:r>
            <a:r>
              <a:rPr lang="nl-BE" dirty="0" err="1" smtClean="0"/>
              <a:t>to</a:t>
            </a:r>
            <a:r>
              <a:rPr lang="nl-BE" dirty="0" smtClean="0"/>
              <a:t> ‘translate’ </a:t>
            </a:r>
            <a:r>
              <a:rPr lang="nl-BE" dirty="0" err="1" smtClean="0"/>
              <a:t>ecosystem</a:t>
            </a:r>
            <a:r>
              <a:rPr lang="nl-BE" dirty="0" smtClean="0"/>
              <a:t> services data </a:t>
            </a:r>
            <a:r>
              <a:rPr lang="nl-BE" dirty="0" err="1" smtClean="0"/>
              <a:t>into</a:t>
            </a:r>
            <a:r>
              <a:rPr lang="nl-BE" dirty="0" smtClean="0"/>
              <a:t> management-relevant actions </a:t>
            </a:r>
            <a:r>
              <a:rPr lang="nl-BE" dirty="0" err="1" smtClean="0"/>
              <a:t>and</a:t>
            </a:r>
            <a:r>
              <a:rPr lang="nl-BE" dirty="0" smtClean="0"/>
              <a:t> </a:t>
            </a:r>
            <a:r>
              <a:rPr lang="nl-BE" dirty="0" err="1" smtClean="0"/>
              <a:t>into</a:t>
            </a:r>
            <a:r>
              <a:rPr lang="nl-BE" dirty="0" smtClean="0"/>
              <a:t> </a:t>
            </a:r>
            <a:r>
              <a:rPr lang="nl-BE" dirty="0" err="1" smtClean="0"/>
              <a:t>insights</a:t>
            </a:r>
            <a:r>
              <a:rPr lang="nl-BE" dirty="0" smtClean="0"/>
              <a:t> </a:t>
            </a:r>
            <a:r>
              <a:rPr lang="nl-BE" dirty="0" err="1" smtClean="0"/>
              <a:t>for</a:t>
            </a:r>
            <a:r>
              <a:rPr lang="nl-BE" dirty="0" smtClean="0"/>
              <a:t> </a:t>
            </a:r>
            <a:r>
              <a:rPr lang="nl-BE" dirty="0" err="1" smtClean="0"/>
              <a:t>decision-makers</a:t>
            </a:r>
            <a:r>
              <a:rPr lang="nl-BE" dirty="0" smtClean="0"/>
              <a:t> </a:t>
            </a:r>
            <a:r>
              <a:rPr lang="nl-BE" dirty="0" err="1" smtClean="0"/>
              <a:t>and</a:t>
            </a:r>
            <a:r>
              <a:rPr lang="nl-BE" dirty="0" smtClean="0"/>
              <a:t> </a:t>
            </a:r>
            <a:r>
              <a:rPr lang="nl-BE" dirty="0" err="1" smtClean="0"/>
              <a:t>for</a:t>
            </a:r>
            <a:r>
              <a:rPr lang="nl-BE" dirty="0" smtClean="0"/>
              <a:t> </a:t>
            </a:r>
            <a:r>
              <a:rPr lang="nl-BE" dirty="0" err="1" smtClean="0"/>
              <a:t>the</a:t>
            </a:r>
            <a:r>
              <a:rPr lang="nl-BE" dirty="0" smtClean="0"/>
              <a:t> </a:t>
            </a:r>
            <a:r>
              <a:rPr lang="nl-BE" dirty="0" err="1" smtClean="0"/>
              <a:t>general</a:t>
            </a:r>
            <a:r>
              <a:rPr lang="nl-BE" dirty="0" smtClean="0"/>
              <a:t> public.</a:t>
            </a:r>
          </a:p>
          <a:p>
            <a:endParaRPr lang="nl-BE" dirty="0"/>
          </a:p>
          <a:p>
            <a:r>
              <a:rPr lang="nl-BE" dirty="0" smtClean="0"/>
              <a:t>These tools </a:t>
            </a:r>
            <a:r>
              <a:rPr lang="nl-BE" dirty="0" err="1" smtClean="0"/>
              <a:t>often</a:t>
            </a:r>
            <a:r>
              <a:rPr lang="nl-BE" dirty="0" smtClean="0"/>
              <a:t> have different </a:t>
            </a:r>
            <a:r>
              <a:rPr lang="nl-BE" dirty="0" err="1" smtClean="0"/>
              <a:t>objectives</a:t>
            </a:r>
            <a:r>
              <a:rPr lang="nl-BE" dirty="0" smtClean="0"/>
              <a:t> : </a:t>
            </a:r>
            <a:endParaRPr lang="nl-BE" dirty="0"/>
          </a:p>
          <a:p>
            <a:pPr lvl="1"/>
            <a:r>
              <a:rPr lang="nl-BE" dirty="0" smtClean="0"/>
              <a:t>Data </a:t>
            </a:r>
            <a:r>
              <a:rPr lang="nl-BE" dirty="0" err="1" smtClean="0"/>
              <a:t>collection</a:t>
            </a:r>
            <a:r>
              <a:rPr lang="nl-BE" dirty="0" smtClean="0"/>
              <a:t> tools</a:t>
            </a:r>
            <a:endParaRPr lang="nl-BE" dirty="0"/>
          </a:p>
          <a:p>
            <a:pPr lvl="1"/>
            <a:r>
              <a:rPr lang="nl-BE" dirty="0" err="1" smtClean="0"/>
              <a:t>Visualisation</a:t>
            </a:r>
            <a:r>
              <a:rPr lang="nl-BE" dirty="0" smtClean="0"/>
              <a:t> tools</a:t>
            </a:r>
            <a:endParaRPr lang="nl-BE" dirty="0"/>
          </a:p>
          <a:p>
            <a:pPr lvl="1"/>
            <a:r>
              <a:rPr lang="nl-BE" dirty="0" err="1" smtClean="0"/>
              <a:t>Models</a:t>
            </a:r>
            <a:r>
              <a:rPr lang="nl-BE" dirty="0" smtClean="0"/>
              <a:t> (</a:t>
            </a:r>
            <a:r>
              <a:rPr lang="nl-BE" dirty="0" err="1" smtClean="0"/>
              <a:t>forecasting</a:t>
            </a:r>
            <a:r>
              <a:rPr lang="nl-BE" dirty="0" smtClean="0"/>
              <a:t> tools)</a:t>
            </a:r>
            <a:endParaRPr lang="nl-BE" dirty="0"/>
          </a:p>
          <a:p>
            <a:pPr lvl="1"/>
            <a:r>
              <a:rPr lang="nl-BE" dirty="0" err="1" smtClean="0"/>
              <a:t>Participatory</a:t>
            </a:r>
            <a:r>
              <a:rPr lang="nl-BE" dirty="0" smtClean="0"/>
              <a:t> tools</a:t>
            </a:r>
          </a:p>
          <a:p>
            <a:pPr lvl="1"/>
            <a:r>
              <a:rPr lang="nl-BE" dirty="0" err="1" smtClean="0"/>
              <a:t>Economic</a:t>
            </a:r>
            <a:r>
              <a:rPr lang="nl-BE" dirty="0" smtClean="0"/>
              <a:t> </a:t>
            </a:r>
            <a:r>
              <a:rPr lang="nl-BE" dirty="0" err="1" smtClean="0"/>
              <a:t>valuation</a:t>
            </a:r>
            <a:r>
              <a:rPr lang="nl-BE" dirty="0" smtClean="0"/>
              <a:t> tools</a:t>
            </a:r>
          </a:p>
          <a:p>
            <a:pPr marL="411163" lvl="1" indent="0">
              <a:buNone/>
            </a:pPr>
            <a:endParaRPr lang="nl-BE" dirty="0" smtClean="0"/>
          </a:p>
          <a:p>
            <a:pPr>
              <a:buFont typeface="Arial" panose="020B0604020202020204" pitchFamily="34" charset="0"/>
              <a:buChar char="•"/>
            </a:pPr>
            <a:r>
              <a:rPr lang="nl-BE" dirty="0" smtClean="0"/>
              <a:t>The </a:t>
            </a:r>
            <a:r>
              <a:rPr lang="nl-BE" dirty="0" err="1" smtClean="0"/>
              <a:t>requirements</a:t>
            </a:r>
            <a:r>
              <a:rPr lang="nl-BE" dirty="0" smtClean="0"/>
              <a:t> in </a:t>
            </a:r>
            <a:r>
              <a:rPr lang="nl-BE" dirty="0" err="1" smtClean="0"/>
              <a:t>terms</a:t>
            </a:r>
            <a:r>
              <a:rPr lang="nl-BE" dirty="0" smtClean="0"/>
              <a:t> of time, skills </a:t>
            </a:r>
            <a:r>
              <a:rPr lang="nl-BE" dirty="0" err="1" smtClean="0"/>
              <a:t>and</a:t>
            </a:r>
            <a:r>
              <a:rPr lang="nl-BE" dirty="0" smtClean="0"/>
              <a:t> scope of </a:t>
            </a:r>
            <a:r>
              <a:rPr lang="nl-BE" dirty="0" err="1" smtClean="0"/>
              <a:t>application</a:t>
            </a:r>
            <a:r>
              <a:rPr lang="nl-BE" dirty="0" smtClean="0"/>
              <a:t> range </a:t>
            </a:r>
            <a:r>
              <a:rPr lang="nl-BE" dirty="0" err="1" smtClean="0"/>
              <a:t>widely</a:t>
            </a:r>
            <a:r>
              <a:rPr lang="nl-BE" dirty="0"/>
              <a:t>.</a:t>
            </a:r>
            <a:endParaRPr lang="nl-BE" dirty="0" smtClean="0"/>
          </a:p>
          <a:p>
            <a:pPr>
              <a:buFontTx/>
              <a:buChar char="-"/>
            </a:pPr>
            <a:endParaRPr lang="nl-BE" dirty="0" smtClean="0"/>
          </a:p>
          <a:p>
            <a:pPr marL="114300" indent="0">
              <a:buNone/>
            </a:pPr>
            <a:endParaRPr lang="nl-BE" dirty="0"/>
          </a:p>
          <a:p>
            <a:endParaRPr lang="nl-BE" dirty="0" smtClean="0"/>
          </a:p>
          <a:p>
            <a:endParaRPr lang="nl-BE" dirty="0"/>
          </a:p>
          <a:p>
            <a:pPr marL="114300" indent="0">
              <a:buNone/>
            </a:pPr>
            <a:endParaRPr lang="nl-BE" dirty="0"/>
          </a:p>
        </p:txBody>
      </p:sp>
      <p:sp>
        <p:nvSpPr>
          <p:cNvPr id="4" name="Slide Number Placeholder 3"/>
          <p:cNvSpPr>
            <a:spLocks noGrp="1"/>
          </p:cNvSpPr>
          <p:nvPr>
            <p:ph type="sldNum" sz="quarter" idx="10"/>
          </p:nvPr>
        </p:nvSpPr>
        <p:spPr/>
        <p:txBody>
          <a:bodyPr/>
          <a:lstStyle/>
          <a:p>
            <a:fld id="{1C01CCEA-3DA2-45C6-99BB-7B7CA08ECD32}" type="slidenum">
              <a:rPr lang="en-GB" smtClean="0"/>
              <a:t>6</a:t>
            </a:fld>
            <a:endParaRPr lang="en-GB"/>
          </a:p>
        </p:txBody>
      </p:sp>
    </p:spTree>
    <p:extLst>
      <p:ext uri="{BB962C8B-B14F-4D97-AF65-F5344CB8AC3E}">
        <p14:creationId xmlns:p14="http://schemas.microsoft.com/office/powerpoint/2010/main" val="364899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How </a:t>
            </a:r>
            <a:r>
              <a:rPr lang="nl-BE" sz="3200" b="1" dirty="0" err="1" smtClean="0"/>
              <a:t>to</a:t>
            </a:r>
            <a:r>
              <a:rPr lang="nl-BE" sz="3200" b="1" dirty="0" smtClean="0"/>
              <a:t> select </a:t>
            </a:r>
            <a:r>
              <a:rPr lang="nl-BE" sz="3200" b="1" dirty="0" err="1" smtClean="0"/>
              <a:t>the</a:t>
            </a:r>
            <a:r>
              <a:rPr lang="nl-BE" sz="3200" b="1" dirty="0" smtClean="0"/>
              <a:t> right tool(s)? </a:t>
            </a:r>
            <a:endParaRPr lang="nl-BE" sz="3200"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Despite the wealth of tools that have been developed, their application is often limited. </a:t>
            </a:r>
          </a:p>
          <a:p>
            <a:endParaRPr lang="en-US" sz="2000" dirty="0"/>
          </a:p>
          <a:p>
            <a:r>
              <a:rPr lang="en-US" sz="2000" dirty="0" smtClean="0"/>
              <a:t>This can be due to unrealistic data requirements, to the lack of specialized skills and/or the lack of financial, human and time resources to apply these tools in the field, and/or to the inappropriate scope (mismatch between the users’ needs and what the tool can offer).</a:t>
            </a:r>
          </a:p>
          <a:p>
            <a:endParaRPr lang="en-US" sz="2000" dirty="0"/>
          </a:p>
          <a:p>
            <a:r>
              <a:rPr lang="en-US" sz="2000" b="1" dirty="0" smtClean="0"/>
              <a:t>Which tools can be used to assess ecosystem services in Biosphere reserves? </a:t>
            </a:r>
          </a:p>
          <a:p>
            <a:endParaRPr lang="en-US" sz="2000" b="1" dirty="0"/>
          </a:p>
          <a:p>
            <a:r>
              <a:rPr lang="en-US" sz="2000" b="1" dirty="0" smtClean="0"/>
              <a:t>What are the pros and cons of each tool? </a:t>
            </a:r>
            <a:endParaRPr lang="en-US" sz="2000" b="1" dirty="0"/>
          </a:p>
          <a:p>
            <a:endParaRPr lang="en-US" sz="2000" b="1" dirty="0"/>
          </a:p>
          <a:p>
            <a:pPr marL="114300" indent="0">
              <a:buNone/>
            </a:pPr>
            <a:endParaRPr lang="en-US" dirty="0" smtClean="0"/>
          </a:p>
        </p:txBody>
      </p:sp>
      <p:sp>
        <p:nvSpPr>
          <p:cNvPr id="4" name="Slide Number Placeholder 3"/>
          <p:cNvSpPr>
            <a:spLocks noGrp="1"/>
          </p:cNvSpPr>
          <p:nvPr>
            <p:ph type="sldNum" sz="quarter" idx="10"/>
          </p:nvPr>
        </p:nvSpPr>
        <p:spPr/>
        <p:txBody>
          <a:bodyPr/>
          <a:lstStyle/>
          <a:p>
            <a:fld id="{1C01CCEA-3DA2-45C6-99BB-7B7CA08ECD32}" type="slidenum">
              <a:rPr lang="en-GB" smtClean="0"/>
              <a:t>7</a:t>
            </a:fld>
            <a:endParaRPr lang="en-GB"/>
          </a:p>
        </p:txBody>
      </p:sp>
    </p:spTree>
    <p:extLst>
      <p:ext uri="{BB962C8B-B14F-4D97-AF65-F5344CB8AC3E}">
        <p14:creationId xmlns:p14="http://schemas.microsoft.com/office/powerpoint/2010/main" val="267208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The EVAMAB approach </a:t>
            </a:r>
            <a:r>
              <a:rPr lang="nl-BE" sz="3200" b="1" dirty="0" err="1" smtClean="0"/>
              <a:t>to</a:t>
            </a:r>
            <a:r>
              <a:rPr lang="nl-BE" sz="3200" b="1" dirty="0" smtClean="0"/>
              <a:t> ES tool assessment</a:t>
            </a:r>
            <a:endParaRPr lang="nl-BE" sz="3200" b="1" dirty="0"/>
          </a:p>
        </p:txBody>
      </p:sp>
      <p:sp>
        <p:nvSpPr>
          <p:cNvPr id="4" name="Slide Number Placeholder 3"/>
          <p:cNvSpPr>
            <a:spLocks noGrp="1"/>
          </p:cNvSpPr>
          <p:nvPr>
            <p:ph type="sldNum" sz="quarter" idx="10"/>
          </p:nvPr>
        </p:nvSpPr>
        <p:spPr/>
        <p:txBody>
          <a:bodyPr/>
          <a:lstStyle/>
          <a:p>
            <a:fld id="{1C01CCEA-3DA2-45C6-99BB-7B7CA08ECD32}" type="slidenum">
              <a:rPr lang="en-GB" smtClean="0"/>
              <a:t>8</a:t>
            </a:fld>
            <a:endParaRPr lang="en-GB"/>
          </a:p>
        </p:txBody>
      </p:sp>
      <p:sp>
        <p:nvSpPr>
          <p:cNvPr id="6" name="Content Placeholder 5"/>
          <p:cNvSpPr>
            <a:spLocks noGrp="1"/>
          </p:cNvSpPr>
          <p:nvPr>
            <p:ph idx="1"/>
          </p:nvPr>
        </p:nvSpPr>
        <p:spPr/>
        <p:txBody>
          <a:bodyPr/>
          <a:lstStyle/>
          <a:p>
            <a:endParaRPr lang="nl-BE" b="1" dirty="0" smtClean="0"/>
          </a:p>
          <a:p>
            <a:r>
              <a:rPr lang="nl-BE" b="1" dirty="0" smtClean="0"/>
              <a:t>Step 1</a:t>
            </a:r>
            <a:r>
              <a:rPr lang="nl-BE" dirty="0" smtClean="0"/>
              <a:t>: Longlist of tools</a:t>
            </a:r>
          </a:p>
          <a:p>
            <a:pPr marL="114300" indent="0">
              <a:buNone/>
            </a:pPr>
            <a:endParaRPr lang="nl-BE" dirty="0"/>
          </a:p>
          <a:p>
            <a:r>
              <a:rPr lang="nl-BE" b="1" dirty="0" smtClean="0"/>
              <a:t>Step 2</a:t>
            </a:r>
            <a:r>
              <a:rPr lang="nl-BE" dirty="0" smtClean="0"/>
              <a:t>: </a:t>
            </a:r>
            <a:r>
              <a:rPr lang="nl-BE" dirty="0" err="1" smtClean="0"/>
              <a:t>Identification</a:t>
            </a:r>
            <a:r>
              <a:rPr lang="nl-BE" dirty="0" smtClean="0"/>
              <a:t> of user-</a:t>
            </a:r>
            <a:r>
              <a:rPr lang="nl-BE" dirty="0" err="1" smtClean="0"/>
              <a:t>generated</a:t>
            </a:r>
            <a:r>
              <a:rPr lang="nl-BE" dirty="0" smtClean="0"/>
              <a:t> criteria </a:t>
            </a:r>
            <a:r>
              <a:rPr lang="nl-BE" dirty="0" err="1" smtClean="0"/>
              <a:t>to</a:t>
            </a:r>
            <a:r>
              <a:rPr lang="nl-BE" dirty="0" smtClean="0"/>
              <a:t> </a:t>
            </a:r>
            <a:r>
              <a:rPr lang="nl-BE" dirty="0" err="1" smtClean="0"/>
              <a:t>assess</a:t>
            </a:r>
            <a:r>
              <a:rPr lang="nl-BE" dirty="0" smtClean="0"/>
              <a:t> tools</a:t>
            </a:r>
          </a:p>
          <a:p>
            <a:endParaRPr lang="nl-BE" dirty="0"/>
          </a:p>
          <a:p>
            <a:r>
              <a:rPr lang="nl-BE" b="1" dirty="0" smtClean="0"/>
              <a:t>Step 3:</a:t>
            </a:r>
            <a:r>
              <a:rPr lang="nl-BE" dirty="0" smtClean="0"/>
              <a:t>  </a:t>
            </a:r>
            <a:r>
              <a:rPr lang="nl-BE" dirty="0" err="1" smtClean="0"/>
              <a:t>Categorization</a:t>
            </a:r>
            <a:r>
              <a:rPr lang="nl-BE" dirty="0" smtClean="0"/>
              <a:t> of tools</a:t>
            </a:r>
            <a:endParaRPr lang="nl-BE" dirty="0"/>
          </a:p>
          <a:p>
            <a:endParaRPr lang="nl-BE" b="1" dirty="0" smtClean="0"/>
          </a:p>
          <a:p>
            <a:r>
              <a:rPr lang="nl-BE" b="1" dirty="0" smtClean="0"/>
              <a:t>Step 4</a:t>
            </a:r>
            <a:r>
              <a:rPr lang="nl-BE" dirty="0" smtClean="0"/>
              <a:t>: Field </a:t>
            </a:r>
            <a:r>
              <a:rPr lang="nl-BE" dirty="0" err="1" smtClean="0"/>
              <a:t>application</a:t>
            </a:r>
            <a:r>
              <a:rPr lang="nl-BE" dirty="0" smtClean="0"/>
              <a:t> of a </a:t>
            </a:r>
            <a:r>
              <a:rPr lang="nl-BE" dirty="0" err="1" smtClean="0"/>
              <a:t>selection</a:t>
            </a:r>
            <a:r>
              <a:rPr lang="nl-BE" dirty="0" smtClean="0"/>
              <a:t> of tools</a:t>
            </a:r>
          </a:p>
          <a:p>
            <a:pPr marL="114300" indent="0">
              <a:buNone/>
            </a:pPr>
            <a:endParaRPr lang="nl-BE" dirty="0"/>
          </a:p>
        </p:txBody>
      </p:sp>
    </p:spTree>
    <p:extLst>
      <p:ext uri="{BB962C8B-B14F-4D97-AF65-F5344CB8AC3E}">
        <p14:creationId xmlns:p14="http://schemas.microsoft.com/office/powerpoint/2010/main" val="175553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sz="3200" b="1" dirty="0" smtClean="0"/>
              <a:t>Step 1: Longlist of tools </a:t>
            </a:r>
            <a:r>
              <a:rPr lang="nl-BE" sz="3200" b="1" dirty="0" err="1" smtClean="0"/>
              <a:t>to</a:t>
            </a:r>
            <a:r>
              <a:rPr lang="nl-BE" sz="3200" b="1" dirty="0" smtClean="0"/>
              <a:t> </a:t>
            </a:r>
            <a:r>
              <a:rPr lang="nl-BE" sz="3200" b="1" dirty="0" err="1" smtClean="0"/>
              <a:t>be</a:t>
            </a:r>
            <a:r>
              <a:rPr lang="nl-BE" sz="3200" b="1" dirty="0" smtClean="0"/>
              <a:t> </a:t>
            </a:r>
            <a:r>
              <a:rPr lang="nl-BE" sz="3200" b="1" dirty="0" err="1" smtClean="0"/>
              <a:t>assessed</a:t>
            </a:r>
            <a:endParaRPr lang="nl-BE" sz="3200" b="1" dirty="0"/>
          </a:p>
        </p:txBody>
      </p:sp>
      <p:sp>
        <p:nvSpPr>
          <p:cNvPr id="3" name="Content Placeholder 2"/>
          <p:cNvSpPr>
            <a:spLocks noGrp="1"/>
          </p:cNvSpPr>
          <p:nvPr>
            <p:ph idx="1"/>
          </p:nvPr>
        </p:nvSpPr>
        <p:spPr>
          <a:xfrm>
            <a:off x="457200" y="1600200"/>
            <a:ext cx="7620000" cy="5029200"/>
          </a:xfrm>
        </p:spPr>
        <p:txBody>
          <a:bodyPr/>
          <a:lstStyle/>
          <a:p>
            <a:pPr marL="114300" indent="0">
              <a:buNone/>
            </a:pPr>
            <a:r>
              <a:rPr lang="en-US" b="1" i="1" dirty="0" smtClean="0"/>
              <a:t>Selection criteria: </a:t>
            </a:r>
          </a:p>
          <a:p>
            <a:pPr marL="411163" lvl="1" indent="0">
              <a:buNone/>
            </a:pPr>
            <a:endParaRPr lang="en-US" b="1" i="1" dirty="0" smtClean="0"/>
          </a:p>
          <a:p>
            <a:pPr lvl="0"/>
            <a:r>
              <a:rPr lang="en-GB" sz="2000" dirty="0" smtClean="0"/>
              <a:t>Generalizable</a:t>
            </a:r>
          </a:p>
          <a:p>
            <a:pPr lvl="0"/>
            <a:endParaRPr lang="en-GB" sz="2000" dirty="0" smtClean="0"/>
          </a:p>
          <a:p>
            <a:pPr lvl="0"/>
            <a:r>
              <a:rPr lang="en-GB" sz="2000" dirty="0" smtClean="0"/>
              <a:t>Applicable </a:t>
            </a:r>
            <a:r>
              <a:rPr lang="en-GB" sz="2000" dirty="0"/>
              <a:t>at the landscape </a:t>
            </a:r>
            <a:r>
              <a:rPr lang="en-GB" sz="2000" dirty="0" smtClean="0"/>
              <a:t>scale</a:t>
            </a:r>
          </a:p>
          <a:p>
            <a:pPr lvl="0"/>
            <a:endParaRPr lang="en-GB" sz="2000" dirty="0" smtClean="0"/>
          </a:p>
          <a:p>
            <a:pPr lvl="0"/>
            <a:r>
              <a:rPr lang="en-GB" sz="2000" dirty="0" smtClean="0"/>
              <a:t>Applicable </a:t>
            </a:r>
            <a:r>
              <a:rPr lang="en-GB" sz="2000" dirty="0"/>
              <a:t>independently (</a:t>
            </a:r>
            <a:r>
              <a:rPr lang="en-GB" sz="2000" i="1" dirty="0"/>
              <a:t>i.e.</a:t>
            </a:r>
            <a:r>
              <a:rPr lang="en-GB" sz="2000" dirty="0"/>
              <a:t> without </a:t>
            </a:r>
            <a:r>
              <a:rPr lang="en-GB" sz="2000" i="1" dirty="0"/>
              <a:t>a priori</a:t>
            </a:r>
            <a:r>
              <a:rPr lang="en-GB" sz="2000" dirty="0"/>
              <a:t> requiring external expertise</a:t>
            </a:r>
            <a:r>
              <a:rPr lang="en-GB" sz="2000" dirty="0" smtClean="0"/>
              <a:t>)</a:t>
            </a:r>
            <a:endParaRPr lang="nl-BE" sz="2000" dirty="0"/>
          </a:p>
          <a:p>
            <a:pPr lvl="0"/>
            <a:endParaRPr lang="en-GB" sz="2000" dirty="0" smtClean="0"/>
          </a:p>
          <a:p>
            <a:pPr lvl="0"/>
            <a:r>
              <a:rPr lang="en-GB" sz="2000" dirty="0" smtClean="0"/>
              <a:t>Affordable </a:t>
            </a:r>
            <a:r>
              <a:rPr lang="en-GB" sz="2000" dirty="0"/>
              <a:t>(</a:t>
            </a:r>
            <a:r>
              <a:rPr lang="en-GB" sz="2000" i="1" dirty="0"/>
              <a:t>i.e.</a:t>
            </a:r>
            <a:r>
              <a:rPr lang="en-GB" sz="2000" dirty="0"/>
              <a:t> without requiring a priori financial investment</a:t>
            </a:r>
            <a:r>
              <a:rPr lang="en-GB" sz="2000" dirty="0" smtClean="0"/>
              <a:t>)</a:t>
            </a:r>
            <a:endParaRPr lang="nl-BE" sz="2000" dirty="0"/>
          </a:p>
          <a:p>
            <a:pPr lvl="0"/>
            <a:endParaRPr lang="en-GB" sz="2000" dirty="0" smtClean="0"/>
          </a:p>
          <a:p>
            <a:pPr lvl="0"/>
            <a:r>
              <a:rPr lang="en-GB" sz="2000" dirty="0" smtClean="0"/>
              <a:t>Able </a:t>
            </a:r>
            <a:r>
              <a:rPr lang="en-GB" sz="2000" dirty="0"/>
              <a:t>to assess multiple ecosystem </a:t>
            </a:r>
            <a:r>
              <a:rPr lang="en-GB" sz="2000" dirty="0" smtClean="0"/>
              <a:t>services</a:t>
            </a:r>
          </a:p>
          <a:p>
            <a:pPr lvl="0"/>
            <a:endParaRPr lang="en-GB" sz="2000" dirty="0" smtClean="0"/>
          </a:p>
          <a:p>
            <a:pPr lvl="0"/>
            <a:r>
              <a:rPr lang="en-GB" sz="2000" dirty="0" smtClean="0"/>
              <a:t>Rapid </a:t>
            </a:r>
            <a:r>
              <a:rPr lang="en-GB" sz="2000" dirty="0"/>
              <a:t>(</a:t>
            </a:r>
            <a:r>
              <a:rPr lang="en-GB" sz="2000" i="1" dirty="0"/>
              <a:t>i.e.</a:t>
            </a:r>
            <a:r>
              <a:rPr lang="en-GB" sz="2000" dirty="0"/>
              <a:t> requiring less than a year to apply the tool</a:t>
            </a:r>
            <a:r>
              <a:rPr lang="en-GB" sz="2000" dirty="0" smtClean="0"/>
              <a:t>)</a:t>
            </a:r>
            <a:endParaRPr lang="nl-BE" sz="2000" dirty="0"/>
          </a:p>
          <a:p>
            <a:pPr lvl="1"/>
            <a:endParaRPr lang="en-US" dirty="0"/>
          </a:p>
        </p:txBody>
      </p:sp>
      <p:sp>
        <p:nvSpPr>
          <p:cNvPr id="4" name="Slide Number Placeholder 3"/>
          <p:cNvSpPr>
            <a:spLocks noGrp="1"/>
          </p:cNvSpPr>
          <p:nvPr>
            <p:ph type="sldNum" sz="quarter" idx="10"/>
          </p:nvPr>
        </p:nvSpPr>
        <p:spPr/>
        <p:txBody>
          <a:bodyPr/>
          <a:lstStyle/>
          <a:p>
            <a:fld id="{1C01CCEA-3DA2-45C6-99BB-7B7CA08ECD32}" type="slidenum">
              <a:rPr lang="en-GB" smtClean="0"/>
              <a:t>9</a:t>
            </a:fld>
            <a:endParaRPr lang="en-GB"/>
          </a:p>
        </p:txBody>
      </p:sp>
    </p:spTree>
    <p:extLst>
      <p:ext uri="{BB962C8B-B14F-4D97-AF65-F5344CB8AC3E}">
        <p14:creationId xmlns:p14="http://schemas.microsoft.com/office/powerpoint/2010/main" val="1358369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2330</TotalTime>
  <Words>1326</Words>
  <Application>Microsoft Office PowerPoint</Application>
  <PresentationFormat>On-screen Show (4:3)</PresentationFormat>
  <Paragraphs>179</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vt:lpstr>
      <vt:lpstr>Wingdings</vt:lpstr>
      <vt:lpstr>Adjacency</vt:lpstr>
      <vt:lpstr>Rapid ecosystem services assessment tools: a user-based categorization</vt:lpstr>
      <vt:lpstr>Why assess ecosystem services?</vt:lpstr>
      <vt:lpstr>PowerPoint Presentation</vt:lpstr>
      <vt:lpstr>How to translate the booming scientific interest for ecosystem services….</vt:lpstr>
      <vt:lpstr>…into sustainable management actions?  </vt:lpstr>
      <vt:lpstr>There are tools to do this!</vt:lpstr>
      <vt:lpstr>How to select the right tool(s)? </vt:lpstr>
      <vt:lpstr>The EVAMAB approach to ES tool assessment</vt:lpstr>
      <vt:lpstr>Step 1: Longlist of tools to be assessed</vt:lpstr>
      <vt:lpstr>Step 1: Longlist of tools to be assessed</vt:lpstr>
      <vt:lpstr>PowerPoint Presentation</vt:lpstr>
      <vt:lpstr>Step 2: Identification of user-generated criteria to assess the tools</vt:lpstr>
      <vt:lpstr>PowerPoint Presentation</vt:lpstr>
      <vt:lpstr>PowerPoint Presentation</vt:lpstr>
      <vt:lpstr>Delphi: profile of the participants</vt:lpstr>
      <vt:lpstr>PowerPoint Presentation</vt:lpstr>
      <vt:lpstr>Step 3: Categorization of tools</vt:lpstr>
      <vt:lpstr>Step 3: Categorization of tools based on required input</vt:lpstr>
      <vt:lpstr>Step 3: Categorization of tools based on required skills</vt:lpstr>
      <vt:lpstr>Step 3: Categorization of tools based on generated output</vt:lpstr>
      <vt:lpstr>Step 3: Categorization of tools based on the ecosystem services addressed</vt:lpstr>
      <vt:lpstr>Step 4: Application of tools in the field</vt:lpstr>
      <vt:lpstr>From tools to decision-making</vt:lpstr>
      <vt:lpstr>Concluding reflections</vt:lpstr>
      <vt:lpstr>Contact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EVAMAB</dc:title>
  <dc:creator>Anne-Julie Rochette</dc:creator>
  <cp:lastModifiedBy>Jean Hugé</cp:lastModifiedBy>
  <cp:revision>97</cp:revision>
  <dcterms:created xsi:type="dcterms:W3CDTF">2018-09-14T07:22:57Z</dcterms:created>
  <dcterms:modified xsi:type="dcterms:W3CDTF">2019-05-26T08:35:55Z</dcterms:modified>
</cp:coreProperties>
</file>