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9975" cy="42808525"/>
  <p:notesSz cx="6858000" cy="9144000"/>
  <p:defaultTextStyle>
    <a:defPPr>
      <a:defRPr lang="fr-FR"/>
    </a:defPPr>
    <a:lvl1pPr marL="0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97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94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91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788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985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182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379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576" algn="l" defTabSz="417639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83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" d="100"/>
          <a:sy n="20" d="100"/>
        </p:scale>
        <p:origin x="-1512" y="-78"/>
      </p:cViewPr>
      <p:guideLst>
        <p:guide orient="horz" pos="13483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D8398-9C29-4CAA-8FEA-C55E2E56C695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3566-5D85-492A-BAB5-677BA03E55D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591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23566-5D85-492A-BAB5-677BA03E55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2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70998" y="13298393"/>
            <a:ext cx="25737979" cy="91760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846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4960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1952982" y="1714329"/>
            <a:ext cx="6812994" cy="3652597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13999" y="1714329"/>
            <a:ext cx="19934317" cy="3652597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2029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949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1910" y="27508443"/>
            <a:ext cx="25737979" cy="850224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91910" y="18144084"/>
            <a:ext cx="25737979" cy="9364361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97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94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626459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352788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44098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529182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617379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705576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0270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13999" y="9988659"/>
            <a:ext cx="13373656" cy="28251647"/>
          </a:xfrm>
        </p:spPr>
        <p:txBody>
          <a:bodyPr/>
          <a:lstStyle>
            <a:lvl1pPr>
              <a:defRPr sz="12700"/>
            </a:lvl1pPr>
            <a:lvl2pPr>
              <a:defRPr sz="111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392320" y="9988659"/>
            <a:ext cx="13373656" cy="28251647"/>
          </a:xfrm>
        </p:spPr>
        <p:txBody>
          <a:bodyPr/>
          <a:lstStyle>
            <a:lvl1pPr>
              <a:defRPr sz="12700"/>
            </a:lvl1pPr>
            <a:lvl2pPr>
              <a:defRPr sz="111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619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4000" y="9582373"/>
            <a:ext cx="13378913" cy="3993476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88197" indent="0">
              <a:buNone/>
              <a:defRPr sz="9100" b="1"/>
            </a:lvl2pPr>
            <a:lvl3pPr marL="4176394" indent="0">
              <a:buNone/>
              <a:defRPr sz="8200" b="1"/>
            </a:lvl3pPr>
            <a:lvl4pPr marL="6264591" indent="0">
              <a:buNone/>
              <a:defRPr sz="7200" b="1"/>
            </a:lvl4pPr>
            <a:lvl5pPr marL="8352788" indent="0">
              <a:buNone/>
              <a:defRPr sz="7200" b="1"/>
            </a:lvl5pPr>
            <a:lvl6pPr marL="10440985" indent="0">
              <a:buNone/>
              <a:defRPr sz="7200" b="1"/>
            </a:lvl6pPr>
            <a:lvl7pPr marL="12529182" indent="0">
              <a:buNone/>
              <a:defRPr sz="7200" b="1"/>
            </a:lvl7pPr>
            <a:lvl8pPr marL="14617379" indent="0">
              <a:buNone/>
              <a:defRPr sz="7200" b="1"/>
            </a:lvl8pPr>
            <a:lvl9pPr marL="16705576" indent="0">
              <a:buNone/>
              <a:defRPr sz="7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14000" y="13575850"/>
            <a:ext cx="13378913" cy="24664453"/>
          </a:xfrm>
        </p:spPr>
        <p:txBody>
          <a:bodyPr/>
          <a:lstStyle>
            <a:lvl1pPr>
              <a:defRPr sz="11100"/>
            </a:lvl1pPr>
            <a:lvl2pPr>
              <a:defRPr sz="9100"/>
            </a:lvl2pPr>
            <a:lvl3pPr>
              <a:defRPr sz="8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5381809" y="9582373"/>
            <a:ext cx="13384170" cy="3993476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88197" indent="0">
              <a:buNone/>
              <a:defRPr sz="9100" b="1"/>
            </a:lvl2pPr>
            <a:lvl3pPr marL="4176394" indent="0">
              <a:buNone/>
              <a:defRPr sz="8200" b="1"/>
            </a:lvl3pPr>
            <a:lvl4pPr marL="6264591" indent="0">
              <a:buNone/>
              <a:defRPr sz="7200" b="1"/>
            </a:lvl4pPr>
            <a:lvl5pPr marL="8352788" indent="0">
              <a:buNone/>
              <a:defRPr sz="7200" b="1"/>
            </a:lvl5pPr>
            <a:lvl6pPr marL="10440985" indent="0">
              <a:buNone/>
              <a:defRPr sz="7200" b="1"/>
            </a:lvl6pPr>
            <a:lvl7pPr marL="12529182" indent="0">
              <a:buNone/>
              <a:defRPr sz="7200" b="1"/>
            </a:lvl7pPr>
            <a:lvl8pPr marL="14617379" indent="0">
              <a:buNone/>
              <a:defRPr sz="7200" b="1"/>
            </a:lvl8pPr>
            <a:lvl9pPr marL="16705576" indent="0">
              <a:buNone/>
              <a:defRPr sz="7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5381809" y="13575850"/>
            <a:ext cx="13384170" cy="24664453"/>
          </a:xfrm>
        </p:spPr>
        <p:txBody>
          <a:bodyPr/>
          <a:lstStyle>
            <a:lvl1pPr>
              <a:defRPr sz="11100"/>
            </a:lvl1pPr>
            <a:lvl2pPr>
              <a:defRPr sz="9100"/>
            </a:lvl2pPr>
            <a:lvl3pPr>
              <a:defRPr sz="8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5607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2793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1427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4000" y="1704412"/>
            <a:ext cx="9961904" cy="725366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38627" y="1704418"/>
            <a:ext cx="16927349" cy="36535890"/>
          </a:xfrm>
        </p:spPr>
        <p:txBody>
          <a:bodyPr/>
          <a:lstStyle>
            <a:lvl1pPr>
              <a:defRPr sz="14700"/>
            </a:lvl1pPr>
            <a:lvl2pPr>
              <a:defRPr sz="12700"/>
            </a:lvl2pPr>
            <a:lvl3pPr>
              <a:defRPr sz="111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4000" y="8958084"/>
            <a:ext cx="9961904" cy="29282224"/>
          </a:xfrm>
        </p:spPr>
        <p:txBody>
          <a:bodyPr/>
          <a:lstStyle>
            <a:lvl1pPr marL="0" indent="0">
              <a:buNone/>
              <a:defRPr sz="6500"/>
            </a:lvl1pPr>
            <a:lvl2pPr marL="2088197" indent="0">
              <a:buNone/>
              <a:defRPr sz="5500"/>
            </a:lvl2pPr>
            <a:lvl3pPr marL="4176394" indent="0">
              <a:buNone/>
              <a:defRPr sz="4600"/>
            </a:lvl3pPr>
            <a:lvl4pPr marL="6264591" indent="0">
              <a:buNone/>
              <a:defRPr sz="4200"/>
            </a:lvl4pPr>
            <a:lvl5pPr marL="8352788" indent="0">
              <a:buNone/>
              <a:defRPr sz="4200"/>
            </a:lvl5pPr>
            <a:lvl6pPr marL="10440985" indent="0">
              <a:buNone/>
              <a:defRPr sz="4200"/>
            </a:lvl6pPr>
            <a:lvl7pPr marL="12529182" indent="0">
              <a:buNone/>
              <a:defRPr sz="4200"/>
            </a:lvl7pPr>
            <a:lvl8pPr marL="14617379" indent="0">
              <a:buNone/>
              <a:defRPr sz="4200"/>
            </a:lvl8pPr>
            <a:lvl9pPr marL="16705576" indent="0">
              <a:buNone/>
              <a:defRPr sz="42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3286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5086" y="29965969"/>
            <a:ext cx="18167985" cy="353765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935086" y="3825022"/>
            <a:ext cx="18167985" cy="25685115"/>
          </a:xfrm>
        </p:spPr>
        <p:txBody>
          <a:bodyPr/>
          <a:lstStyle>
            <a:lvl1pPr marL="0" indent="0">
              <a:buNone/>
              <a:defRPr sz="14700"/>
            </a:lvl1pPr>
            <a:lvl2pPr marL="2088197" indent="0">
              <a:buNone/>
              <a:defRPr sz="12700"/>
            </a:lvl2pPr>
            <a:lvl3pPr marL="4176394" indent="0">
              <a:buNone/>
              <a:defRPr sz="11100"/>
            </a:lvl3pPr>
            <a:lvl4pPr marL="6264591" indent="0">
              <a:buNone/>
              <a:defRPr sz="9100"/>
            </a:lvl4pPr>
            <a:lvl5pPr marL="8352788" indent="0">
              <a:buNone/>
              <a:defRPr sz="9100"/>
            </a:lvl5pPr>
            <a:lvl6pPr marL="10440985" indent="0">
              <a:buNone/>
              <a:defRPr sz="9100"/>
            </a:lvl6pPr>
            <a:lvl7pPr marL="12529182" indent="0">
              <a:buNone/>
              <a:defRPr sz="9100"/>
            </a:lvl7pPr>
            <a:lvl8pPr marL="14617379" indent="0">
              <a:buNone/>
              <a:defRPr sz="9100"/>
            </a:lvl8pPr>
            <a:lvl9pPr marL="16705576" indent="0">
              <a:buNone/>
              <a:defRPr sz="9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5086" y="33503621"/>
            <a:ext cx="18167985" cy="5024053"/>
          </a:xfrm>
        </p:spPr>
        <p:txBody>
          <a:bodyPr/>
          <a:lstStyle>
            <a:lvl1pPr marL="0" indent="0">
              <a:buNone/>
              <a:defRPr sz="6500"/>
            </a:lvl1pPr>
            <a:lvl2pPr marL="2088197" indent="0">
              <a:buNone/>
              <a:defRPr sz="5500"/>
            </a:lvl2pPr>
            <a:lvl3pPr marL="4176394" indent="0">
              <a:buNone/>
              <a:defRPr sz="4600"/>
            </a:lvl3pPr>
            <a:lvl4pPr marL="6264591" indent="0">
              <a:buNone/>
              <a:defRPr sz="4200"/>
            </a:lvl4pPr>
            <a:lvl5pPr marL="8352788" indent="0">
              <a:buNone/>
              <a:defRPr sz="4200"/>
            </a:lvl5pPr>
            <a:lvl6pPr marL="10440985" indent="0">
              <a:buNone/>
              <a:defRPr sz="4200"/>
            </a:lvl6pPr>
            <a:lvl7pPr marL="12529182" indent="0">
              <a:buNone/>
              <a:defRPr sz="4200"/>
            </a:lvl7pPr>
            <a:lvl8pPr marL="14617379" indent="0">
              <a:buNone/>
              <a:defRPr sz="4200"/>
            </a:lvl8pPr>
            <a:lvl9pPr marL="16705576" indent="0">
              <a:buNone/>
              <a:defRPr sz="42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333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3999" y="1714327"/>
            <a:ext cx="27251978" cy="7134754"/>
          </a:xfrm>
          <a:prstGeom prst="rect">
            <a:avLst/>
          </a:prstGeom>
        </p:spPr>
        <p:txBody>
          <a:bodyPr vert="horz" lIns="417639" tIns="208820" rIns="417639" bIns="2088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999" y="9988659"/>
            <a:ext cx="27251978" cy="28251647"/>
          </a:xfrm>
          <a:prstGeom prst="rect">
            <a:avLst/>
          </a:prstGeom>
        </p:spPr>
        <p:txBody>
          <a:bodyPr vert="horz" lIns="417639" tIns="208820" rIns="417639" bIns="2088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13998" y="39677163"/>
            <a:ext cx="7065328" cy="227915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FEDB-AAAD-4D8E-A855-BAAB7D1C26F2}" type="datetimeFigureOut">
              <a:rPr lang="fr-FR" smtClean="0"/>
              <a:pPr/>
              <a:t>25/09/2017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345658" y="39677163"/>
            <a:ext cx="9588659" cy="227915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1700649" y="39677163"/>
            <a:ext cx="7065328" cy="227915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F1A7-0F49-44CE-BB58-62665F894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5067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6394" rtl="0" eaLnBrk="1" latinLnBrk="0" hangingPunct="1">
        <a:spcBef>
          <a:spcPct val="0"/>
        </a:spcBef>
        <a:buNone/>
        <a:defRPr sz="2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48" indent="-156614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20" indent="-1305123" algn="l" defTabSz="4176394" rtl="0" eaLnBrk="1" latinLnBrk="0" hangingPunct="1">
        <a:spcBef>
          <a:spcPct val="20000"/>
        </a:spcBef>
        <a:buFont typeface="Arial" panose="020B0604020202020204" pitchFamily="34" charset="0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92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111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689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886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083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280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477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674" indent="-1044098" algn="l" defTabSz="4176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97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94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91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788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985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182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379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576" algn="l" defTabSz="417639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18" Type="http://schemas.openxmlformats.org/officeDocument/2006/relationships/image" Target="../media/image13.jpeg"/><Relationship Id="rId3" Type="http://schemas.openxmlformats.org/officeDocument/2006/relationships/image" Target="../media/image1.jpeg"/><Relationship Id="rId21" Type="http://schemas.openxmlformats.org/officeDocument/2006/relationships/image" Target="../media/image16.png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24" Type="http://schemas.openxmlformats.org/officeDocument/2006/relationships/image" Target="../media/image19.jpe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6.jpe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jpe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L’image contient peut-être : 2 personnes, personnes souriantes, plein air et na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403" y="20400113"/>
            <a:ext cx="89999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ésultat de recherche d'images pour &quot;fagot de bois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46000"/>
                    </a14:imgEffect>
                    <a14:imgEffect>
                      <a14:saturation sat="33000"/>
                    </a14:imgEffect>
                    <a14:imgEffect>
                      <a14:brightnessContrast bright="6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00" b="31666"/>
          <a:stretch/>
        </p:blipFill>
        <p:spPr bwMode="auto">
          <a:xfrm>
            <a:off x="18668379" y="10747078"/>
            <a:ext cx="1130525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82403" y="665958"/>
            <a:ext cx="28571974" cy="244827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67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Bonne gestion des feux de végétation pour une durabilité des services rendus par les écosystèmes autour de la Réserve de Biosphère de la Pendjari</a:t>
            </a:r>
            <a:endParaRPr lang="fr-FR" sz="67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659267" y="3330254"/>
            <a:ext cx="20594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7200" b="1" i="1" dirty="0" smtClean="0">
                <a:solidFill>
                  <a:srgbClr val="00B050"/>
                </a:solidFill>
              </a:rPr>
              <a:t>Grâce aux feux précoces, nous tirons plusieurs services des écosystèmes autour de la Réserve de Biosphère de la Pendjari.</a:t>
            </a:r>
            <a:endParaRPr lang="fr-FR" sz="7200" b="1" i="1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310269" y="7146678"/>
            <a:ext cx="11598470" cy="517064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Les services d’approvisionnement</a:t>
            </a:r>
          </a:p>
          <a:p>
            <a:pPr algn="ctr"/>
            <a:r>
              <a:rPr lang="fr-FR" sz="5400" b="1" dirty="0" smtClean="0">
                <a:latin typeface="Garamond" panose="02020404030301010803" pitchFamily="18" charset="0"/>
              </a:rPr>
              <a:t>La RBP nous donne:</a:t>
            </a:r>
          </a:p>
          <a:p>
            <a:pPr algn="ctr"/>
            <a:r>
              <a:rPr lang="fr-FR" sz="5400" b="1" dirty="0" smtClean="0">
                <a:latin typeface="Garamond" panose="02020404030301010803" pitchFamily="18" charset="0"/>
              </a:rPr>
              <a:t>Fruits, légumes, Karité, néré, miel, …</a:t>
            </a:r>
          </a:p>
          <a:p>
            <a:pPr algn="ctr"/>
            <a:r>
              <a:rPr lang="fr-FR" sz="5400" b="1" dirty="0" smtClean="0">
                <a:latin typeface="Garamond" panose="02020404030301010803" pitchFamily="18" charset="0"/>
              </a:rPr>
              <a:t>Poissons, viande, huitres …</a:t>
            </a:r>
          </a:p>
          <a:p>
            <a:pPr algn="ctr"/>
            <a:r>
              <a:rPr lang="fr-FR" sz="5400" b="1" dirty="0" smtClean="0">
                <a:latin typeface="Garamond" panose="02020404030301010803" pitchFamily="18" charset="0"/>
              </a:rPr>
              <a:t>Bois de chauffe, Charbon, …</a:t>
            </a:r>
          </a:p>
          <a:p>
            <a:pPr algn="ctr"/>
            <a:r>
              <a:rPr lang="fr-FR" sz="5400" b="1" dirty="0" smtClean="0">
                <a:latin typeface="Garamond" panose="02020404030301010803" pitchFamily="18" charset="0"/>
              </a:rPr>
              <a:t>Bois, perches, paille, cordes…</a:t>
            </a:r>
            <a:endParaRPr lang="fr-FR" sz="5400" b="1" dirty="0">
              <a:latin typeface="Garamond" panose="020204040303010108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91464" y="15842878"/>
            <a:ext cx="8692539" cy="4247317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5400" b="1" dirty="0">
                <a:solidFill>
                  <a:srgbClr val="0070C0"/>
                </a:solidFill>
                <a:latin typeface="Garamond" panose="02020404030301010803" pitchFamily="18" charset="0"/>
              </a:rPr>
              <a:t>Les</a:t>
            </a:r>
            <a:r>
              <a:rPr lang="fr-FR" sz="54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fr-FR" sz="5400" b="1" dirty="0">
                <a:solidFill>
                  <a:srgbClr val="0070C0"/>
                </a:solidFill>
                <a:latin typeface="Garamond" panose="02020404030301010803" pitchFamily="18" charset="0"/>
              </a:rPr>
              <a:t>services culturels</a:t>
            </a:r>
          </a:p>
          <a:p>
            <a:pPr algn="r"/>
            <a:r>
              <a:rPr lang="fr-FR" sz="5400" b="1" dirty="0">
                <a:latin typeface="Garamond" panose="02020404030301010803" pitchFamily="18" charset="0"/>
              </a:rPr>
              <a:t>Cérémonies traditionnelles</a:t>
            </a:r>
          </a:p>
          <a:p>
            <a:pPr algn="r"/>
            <a:r>
              <a:rPr lang="fr-FR" sz="5400" b="1" dirty="0">
                <a:latin typeface="Garamond" panose="02020404030301010803" pitchFamily="18" charset="0"/>
              </a:rPr>
              <a:t>Sorties pédagogiques</a:t>
            </a:r>
          </a:p>
          <a:p>
            <a:pPr algn="r"/>
            <a:r>
              <a:rPr lang="fr-FR" sz="5400" b="1" dirty="0">
                <a:latin typeface="Garamond" panose="02020404030301010803" pitchFamily="18" charset="0"/>
              </a:rPr>
              <a:t>Education environnementale</a:t>
            </a:r>
          </a:p>
          <a:p>
            <a:pPr algn="r"/>
            <a:r>
              <a:rPr lang="fr-FR" sz="5400" b="1" dirty="0">
                <a:latin typeface="Garamond" panose="02020404030301010803" pitchFamily="18" charset="0"/>
              </a:rPr>
              <a:t>Tourisme et </a:t>
            </a:r>
            <a:r>
              <a:rPr lang="fr-FR" sz="5400" b="1" dirty="0" smtClean="0">
                <a:latin typeface="Garamond" panose="02020404030301010803" pitchFamily="18" charset="0"/>
              </a:rPr>
              <a:t>récréation</a:t>
            </a:r>
            <a:endParaRPr lang="fr-FR" sz="5400" b="1" dirty="0">
              <a:latin typeface="Garamond" panose="020204040303010108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677456" y="15842878"/>
            <a:ext cx="13776921" cy="42473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0070C0"/>
                </a:solidFill>
                <a:latin typeface="Garamond" panose="02020404030301010803" pitchFamily="18" charset="0"/>
              </a:rPr>
              <a:t>S</a:t>
            </a:r>
            <a:r>
              <a:rPr lang="fr-FR" sz="54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ervices de régulation</a:t>
            </a:r>
          </a:p>
          <a:p>
            <a:r>
              <a:rPr lang="fr-FR" sz="5400" b="1" dirty="0" smtClean="0">
                <a:latin typeface="Garamond" panose="02020404030301010803" pitchFamily="18" charset="0"/>
              </a:rPr>
              <a:t>Maintient une bonne qualité de l’air</a:t>
            </a:r>
          </a:p>
          <a:p>
            <a:r>
              <a:rPr lang="fr-FR" sz="5400" b="1" dirty="0" smtClean="0">
                <a:latin typeface="Garamond" panose="02020404030301010803" pitchFamily="18" charset="0"/>
              </a:rPr>
              <a:t>Récupère les eaux d’inondation</a:t>
            </a:r>
          </a:p>
          <a:p>
            <a:r>
              <a:rPr lang="fr-FR" sz="5400" b="1" dirty="0" smtClean="0">
                <a:latin typeface="Garamond" panose="02020404030301010803" pitchFamily="18" charset="0"/>
              </a:rPr>
              <a:t>Fertilise le sol</a:t>
            </a:r>
          </a:p>
          <a:p>
            <a:r>
              <a:rPr lang="fr-FR" sz="5400" b="1" dirty="0" smtClean="0">
                <a:latin typeface="Garamond" panose="02020404030301010803" pitchFamily="18" charset="0"/>
              </a:rPr>
              <a:t>Favorise la pollinisation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2403" y="25813487"/>
            <a:ext cx="28571974" cy="86177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0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… et aussi les services de soutien: Espace idéal pour la survie des hommes, des animaux et des plantes.</a:t>
            </a:r>
          </a:p>
        </p:txBody>
      </p:sp>
      <p:pic>
        <p:nvPicPr>
          <p:cNvPr id="1026" name="Picture 2" descr="Résultat de recherche d'images pour &quot;baobab néré karité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3" t="17084" r="11656" b="9779"/>
          <a:stretch/>
        </p:blipFill>
        <p:spPr bwMode="auto">
          <a:xfrm>
            <a:off x="882403" y="8007401"/>
            <a:ext cx="5688632" cy="35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ssocié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9" t="6654" r="5017" b="17910"/>
          <a:stretch/>
        </p:blipFill>
        <p:spPr bwMode="auto">
          <a:xfrm>
            <a:off x="882403" y="12102868"/>
            <a:ext cx="5354217" cy="34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baobab néré karité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1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92"/>
          <a:stretch/>
        </p:blipFill>
        <p:spPr bwMode="auto">
          <a:xfrm>
            <a:off x="6910288" y="8007401"/>
            <a:ext cx="3045123" cy="35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aille pendjari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2489" y="7146678"/>
            <a:ext cx="7251888" cy="47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pêche pendjari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403" y="15829548"/>
            <a:ext cx="5331496" cy="42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82404" y="26876870"/>
            <a:ext cx="28571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Malheureusement, la mauvaise gestion des feux détruit les écosystèmes et réduisent les services qu’ils nous rendent.</a:t>
            </a:r>
            <a:endParaRPr lang="fr-FR" sz="66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627820" y="29037110"/>
            <a:ext cx="1582655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Que devons nous faire?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Solidarité dans la gestion des feux</a:t>
            </a:r>
            <a:endParaRPr lang="fr-FR" sz="6000" b="1" dirty="0">
              <a:solidFill>
                <a:srgbClr val="008000"/>
              </a:solidFill>
              <a:latin typeface="Garamond" panose="02020404030301010803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Installer des pare-feu</a:t>
            </a:r>
            <a:endParaRPr lang="fr-FR" sz="6000" b="1" dirty="0">
              <a:solidFill>
                <a:srgbClr val="008000"/>
              </a:solidFill>
              <a:latin typeface="Garamond" panose="02020404030301010803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Allumer des feux précoces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Utiliser le feux pour lutter contre le feux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Maitriser les techniques de brulis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Protéger les récoltes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Bien gérer les pâturages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Suivre un plan de brûlis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fr-FR" sz="60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Surveiller les feux</a:t>
            </a:r>
            <a:endParaRPr lang="fr-FR" sz="6000" b="1" dirty="0">
              <a:solidFill>
                <a:srgbClr val="008000"/>
              </a:solidFill>
              <a:latin typeface="Garamond" panose="02020404030301010803" pitchFamily="18" charset="0"/>
            </a:endParaRPr>
          </a:p>
        </p:txBody>
      </p:sp>
      <p:pic>
        <p:nvPicPr>
          <p:cNvPr id="1038" name="Picture 14" descr="Image associé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10000"/>
                    </a14:imgEffect>
                    <a14:imgEffect>
                      <a14:brightnessContrast bright="2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403" y="29037110"/>
            <a:ext cx="12256212" cy="903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ésultat de recherche d'images pour &quot;ruche pendjari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0988" y="20396150"/>
            <a:ext cx="5313390" cy="51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98480" y="38493385"/>
            <a:ext cx="289151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ENSEMBLE POUR LA GESTION DURABLE DES ECOSYSTEMES DE LA PENDJARI</a:t>
            </a:r>
            <a:endParaRPr lang="fr-FR" sz="58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1044" name="Picture 20" descr="Résultat de recherche d'images pour &quot;logo chm bénin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42257" y="39363913"/>
            <a:ext cx="2088232" cy="30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ésultat de recherche d'images pour &quot;IRSNB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42990" y="39636625"/>
            <a:ext cx="6677406" cy="25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Résultat de recherche d'images pour &quot;faculté des sciences agronomiques&quot;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8" r="10584"/>
          <a:stretch/>
        </p:blipFill>
        <p:spPr bwMode="auto">
          <a:xfrm>
            <a:off x="10243444" y="20400113"/>
            <a:ext cx="13393488" cy="509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ésultat de recherche d'images pour &quot;tamarin fruit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5264" y="12725802"/>
            <a:ext cx="7632848" cy="28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6338" y="233910"/>
            <a:ext cx="29667297" cy="42176729"/>
          </a:xfrm>
          <a:prstGeom prst="rect">
            <a:avLst/>
          </a:prstGeom>
          <a:noFill/>
          <a:ln w="101600" cmpd="thickThin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60" name="Picture 36" descr="Image associé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12"/>
          <a:stretch/>
        </p:blipFill>
        <p:spPr bwMode="auto">
          <a:xfrm>
            <a:off x="538113" y="39750413"/>
            <a:ext cx="1929014" cy="25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Résultat de recherche d'images pour &quot;direction parc national de la pendjari&quot;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1421" y="39838310"/>
            <a:ext cx="2267846" cy="24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Résultat de recherche d'images pour &quot;laboratoire d'écologie appliquée&quot;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046" b="44726"/>
          <a:stretch/>
        </p:blipFill>
        <p:spPr bwMode="auto">
          <a:xfrm>
            <a:off x="14891688" y="39636625"/>
            <a:ext cx="4615282" cy="2745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 descr="http://labef-uac.org/wp-content/uploads/2016/03/labef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5269" y="39788424"/>
            <a:ext cx="4853954" cy="244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 descr="feu_precoce"/>
          <p:cNvPicPr/>
          <p:nvPr/>
        </p:nvPicPr>
        <p:blipFill>
          <a:blip r:embed="rId23" cstate="print">
            <a:lum contrast="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403" y="3424457"/>
            <a:ext cx="7483648" cy="437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 descr="Résultat de recherche d'images pour &quot;paturage suisse&quot;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74" t="10542"/>
          <a:stretch/>
        </p:blipFill>
        <p:spPr bwMode="auto">
          <a:xfrm>
            <a:off x="6499027" y="12524448"/>
            <a:ext cx="4293190" cy="30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Logo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524" y="39868299"/>
            <a:ext cx="1920113" cy="23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81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213</Words>
  <Application>Microsoft Office PowerPoint</Application>
  <PresentationFormat>Personnalisé</PresentationFormat>
  <Paragraphs>32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Bonne gestion des feux de végétation pour une durabilité des services rendus par les écosystèmes autour de la Réserve de Biosphère de la Pendjari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Bonne gestion des feux de végétation pour une durabilité des services rendus par les écosystèmes autour de la Réserve de Biosphère de la Pendjari</dc:title>
  <dc:creator>KOUTON</dc:creator>
  <cp:lastModifiedBy>akponajd</cp:lastModifiedBy>
  <cp:revision>31</cp:revision>
  <dcterms:created xsi:type="dcterms:W3CDTF">2017-08-14T01:28:37Z</dcterms:created>
  <dcterms:modified xsi:type="dcterms:W3CDTF">2017-09-25T11:37:54Z</dcterms:modified>
</cp:coreProperties>
</file>