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 id="2147483660" r:id="rId2"/>
  </p:sldMasterIdLst>
  <p:notesMasterIdLst>
    <p:notesMasterId r:id="rId56"/>
  </p:notesMasterIdLst>
  <p:sldIdLst>
    <p:sldId id="256" r:id="rId3"/>
    <p:sldId id="351" r:id="rId4"/>
    <p:sldId id="334" r:id="rId5"/>
    <p:sldId id="362" r:id="rId6"/>
    <p:sldId id="348" r:id="rId7"/>
    <p:sldId id="336" r:id="rId8"/>
    <p:sldId id="352" r:id="rId9"/>
    <p:sldId id="346" r:id="rId10"/>
    <p:sldId id="363" r:id="rId11"/>
    <p:sldId id="364" r:id="rId12"/>
    <p:sldId id="365" r:id="rId13"/>
    <p:sldId id="258" r:id="rId14"/>
    <p:sldId id="353" r:id="rId15"/>
    <p:sldId id="279" r:id="rId16"/>
    <p:sldId id="356" r:id="rId17"/>
    <p:sldId id="354" r:id="rId18"/>
    <p:sldId id="355" r:id="rId19"/>
    <p:sldId id="357" r:id="rId20"/>
    <p:sldId id="358" r:id="rId21"/>
    <p:sldId id="359" r:id="rId22"/>
    <p:sldId id="360" r:id="rId23"/>
    <p:sldId id="368" r:id="rId24"/>
    <p:sldId id="361" r:id="rId25"/>
    <p:sldId id="369" r:id="rId26"/>
    <p:sldId id="370" r:id="rId27"/>
    <p:sldId id="371" r:id="rId28"/>
    <p:sldId id="299" r:id="rId29"/>
    <p:sldId id="316" r:id="rId30"/>
    <p:sldId id="273" r:id="rId31"/>
    <p:sldId id="367" r:id="rId32"/>
    <p:sldId id="276" r:id="rId33"/>
    <p:sldId id="317" r:id="rId34"/>
    <p:sldId id="275" r:id="rId35"/>
    <p:sldId id="372" r:id="rId36"/>
    <p:sldId id="298" r:id="rId37"/>
    <p:sldId id="277" r:id="rId38"/>
    <p:sldId id="373" r:id="rId39"/>
    <p:sldId id="326" r:id="rId40"/>
    <p:sldId id="300" r:id="rId41"/>
    <p:sldId id="319" r:id="rId42"/>
    <p:sldId id="325" r:id="rId43"/>
    <p:sldId id="374" r:id="rId44"/>
    <p:sldId id="302" r:id="rId45"/>
    <p:sldId id="323" r:id="rId46"/>
    <p:sldId id="320" r:id="rId47"/>
    <p:sldId id="324" r:id="rId48"/>
    <p:sldId id="278" r:id="rId49"/>
    <p:sldId id="377" r:id="rId50"/>
    <p:sldId id="384" r:id="rId51"/>
    <p:sldId id="375" r:id="rId52"/>
    <p:sldId id="378" r:id="rId53"/>
    <p:sldId id="349" r:id="rId54"/>
    <p:sldId id="385" r:id="rId5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9885"/>
    <a:srgbClr val="59D3BF"/>
    <a:srgbClr val="FB8D74"/>
    <a:srgbClr val="E0705A"/>
    <a:srgbClr val="F2564F"/>
    <a:srgbClr val="4B84A7"/>
    <a:srgbClr val="EF9A45"/>
    <a:srgbClr val="CC0066"/>
    <a:srgbClr val="993366"/>
    <a:srgbClr val="084A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A488322-F2BA-4B5B-9748-0D474271808F}" styleName="Style moyen 3 - Accentuation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095" autoAdjust="0"/>
  </p:normalViewPr>
  <p:slideViewPr>
    <p:cSldViewPr snapToGrid="0">
      <p:cViewPr varScale="1">
        <p:scale>
          <a:sx n="102" d="100"/>
          <a:sy n="102" d="100"/>
        </p:scale>
        <p:origin x="72" y="15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6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FF3793-96C8-47FF-BF38-793ED5DF40C6}" type="datetimeFigureOut">
              <a:rPr lang="fr-BE" smtClean="0"/>
              <a:t>28-11-17</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E4DFDE-4A4D-4A7B-96F2-6552D429FA9D}" type="slidenum">
              <a:rPr lang="fr-BE" smtClean="0"/>
              <a:t>‹N°›</a:t>
            </a:fld>
            <a:endParaRPr lang="fr-BE"/>
          </a:p>
        </p:txBody>
      </p:sp>
    </p:spTree>
    <p:extLst>
      <p:ext uri="{BB962C8B-B14F-4D97-AF65-F5344CB8AC3E}">
        <p14:creationId xmlns:p14="http://schemas.microsoft.com/office/powerpoint/2010/main" val="2658074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EEE4DFDE-4A4D-4A7B-96F2-6552D429FA9D}" type="slidenum">
              <a:rPr lang="fr-BE" smtClean="0"/>
              <a:t>23</a:t>
            </a:fld>
            <a:endParaRPr lang="fr-BE"/>
          </a:p>
        </p:txBody>
      </p:sp>
    </p:spTree>
    <p:extLst>
      <p:ext uri="{BB962C8B-B14F-4D97-AF65-F5344CB8AC3E}">
        <p14:creationId xmlns:p14="http://schemas.microsoft.com/office/powerpoint/2010/main" val="3413131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EEE4DFDE-4A4D-4A7B-96F2-6552D429FA9D}" type="slidenum">
              <a:rPr lang="fr-BE" smtClean="0"/>
              <a:t>24</a:t>
            </a:fld>
            <a:endParaRPr lang="fr-BE"/>
          </a:p>
        </p:txBody>
      </p:sp>
    </p:spTree>
    <p:extLst>
      <p:ext uri="{BB962C8B-B14F-4D97-AF65-F5344CB8AC3E}">
        <p14:creationId xmlns:p14="http://schemas.microsoft.com/office/powerpoint/2010/main" val="4013908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EEE4DFDE-4A4D-4A7B-96F2-6552D429FA9D}" type="slidenum">
              <a:rPr lang="fr-BE" smtClean="0"/>
              <a:t>25</a:t>
            </a:fld>
            <a:endParaRPr lang="fr-BE"/>
          </a:p>
        </p:txBody>
      </p:sp>
    </p:spTree>
    <p:extLst>
      <p:ext uri="{BB962C8B-B14F-4D97-AF65-F5344CB8AC3E}">
        <p14:creationId xmlns:p14="http://schemas.microsoft.com/office/powerpoint/2010/main" val="1780179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EEE4DFDE-4A4D-4A7B-96F2-6552D429FA9D}" type="slidenum">
              <a:rPr lang="fr-BE" smtClean="0"/>
              <a:t>26</a:t>
            </a:fld>
            <a:endParaRPr lang="fr-BE"/>
          </a:p>
        </p:txBody>
      </p:sp>
    </p:spTree>
    <p:extLst>
      <p:ext uri="{BB962C8B-B14F-4D97-AF65-F5344CB8AC3E}">
        <p14:creationId xmlns:p14="http://schemas.microsoft.com/office/powerpoint/2010/main" val="3171293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1848B82-9032-4DBD-8092-5A826D3E01C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xmlns="" id="{88981C78-95D1-49C7-9F8D-799E2804E8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BE"/>
          </a:p>
        </p:txBody>
      </p:sp>
      <p:sp>
        <p:nvSpPr>
          <p:cNvPr id="4" name="Espace réservé de la date 3">
            <a:extLst>
              <a:ext uri="{FF2B5EF4-FFF2-40B4-BE49-F238E27FC236}">
                <a16:creationId xmlns:a16="http://schemas.microsoft.com/office/drawing/2014/main" xmlns="" id="{6A0DE974-056F-4EF5-BEC6-39666AE2E7B2}"/>
              </a:ext>
            </a:extLst>
          </p:cNvPr>
          <p:cNvSpPr>
            <a:spLocks noGrp="1"/>
          </p:cNvSpPr>
          <p:nvPr>
            <p:ph type="dt" sz="half" idx="10"/>
          </p:nvPr>
        </p:nvSpPr>
        <p:spPr/>
        <p:txBody>
          <a:bodyPr/>
          <a:lstStyle/>
          <a:p>
            <a:fld id="{B0A9F892-3C99-48C3-A264-F1EB1E18DAAD}" type="datetimeFigureOut">
              <a:rPr lang="fr-BE" smtClean="0"/>
              <a:t>28-11-17</a:t>
            </a:fld>
            <a:endParaRPr lang="fr-BE"/>
          </a:p>
        </p:txBody>
      </p:sp>
      <p:sp>
        <p:nvSpPr>
          <p:cNvPr id="5" name="Espace réservé du pied de page 4">
            <a:extLst>
              <a:ext uri="{FF2B5EF4-FFF2-40B4-BE49-F238E27FC236}">
                <a16:creationId xmlns:a16="http://schemas.microsoft.com/office/drawing/2014/main" xmlns="" id="{3030BFD3-9F66-41D4-ACC7-13D1274084F5}"/>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xmlns="" id="{9366DCFD-5A74-41BE-A64D-82467791FBA0}"/>
              </a:ext>
            </a:extLst>
          </p:cNvPr>
          <p:cNvSpPr>
            <a:spLocks noGrp="1"/>
          </p:cNvSpPr>
          <p:nvPr>
            <p:ph type="sldNum" sz="quarter" idx="12"/>
          </p:nvPr>
        </p:nvSpPr>
        <p:spPr/>
        <p:txBody>
          <a:bodyPr/>
          <a:lstStyle/>
          <a:p>
            <a:fld id="{29CF24E4-0883-419B-9274-A35FA487C422}" type="slidenum">
              <a:rPr lang="fr-BE" smtClean="0"/>
              <a:t>‹N°›</a:t>
            </a:fld>
            <a:endParaRPr lang="fr-BE"/>
          </a:p>
        </p:txBody>
      </p:sp>
    </p:spTree>
    <p:extLst>
      <p:ext uri="{BB962C8B-B14F-4D97-AF65-F5344CB8AC3E}">
        <p14:creationId xmlns:p14="http://schemas.microsoft.com/office/powerpoint/2010/main" val="397604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85C5E6B-A495-493C-9D0A-DC7F728AE16C}"/>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xmlns="" id="{2E721D92-D5BA-43E3-922F-B6EAC0C575DB}"/>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xmlns="" id="{0F153A66-ED09-432A-846F-DFD465B8014E}"/>
              </a:ext>
            </a:extLst>
          </p:cNvPr>
          <p:cNvSpPr>
            <a:spLocks noGrp="1"/>
          </p:cNvSpPr>
          <p:nvPr>
            <p:ph type="dt" sz="half" idx="10"/>
          </p:nvPr>
        </p:nvSpPr>
        <p:spPr/>
        <p:txBody>
          <a:bodyPr/>
          <a:lstStyle/>
          <a:p>
            <a:fld id="{B0A9F892-3C99-48C3-A264-F1EB1E18DAAD}" type="datetimeFigureOut">
              <a:rPr lang="fr-BE" smtClean="0"/>
              <a:t>28-11-17</a:t>
            </a:fld>
            <a:endParaRPr lang="fr-BE"/>
          </a:p>
        </p:txBody>
      </p:sp>
      <p:sp>
        <p:nvSpPr>
          <p:cNvPr id="5" name="Espace réservé du pied de page 4">
            <a:extLst>
              <a:ext uri="{FF2B5EF4-FFF2-40B4-BE49-F238E27FC236}">
                <a16:creationId xmlns:a16="http://schemas.microsoft.com/office/drawing/2014/main" xmlns="" id="{C66A76F9-29D9-4B61-AC1B-3C49D24F99CC}"/>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xmlns="" id="{2539CA31-08A6-4294-A085-F457DBEDCEB4}"/>
              </a:ext>
            </a:extLst>
          </p:cNvPr>
          <p:cNvSpPr>
            <a:spLocks noGrp="1"/>
          </p:cNvSpPr>
          <p:nvPr>
            <p:ph type="sldNum" sz="quarter" idx="12"/>
          </p:nvPr>
        </p:nvSpPr>
        <p:spPr/>
        <p:txBody>
          <a:bodyPr/>
          <a:lstStyle/>
          <a:p>
            <a:fld id="{29CF24E4-0883-419B-9274-A35FA487C422}" type="slidenum">
              <a:rPr lang="fr-BE" smtClean="0"/>
              <a:t>‹N°›</a:t>
            </a:fld>
            <a:endParaRPr lang="fr-BE"/>
          </a:p>
        </p:txBody>
      </p:sp>
    </p:spTree>
    <p:extLst>
      <p:ext uri="{BB962C8B-B14F-4D97-AF65-F5344CB8AC3E}">
        <p14:creationId xmlns:p14="http://schemas.microsoft.com/office/powerpoint/2010/main" val="3460851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FC3D4F9A-5D2A-4F09-B8CD-5CE83388ECC1}"/>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xmlns="" id="{0CB194AE-5D85-4898-AA8B-C29F56595521}"/>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xmlns="" id="{DFF856B1-1ADB-4CCE-B486-76CC62677F36}"/>
              </a:ext>
            </a:extLst>
          </p:cNvPr>
          <p:cNvSpPr>
            <a:spLocks noGrp="1"/>
          </p:cNvSpPr>
          <p:nvPr>
            <p:ph type="dt" sz="half" idx="10"/>
          </p:nvPr>
        </p:nvSpPr>
        <p:spPr/>
        <p:txBody>
          <a:bodyPr/>
          <a:lstStyle/>
          <a:p>
            <a:fld id="{B0A9F892-3C99-48C3-A264-F1EB1E18DAAD}" type="datetimeFigureOut">
              <a:rPr lang="fr-BE" smtClean="0"/>
              <a:t>28-11-17</a:t>
            </a:fld>
            <a:endParaRPr lang="fr-BE"/>
          </a:p>
        </p:txBody>
      </p:sp>
      <p:sp>
        <p:nvSpPr>
          <p:cNvPr id="5" name="Espace réservé du pied de page 4">
            <a:extLst>
              <a:ext uri="{FF2B5EF4-FFF2-40B4-BE49-F238E27FC236}">
                <a16:creationId xmlns:a16="http://schemas.microsoft.com/office/drawing/2014/main" xmlns="" id="{429A2395-F1AF-4B1F-98AB-E1F5EAAEA820}"/>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xmlns="" id="{62199676-8BE8-4E92-9AA7-2E41BAA397FE}"/>
              </a:ext>
            </a:extLst>
          </p:cNvPr>
          <p:cNvSpPr>
            <a:spLocks noGrp="1"/>
          </p:cNvSpPr>
          <p:nvPr>
            <p:ph type="sldNum" sz="quarter" idx="12"/>
          </p:nvPr>
        </p:nvSpPr>
        <p:spPr/>
        <p:txBody>
          <a:bodyPr/>
          <a:lstStyle/>
          <a:p>
            <a:fld id="{29CF24E4-0883-419B-9274-A35FA487C422}" type="slidenum">
              <a:rPr lang="fr-BE" smtClean="0"/>
              <a:t>‹N°›</a:t>
            </a:fld>
            <a:endParaRPr lang="fr-BE"/>
          </a:p>
        </p:txBody>
      </p:sp>
    </p:spTree>
    <p:extLst>
      <p:ext uri="{BB962C8B-B14F-4D97-AF65-F5344CB8AC3E}">
        <p14:creationId xmlns:p14="http://schemas.microsoft.com/office/powerpoint/2010/main" val="3672355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97BB112-9F2A-4415-BCB6-B13FA60A4BA0}" type="datetimeFigureOut">
              <a:rPr lang="es-419" smtClean="0">
                <a:solidFill>
                  <a:prstClr val="black">
                    <a:tint val="75000"/>
                  </a:prstClr>
                </a:solidFill>
              </a:rPr>
              <a:pPr/>
              <a:t>28/11/2017</a:t>
            </a:fld>
            <a:endParaRPr lang="es-419">
              <a:solidFill>
                <a:prstClr val="black">
                  <a:tint val="75000"/>
                </a:prstClr>
              </a:solidFill>
            </a:endParaRPr>
          </a:p>
        </p:txBody>
      </p:sp>
      <p:sp>
        <p:nvSpPr>
          <p:cNvPr id="5" name="Footer Placeholder 4"/>
          <p:cNvSpPr>
            <a:spLocks noGrp="1"/>
          </p:cNvSpPr>
          <p:nvPr>
            <p:ph type="ftr" sz="quarter" idx="11"/>
          </p:nvPr>
        </p:nvSpPr>
        <p:spPr/>
        <p:txBody>
          <a:bodyPr/>
          <a:lstStyle/>
          <a:p>
            <a:endParaRPr lang="es-419">
              <a:solidFill>
                <a:prstClr val="black">
                  <a:tint val="75000"/>
                </a:prstClr>
              </a:solidFill>
            </a:endParaRPr>
          </a:p>
        </p:txBody>
      </p:sp>
      <p:sp>
        <p:nvSpPr>
          <p:cNvPr id="6" name="Slide Number Placeholder 5"/>
          <p:cNvSpPr>
            <a:spLocks noGrp="1"/>
          </p:cNvSpPr>
          <p:nvPr>
            <p:ph type="sldNum" sz="quarter" idx="12"/>
          </p:nvPr>
        </p:nvSpPr>
        <p:spPr/>
        <p:txBody>
          <a:bodyPr/>
          <a:lstStyle/>
          <a:p>
            <a:fld id="{63F88F54-B9F0-476C-949E-77FB64E803A2}" type="slidenum">
              <a:rPr lang="es-419" smtClean="0">
                <a:solidFill>
                  <a:prstClr val="black">
                    <a:tint val="75000"/>
                  </a:prstClr>
                </a:solidFill>
              </a:rPr>
              <a:pPr/>
              <a:t>‹N°›</a:t>
            </a:fld>
            <a:endParaRPr lang="es-419">
              <a:solidFill>
                <a:prstClr val="black">
                  <a:tint val="75000"/>
                </a:prstClr>
              </a:solidFill>
            </a:endParaRPr>
          </a:p>
        </p:txBody>
      </p:sp>
    </p:spTree>
    <p:extLst>
      <p:ext uri="{BB962C8B-B14F-4D97-AF65-F5344CB8AC3E}">
        <p14:creationId xmlns:p14="http://schemas.microsoft.com/office/powerpoint/2010/main" val="960033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97BB112-9F2A-4415-BCB6-B13FA60A4BA0}" type="datetimeFigureOut">
              <a:rPr lang="es-419" smtClean="0">
                <a:solidFill>
                  <a:prstClr val="black">
                    <a:tint val="75000"/>
                  </a:prstClr>
                </a:solidFill>
              </a:rPr>
              <a:pPr/>
              <a:t>28/11/2017</a:t>
            </a:fld>
            <a:endParaRPr lang="es-419">
              <a:solidFill>
                <a:prstClr val="black">
                  <a:tint val="75000"/>
                </a:prstClr>
              </a:solidFill>
            </a:endParaRPr>
          </a:p>
        </p:txBody>
      </p:sp>
      <p:sp>
        <p:nvSpPr>
          <p:cNvPr id="5" name="Footer Placeholder 4"/>
          <p:cNvSpPr>
            <a:spLocks noGrp="1"/>
          </p:cNvSpPr>
          <p:nvPr>
            <p:ph type="ftr" sz="quarter" idx="11"/>
          </p:nvPr>
        </p:nvSpPr>
        <p:spPr/>
        <p:txBody>
          <a:bodyPr/>
          <a:lstStyle/>
          <a:p>
            <a:endParaRPr lang="es-419">
              <a:solidFill>
                <a:prstClr val="black">
                  <a:tint val="75000"/>
                </a:prstClr>
              </a:solidFill>
            </a:endParaRPr>
          </a:p>
        </p:txBody>
      </p:sp>
      <p:sp>
        <p:nvSpPr>
          <p:cNvPr id="6" name="Slide Number Placeholder 5"/>
          <p:cNvSpPr>
            <a:spLocks noGrp="1"/>
          </p:cNvSpPr>
          <p:nvPr>
            <p:ph type="sldNum" sz="quarter" idx="12"/>
          </p:nvPr>
        </p:nvSpPr>
        <p:spPr/>
        <p:txBody>
          <a:bodyPr/>
          <a:lstStyle/>
          <a:p>
            <a:fld id="{63F88F54-B9F0-476C-949E-77FB64E803A2}" type="slidenum">
              <a:rPr lang="es-419" smtClean="0">
                <a:solidFill>
                  <a:prstClr val="black">
                    <a:tint val="75000"/>
                  </a:prstClr>
                </a:solidFill>
              </a:rPr>
              <a:pPr/>
              <a:t>‹N°›</a:t>
            </a:fld>
            <a:endParaRPr lang="es-419">
              <a:solidFill>
                <a:prstClr val="black">
                  <a:tint val="75000"/>
                </a:prstClr>
              </a:solidFill>
            </a:endParaRPr>
          </a:p>
        </p:txBody>
      </p:sp>
    </p:spTree>
    <p:extLst>
      <p:ext uri="{BB962C8B-B14F-4D97-AF65-F5344CB8AC3E}">
        <p14:creationId xmlns:p14="http://schemas.microsoft.com/office/powerpoint/2010/main" val="250916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C97BB112-9F2A-4415-BCB6-B13FA60A4BA0}" type="datetimeFigureOut">
              <a:rPr lang="es-419" smtClean="0">
                <a:solidFill>
                  <a:prstClr val="black">
                    <a:tint val="75000"/>
                  </a:prstClr>
                </a:solidFill>
              </a:rPr>
              <a:pPr/>
              <a:t>28/11/2017</a:t>
            </a:fld>
            <a:endParaRPr lang="es-419">
              <a:solidFill>
                <a:prstClr val="black">
                  <a:tint val="75000"/>
                </a:prstClr>
              </a:solidFill>
            </a:endParaRPr>
          </a:p>
        </p:txBody>
      </p:sp>
      <p:sp>
        <p:nvSpPr>
          <p:cNvPr id="5" name="Footer Placeholder 4"/>
          <p:cNvSpPr>
            <a:spLocks noGrp="1"/>
          </p:cNvSpPr>
          <p:nvPr>
            <p:ph type="ftr" sz="quarter" idx="11"/>
          </p:nvPr>
        </p:nvSpPr>
        <p:spPr/>
        <p:txBody>
          <a:bodyPr/>
          <a:lstStyle/>
          <a:p>
            <a:endParaRPr lang="es-419">
              <a:solidFill>
                <a:prstClr val="black">
                  <a:tint val="75000"/>
                </a:prstClr>
              </a:solidFill>
            </a:endParaRPr>
          </a:p>
        </p:txBody>
      </p:sp>
      <p:sp>
        <p:nvSpPr>
          <p:cNvPr id="6" name="Slide Number Placeholder 5"/>
          <p:cNvSpPr>
            <a:spLocks noGrp="1"/>
          </p:cNvSpPr>
          <p:nvPr>
            <p:ph type="sldNum" sz="quarter" idx="12"/>
          </p:nvPr>
        </p:nvSpPr>
        <p:spPr/>
        <p:txBody>
          <a:bodyPr/>
          <a:lstStyle/>
          <a:p>
            <a:fld id="{63F88F54-B9F0-476C-949E-77FB64E803A2}" type="slidenum">
              <a:rPr lang="es-419" smtClean="0">
                <a:solidFill>
                  <a:prstClr val="black">
                    <a:tint val="75000"/>
                  </a:prstClr>
                </a:solidFill>
              </a:rPr>
              <a:pPr/>
              <a:t>‹N°›</a:t>
            </a:fld>
            <a:endParaRPr lang="es-419">
              <a:solidFill>
                <a:prstClr val="black">
                  <a:tint val="75000"/>
                </a:prstClr>
              </a:solidFill>
            </a:endParaRPr>
          </a:p>
        </p:txBody>
      </p:sp>
    </p:spTree>
    <p:extLst>
      <p:ext uri="{BB962C8B-B14F-4D97-AF65-F5344CB8AC3E}">
        <p14:creationId xmlns:p14="http://schemas.microsoft.com/office/powerpoint/2010/main" val="459810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97BB112-9F2A-4415-BCB6-B13FA60A4BA0}" type="datetimeFigureOut">
              <a:rPr lang="es-419" smtClean="0">
                <a:solidFill>
                  <a:prstClr val="black">
                    <a:tint val="75000"/>
                  </a:prstClr>
                </a:solidFill>
              </a:rPr>
              <a:pPr/>
              <a:t>28/11/2017</a:t>
            </a:fld>
            <a:endParaRPr lang="es-419">
              <a:solidFill>
                <a:prstClr val="black">
                  <a:tint val="75000"/>
                </a:prstClr>
              </a:solidFill>
            </a:endParaRPr>
          </a:p>
        </p:txBody>
      </p:sp>
      <p:sp>
        <p:nvSpPr>
          <p:cNvPr id="6" name="Footer Placeholder 5"/>
          <p:cNvSpPr>
            <a:spLocks noGrp="1"/>
          </p:cNvSpPr>
          <p:nvPr>
            <p:ph type="ftr" sz="quarter" idx="11"/>
          </p:nvPr>
        </p:nvSpPr>
        <p:spPr/>
        <p:txBody>
          <a:bodyPr/>
          <a:lstStyle/>
          <a:p>
            <a:endParaRPr lang="es-419">
              <a:solidFill>
                <a:prstClr val="black">
                  <a:tint val="75000"/>
                </a:prstClr>
              </a:solidFill>
            </a:endParaRPr>
          </a:p>
        </p:txBody>
      </p:sp>
      <p:sp>
        <p:nvSpPr>
          <p:cNvPr id="7" name="Slide Number Placeholder 6"/>
          <p:cNvSpPr>
            <a:spLocks noGrp="1"/>
          </p:cNvSpPr>
          <p:nvPr>
            <p:ph type="sldNum" sz="quarter" idx="12"/>
          </p:nvPr>
        </p:nvSpPr>
        <p:spPr/>
        <p:txBody>
          <a:bodyPr/>
          <a:lstStyle/>
          <a:p>
            <a:fld id="{63F88F54-B9F0-476C-949E-77FB64E803A2}" type="slidenum">
              <a:rPr lang="es-419" smtClean="0">
                <a:solidFill>
                  <a:prstClr val="black">
                    <a:tint val="75000"/>
                  </a:prstClr>
                </a:solidFill>
              </a:rPr>
              <a:pPr/>
              <a:t>‹N°›</a:t>
            </a:fld>
            <a:endParaRPr lang="es-419">
              <a:solidFill>
                <a:prstClr val="black">
                  <a:tint val="75000"/>
                </a:prstClr>
              </a:solidFill>
            </a:endParaRPr>
          </a:p>
        </p:txBody>
      </p:sp>
    </p:spTree>
    <p:extLst>
      <p:ext uri="{BB962C8B-B14F-4D97-AF65-F5344CB8AC3E}">
        <p14:creationId xmlns:p14="http://schemas.microsoft.com/office/powerpoint/2010/main" val="2902983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839790"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97BB112-9F2A-4415-BCB6-B13FA60A4BA0}" type="datetimeFigureOut">
              <a:rPr lang="es-419" smtClean="0">
                <a:solidFill>
                  <a:prstClr val="black">
                    <a:tint val="75000"/>
                  </a:prstClr>
                </a:solidFill>
              </a:rPr>
              <a:pPr/>
              <a:t>28/11/2017</a:t>
            </a:fld>
            <a:endParaRPr lang="es-419">
              <a:solidFill>
                <a:prstClr val="black">
                  <a:tint val="75000"/>
                </a:prstClr>
              </a:solidFill>
            </a:endParaRPr>
          </a:p>
        </p:txBody>
      </p:sp>
      <p:sp>
        <p:nvSpPr>
          <p:cNvPr id="8" name="Footer Placeholder 7"/>
          <p:cNvSpPr>
            <a:spLocks noGrp="1"/>
          </p:cNvSpPr>
          <p:nvPr>
            <p:ph type="ftr" sz="quarter" idx="11"/>
          </p:nvPr>
        </p:nvSpPr>
        <p:spPr/>
        <p:txBody>
          <a:bodyPr/>
          <a:lstStyle/>
          <a:p>
            <a:endParaRPr lang="es-419">
              <a:solidFill>
                <a:prstClr val="black">
                  <a:tint val="75000"/>
                </a:prstClr>
              </a:solidFill>
            </a:endParaRPr>
          </a:p>
        </p:txBody>
      </p:sp>
      <p:sp>
        <p:nvSpPr>
          <p:cNvPr id="9" name="Slide Number Placeholder 8"/>
          <p:cNvSpPr>
            <a:spLocks noGrp="1"/>
          </p:cNvSpPr>
          <p:nvPr>
            <p:ph type="sldNum" sz="quarter" idx="12"/>
          </p:nvPr>
        </p:nvSpPr>
        <p:spPr/>
        <p:txBody>
          <a:bodyPr/>
          <a:lstStyle/>
          <a:p>
            <a:fld id="{63F88F54-B9F0-476C-949E-77FB64E803A2}" type="slidenum">
              <a:rPr lang="es-419" smtClean="0">
                <a:solidFill>
                  <a:prstClr val="black">
                    <a:tint val="75000"/>
                  </a:prstClr>
                </a:solidFill>
              </a:rPr>
              <a:pPr/>
              <a:t>‹N°›</a:t>
            </a:fld>
            <a:endParaRPr lang="es-419">
              <a:solidFill>
                <a:prstClr val="black">
                  <a:tint val="75000"/>
                </a:prstClr>
              </a:solidFill>
            </a:endParaRPr>
          </a:p>
        </p:txBody>
      </p:sp>
    </p:spTree>
    <p:extLst>
      <p:ext uri="{BB962C8B-B14F-4D97-AF65-F5344CB8AC3E}">
        <p14:creationId xmlns:p14="http://schemas.microsoft.com/office/powerpoint/2010/main" val="2158019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97BB112-9F2A-4415-BCB6-B13FA60A4BA0}" type="datetimeFigureOut">
              <a:rPr lang="es-419" smtClean="0">
                <a:solidFill>
                  <a:prstClr val="black">
                    <a:tint val="75000"/>
                  </a:prstClr>
                </a:solidFill>
              </a:rPr>
              <a:pPr/>
              <a:t>28/11/2017</a:t>
            </a:fld>
            <a:endParaRPr lang="es-419">
              <a:solidFill>
                <a:prstClr val="black">
                  <a:tint val="75000"/>
                </a:prstClr>
              </a:solidFill>
            </a:endParaRPr>
          </a:p>
        </p:txBody>
      </p:sp>
      <p:sp>
        <p:nvSpPr>
          <p:cNvPr id="4" name="Footer Placeholder 3"/>
          <p:cNvSpPr>
            <a:spLocks noGrp="1"/>
          </p:cNvSpPr>
          <p:nvPr>
            <p:ph type="ftr" sz="quarter" idx="11"/>
          </p:nvPr>
        </p:nvSpPr>
        <p:spPr/>
        <p:txBody>
          <a:bodyPr/>
          <a:lstStyle/>
          <a:p>
            <a:endParaRPr lang="es-419">
              <a:solidFill>
                <a:prstClr val="black">
                  <a:tint val="75000"/>
                </a:prstClr>
              </a:solidFill>
            </a:endParaRPr>
          </a:p>
        </p:txBody>
      </p:sp>
      <p:sp>
        <p:nvSpPr>
          <p:cNvPr id="5" name="Slide Number Placeholder 4"/>
          <p:cNvSpPr>
            <a:spLocks noGrp="1"/>
          </p:cNvSpPr>
          <p:nvPr>
            <p:ph type="sldNum" sz="quarter" idx="12"/>
          </p:nvPr>
        </p:nvSpPr>
        <p:spPr/>
        <p:txBody>
          <a:bodyPr/>
          <a:lstStyle/>
          <a:p>
            <a:fld id="{63F88F54-B9F0-476C-949E-77FB64E803A2}" type="slidenum">
              <a:rPr lang="es-419" smtClean="0">
                <a:solidFill>
                  <a:prstClr val="black">
                    <a:tint val="75000"/>
                  </a:prstClr>
                </a:solidFill>
              </a:rPr>
              <a:pPr/>
              <a:t>‹N°›</a:t>
            </a:fld>
            <a:endParaRPr lang="es-419">
              <a:solidFill>
                <a:prstClr val="black">
                  <a:tint val="75000"/>
                </a:prstClr>
              </a:solidFill>
            </a:endParaRPr>
          </a:p>
        </p:txBody>
      </p:sp>
    </p:spTree>
    <p:extLst>
      <p:ext uri="{BB962C8B-B14F-4D97-AF65-F5344CB8AC3E}">
        <p14:creationId xmlns:p14="http://schemas.microsoft.com/office/powerpoint/2010/main" val="3451701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7BB112-9F2A-4415-BCB6-B13FA60A4BA0}" type="datetimeFigureOut">
              <a:rPr lang="es-419" smtClean="0">
                <a:solidFill>
                  <a:prstClr val="black">
                    <a:tint val="75000"/>
                  </a:prstClr>
                </a:solidFill>
              </a:rPr>
              <a:pPr/>
              <a:t>28/11/2017</a:t>
            </a:fld>
            <a:endParaRPr lang="es-419">
              <a:solidFill>
                <a:prstClr val="black">
                  <a:tint val="75000"/>
                </a:prstClr>
              </a:solidFill>
            </a:endParaRPr>
          </a:p>
        </p:txBody>
      </p:sp>
      <p:sp>
        <p:nvSpPr>
          <p:cNvPr id="3" name="Footer Placeholder 2"/>
          <p:cNvSpPr>
            <a:spLocks noGrp="1"/>
          </p:cNvSpPr>
          <p:nvPr>
            <p:ph type="ftr" sz="quarter" idx="11"/>
          </p:nvPr>
        </p:nvSpPr>
        <p:spPr/>
        <p:txBody>
          <a:bodyPr/>
          <a:lstStyle/>
          <a:p>
            <a:endParaRPr lang="es-419">
              <a:solidFill>
                <a:prstClr val="black">
                  <a:tint val="75000"/>
                </a:prstClr>
              </a:solidFill>
            </a:endParaRPr>
          </a:p>
        </p:txBody>
      </p:sp>
      <p:sp>
        <p:nvSpPr>
          <p:cNvPr id="4" name="Slide Number Placeholder 3"/>
          <p:cNvSpPr>
            <a:spLocks noGrp="1"/>
          </p:cNvSpPr>
          <p:nvPr>
            <p:ph type="sldNum" sz="quarter" idx="12"/>
          </p:nvPr>
        </p:nvSpPr>
        <p:spPr/>
        <p:txBody>
          <a:bodyPr/>
          <a:lstStyle/>
          <a:p>
            <a:fld id="{63F88F54-B9F0-476C-949E-77FB64E803A2}" type="slidenum">
              <a:rPr lang="es-419" smtClean="0">
                <a:solidFill>
                  <a:prstClr val="black">
                    <a:tint val="75000"/>
                  </a:prstClr>
                </a:solidFill>
              </a:rPr>
              <a:pPr/>
              <a:t>‹N°›</a:t>
            </a:fld>
            <a:endParaRPr lang="es-419">
              <a:solidFill>
                <a:prstClr val="black">
                  <a:tint val="75000"/>
                </a:prstClr>
              </a:solidFill>
            </a:endParaRPr>
          </a:p>
        </p:txBody>
      </p:sp>
    </p:spTree>
    <p:extLst>
      <p:ext uri="{BB962C8B-B14F-4D97-AF65-F5344CB8AC3E}">
        <p14:creationId xmlns:p14="http://schemas.microsoft.com/office/powerpoint/2010/main" val="2070958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C97BB112-9F2A-4415-BCB6-B13FA60A4BA0}" type="datetimeFigureOut">
              <a:rPr lang="es-419" smtClean="0">
                <a:solidFill>
                  <a:prstClr val="black">
                    <a:tint val="75000"/>
                  </a:prstClr>
                </a:solidFill>
              </a:rPr>
              <a:pPr/>
              <a:t>28/11/2017</a:t>
            </a:fld>
            <a:endParaRPr lang="es-419">
              <a:solidFill>
                <a:prstClr val="black">
                  <a:tint val="75000"/>
                </a:prstClr>
              </a:solidFill>
            </a:endParaRPr>
          </a:p>
        </p:txBody>
      </p:sp>
      <p:sp>
        <p:nvSpPr>
          <p:cNvPr id="6" name="Footer Placeholder 5"/>
          <p:cNvSpPr>
            <a:spLocks noGrp="1"/>
          </p:cNvSpPr>
          <p:nvPr>
            <p:ph type="ftr" sz="quarter" idx="11"/>
          </p:nvPr>
        </p:nvSpPr>
        <p:spPr/>
        <p:txBody>
          <a:bodyPr/>
          <a:lstStyle/>
          <a:p>
            <a:endParaRPr lang="es-419">
              <a:solidFill>
                <a:prstClr val="black">
                  <a:tint val="75000"/>
                </a:prstClr>
              </a:solidFill>
            </a:endParaRPr>
          </a:p>
        </p:txBody>
      </p:sp>
      <p:sp>
        <p:nvSpPr>
          <p:cNvPr id="7" name="Slide Number Placeholder 6"/>
          <p:cNvSpPr>
            <a:spLocks noGrp="1"/>
          </p:cNvSpPr>
          <p:nvPr>
            <p:ph type="sldNum" sz="quarter" idx="12"/>
          </p:nvPr>
        </p:nvSpPr>
        <p:spPr/>
        <p:txBody>
          <a:bodyPr/>
          <a:lstStyle/>
          <a:p>
            <a:fld id="{63F88F54-B9F0-476C-949E-77FB64E803A2}" type="slidenum">
              <a:rPr lang="es-419" smtClean="0">
                <a:solidFill>
                  <a:prstClr val="black">
                    <a:tint val="75000"/>
                  </a:prstClr>
                </a:solidFill>
              </a:rPr>
              <a:pPr/>
              <a:t>‹N°›</a:t>
            </a:fld>
            <a:endParaRPr lang="es-419">
              <a:solidFill>
                <a:prstClr val="black">
                  <a:tint val="75000"/>
                </a:prstClr>
              </a:solidFill>
            </a:endParaRPr>
          </a:p>
        </p:txBody>
      </p:sp>
    </p:spTree>
    <p:extLst>
      <p:ext uri="{BB962C8B-B14F-4D97-AF65-F5344CB8AC3E}">
        <p14:creationId xmlns:p14="http://schemas.microsoft.com/office/powerpoint/2010/main" val="266508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333DE5B-55DF-41F2-98F2-A1A25377628A}"/>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xmlns="" id="{9D8B640A-CFC5-483A-9D13-DF7EF51C3FAB}"/>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xmlns="" id="{C2858639-CEA1-4ABE-A4BD-23A6228F2C4D}"/>
              </a:ext>
            </a:extLst>
          </p:cNvPr>
          <p:cNvSpPr>
            <a:spLocks noGrp="1"/>
          </p:cNvSpPr>
          <p:nvPr>
            <p:ph type="dt" sz="half" idx="10"/>
          </p:nvPr>
        </p:nvSpPr>
        <p:spPr/>
        <p:txBody>
          <a:bodyPr/>
          <a:lstStyle/>
          <a:p>
            <a:fld id="{B0A9F892-3C99-48C3-A264-F1EB1E18DAAD}" type="datetimeFigureOut">
              <a:rPr lang="fr-BE" smtClean="0"/>
              <a:t>28-11-17</a:t>
            </a:fld>
            <a:endParaRPr lang="fr-BE"/>
          </a:p>
        </p:txBody>
      </p:sp>
      <p:sp>
        <p:nvSpPr>
          <p:cNvPr id="5" name="Espace réservé du pied de page 4">
            <a:extLst>
              <a:ext uri="{FF2B5EF4-FFF2-40B4-BE49-F238E27FC236}">
                <a16:creationId xmlns:a16="http://schemas.microsoft.com/office/drawing/2014/main" xmlns="" id="{50A6E249-3989-4A9A-8791-4285D5AD86FA}"/>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xmlns="" id="{25CB4FEC-C350-4133-BFE1-A5C93E1482F3}"/>
              </a:ext>
            </a:extLst>
          </p:cNvPr>
          <p:cNvSpPr>
            <a:spLocks noGrp="1"/>
          </p:cNvSpPr>
          <p:nvPr>
            <p:ph type="sldNum" sz="quarter" idx="12"/>
          </p:nvPr>
        </p:nvSpPr>
        <p:spPr/>
        <p:txBody>
          <a:bodyPr/>
          <a:lstStyle/>
          <a:p>
            <a:fld id="{29CF24E4-0883-419B-9274-A35FA487C422}" type="slidenum">
              <a:rPr lang="fr-BE" smtClean="0"/>
              <a:t>‹N°›</a:t>
            </a:fld>
            <a:endParaRPr lang="fr-BE"/>
          </a:p>
        </p:txBody>
      </p:sp>
    </p:spTree>
    <p:extLst>
      <p:ext uri="{BB962C8B-B14F-4D97-AF65-F5344CB8AC3E}">
        <p14:creationId xmlns:p14="http://schemas.microsoft.com/office/powerpoint/2010/main" val="3293192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8"/>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C97BB112-9F2A-4415-BCB6-B13FA60A4BA0}" type="datetimeFigureOut">
              <a:rPr lang="es-419" smtClean="0">
                <a:solidFill>
                  <a:prstClr val="black">
                    <a:tint val="75000"/>
                  </a:prstClr>
                </a:solidFill>
              </a:rPr>
              <a:pPr/>
              <a:t>28/11/2017</a:t>
            </a:fld>
            <a:endParaRPr lang="es-419">
              <a:solidFill>
                <a:prstClr val="black">
                  <a:tint val="75000"/>
                </a:prstClr>
              </a:solidFill>
            </a:endParaRPr>
          </a:p>
        </p:txBody>
      </p:sp>
      <p:sp>
        <p:nvSpPr>
          <p:cNvPr id="6" name="Footer Placeholder 5"/>
          <p:cNvSpPr>
            <a:spLocks noGrp="1"/>
          </p:cNvSpPr>
          <p:nvPr>
            <p:ph type="ftr" sz="quarter" idx="11"/>
          </p:nvPr>
        </p:nvSpPr>
        <p:spPr/>
        <p:txBody>
          <a:bodyPr/>
          <a:lstStyle/>
          <a:p>
            <a:endParaRPr lang="es-419">
              <a:solidFill>
                <a:prstClr val="black">
                  <a:tint val="75000"/>
                </a:prstClr>
              </a:solidFill>
            </a:endParaRPr>
          </a:p>
        </p:txBody>
      </p:sp>
      <p:sp>
        <p:nvSpPr>
          <p:cNvPr id="7" name="Slide Number Placeholder 6"/>
          <p:cNvSpPr>
            <a:spLocks noGrp="1"/>
          </p:cNvSpPr>
          <p:nvPr>
            <p:ph type="sldNum" sz="quarter" idx="12"/>
          </p:nvPr>
        </p:nvSpPr>
        <p:spPr/>
        <p:txBody>
          <a:bodyPr/>
          <a:lstStyle/>
          <a:p>
            <a:fld id="{63F88F54-B9F0-476C-949E-77FB64E803A2}" type="slidenum">
              <a:rPr lang="es-419" smtClean="0">
                <a:solidFill>
                  <a:prstClr val="black">
                    <a:tint val="75000"/>
                  </a:prstClr>
                </a:solidFill>
              </a:rPr>
              <a:pPr/>
              <a:t>‹N°›</a:t>
            </a:fld>
            <a:endParaRPr lang="es-419">
              <a:solidFill>
                <a:prstClr val="black">
                  <a:tint val="75000"/>
                </a:prstClr>
              </a:solidFill>
            </a:endParaRPr>
          </a:p>
        </p:txBody>
      </p:sp>
    </p:spTree>
    <p:extLst>
      <p:ext uri="{BB962C8B-B14F-4D97-AF65-F5344CB8AC3E}">
        <p14:creationId xmlns:p14="http://schemas.microsoft.com/office/powerpoint/2010/main" val="902946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97BB112-9F2A-4415-BCB6-B13FA60A4BA0}" type="datetimeFigureOut">
              <a:rPr lang="es-419" smtClean="0">
                <a:solidFill>
                  <a:prstClr val="black">
                    <a:tint val="75000"/>
                  </a:prstClr>
                </a:solidFill>
              </a:rPr>
              <a:pPr/>
              <a:t>28/11/2017</a:t>
            </a:fld>
            <a:endParaRPr lang="es-419">
              <a:solidFill>
                <a:prstClr val="black">
                  <a:tint val="75000"/>
                </a:prstClr>
              </a:solidFill>
            </a:endParaRPr>
          </a:p>
        </p:txBody>
      </p:sp>
      <p:sp>
        <p:nvSpPr>
          <p:cNvPr id="5" name="Footer Placeholder 4"/>
          <p:cNvSpPr>
            <a:spLocks noGrp="1"/>
          </p:cNvSpPr>
          <p:nvPr>
            <p:ph type="ftr" sz="quarter" idx="11"/>
          </p:nvPr>
        </p:nvSpPr>
        <p:spPr/>
        <p:txBody>
          <a:bodyPr/>
          <a:lstStyle/>
          <a:p>
            <a:endParaRPr lang="es-419">
              <a:solidFill>
                <a:prstClr val="black">
                  <a:tint val="75000"/>
                </a:prstClr>
              </a:solidFill>
            </a:endParaRPr>
          </a:p>
        </p:txBody>
      </p:sp>
      <p:sp>
        <p:nvSpPr>
          <p:cNvPr id="6" name="Slide Number Placeholder 5"/>
          <p:cNvSpPr>
            <a:spLocks noGrp="1"/>
          </p:cNvSpPr>
          <p:nvPr>
            <p:ph type="sldNum" sz="quarter" idx="12"/>
          </p:nvPr>
        </p:nvSpPr>
        <p:spPr/>
        <p:txBody>
          <a:bodyPr/>
          <a:lstStyle/>
          <a:p>
            <a:fld id="{63F88F54-B9F0-476C-949E-77FB64E803A2}" type="slidenum">
              <a:rPr lang="es-419" smtClean="0">
                <a:solidFill>
                  <a:prstClr val="black">
                    <a:tint val="75000"/>
                  </a:prstClr>
                </a:solidFill>
              </a:rPr>
              <a:pPr/>
              <a:t>‹N°›</a:t>
            </a:fld>
            <a:endParaRPr lang="es-419">
              <a:solidFill>
                <a:prstClr val="black">
                  <a:tint val="75000"/>
                </a:prstClr>
              </a:solidFill>
            </a:endParaRPr>
          </a:p>
        </p:txBody>
      </p:sp>
    </p:spTree>
    <p:extLst>
      <p:ext uri="{BB962C8B-B14F-4D97-AF65-F5344CB8AC3E}">
        <p14:creationId xmlns:p14="http://schemas.microsoft.com/office/powerpoint/2010/main" val="1091863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97BB112-9F2A-4415-BCB6-B13FA60A4BA0}" type="datetimeFigureOut">
              <a:rPr lang="es-419" smtClean="0">
                <a:solidFill>
                  <a:prstClr val="black">
                    <a:tint val="75000"/>
                  </a:prstClr>
                </a:solidFill>
              </a:rPr>
              <a:pPr/>
              <a:t>28/11/2017</a:t>
            </a:fld>
            <a:endParaRPr lang="es-419">
              <a:solidFill>
                <a:prstClr val="black">
                  <a:tint val="75000"/>
                </a:prstClr>
              </a:solidFill>
            </a:endParaRPr>
          </a:p>
        </p:txBody>
      </p:sp>
      <p:sp>
        <p:nvSpPr>
          <p:cNvPr id="5" name="Footer Placeholder 4"/>
          <p:cNvSpPr>
            <a:spLocks noGrp="1"/>
          </p:cNvSpPr>
          <p:nvPr>
            <p:ph type="ftr" sz="quarter" idx="11"/>
          </p:nvPr>
        </p:nvSpPr>
        <p:spPr/>
        <p:txBody>
          <a:bodyPr/>
          <a:lstStyle/>
          <a:p>
            <a:endParaRPr lang="es-419">
              <a:solidFill>
                <a:prstClr val="black">
                  <a:tint val="75000"/>
                </a:prstClr>
              </a:solidFill>
            </a:endParaRPr>
          </a:p>
        </p:txBody>
      </p:sp>
      <p:sp>
        <p:nvSpPr>
          <p:cNvPr id="6" name="Slide Number Placeholder 5"/>
          <p:cNvSpPr>
            <a:spLocks noGrp="1"/>
          </p:cNvSpPr>
          <p:nvPr>
            <p:ph type="sldNum" sz="quarter" idx="12"/>
          </p:nvPr>
        </p:nvSpPr>
        <p:spPr/>
        <p:txBody>
          <a:bodyPr/>
          <a:lstStyle/>
          <a:p>
            <a:fld id="{63F88F54-B9F0-476C-949E-77FB64E803A2}" type="slidenum">
              <a:rPr lang="es-419" smtClean="0">
                <a:solidFill>
                  <a:prstClr val="black">
                    <a:tint val="75000"/>
                  </a:prstClr>
                </a:solidFill>
              </a:rPr>
              <a:pPr/>
              <a:t>‹N°›</a:t>
            </a:fld>
            <a:endParaRPr lang="es-419">
              <a:solidFill>
                <a:prstClr val="black">
                  <a:tint val="75000"/>
                </a:prstClr>
              </a:solidFill>
            </a:endParaRPr>
          </a:p>
        </p:txBody>
      </p:sp>
    </p:spTree>
    <p:extLst>
      <p:ext uri="{BB962C8B-B14F-4D97-AF65-F5344CB8AC3E}">
        <p14:creationId xmlns:p14="http://schemas.microsoft.com/office/powerpoint/2010/main" val="2928141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7A00653-A86A-4E66-AFBC-3B7FE94B8B5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xmlns="" id="{18315F7E-AA51-4C19-AEDE-90A2C82A02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xmlns="" id="{8D19219D-AE04-4889-9452-705D50DC3DD3}"/>
              </a:ext>
            </a:extLst>
          </p:cNvPr>
          <p:cNvSpPr>
            <a:spLocks noGrp="1"/>
          </p:cNvSpPr>
          <p:nvPr>
            <p:ph type="dt" sz="half" idx="10"/>
          </p:nvPr>
        </p:nvSpPr>
        <p:spPr/>
        <p:txBody>
          <a:bodyPr/>
          <a:lstStyle/>
          <a:p>
            <a:fld id="{B0A9F892-3C99-48C3-A264-F1EB1E18DAAD}" type="datetimeFigureOut">
              <a:rPr lang="fr-BE" smtClean="0"/>
              <a:t>28-11-17</a:t>
            </a:fld>
            <a:endParaRPr lang="fr-BE"/>
          </a:p>
        </p:txBody>
      </p:sp>
      <p:sp>
        <p:nvSpPr>
          <p:cNvPr id="5" name="Espace réservé du pied de page 4">
            <a:extLst>
              <a:ext uri="{FF2B5EF4-FFF2-40B4-BE49-F238E27FC236}">
                <a16:creationId xmlns:a16="http://schemas.microsoft.com/office/drawing/2014/main" xmlns="" id="{A3F65680-6442-488B-802B-27295D115D5E}"/>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xmlns="" id="{E33B0203-90FB-49AD-9F8E-83A0717B589A}"/>
              </a:ext>
            </a:extLst>
          </p:cNvPr>
          <p:cNvSpPr>
            <a:spLocks noGrp="1"/>
          </p:cNvSpPr>
          <p:nvPr>
            <p:ph type="sldNum" sz="quarter" idx="12"/>
          </p:nvPr>
        </p:nvSpPr>
        <p:spPr/>
        <p:txBody>
          <a:bodyPr/>
          <a:lstStyle/>
          <a:p>
            <a:fld id="{29CF24E4-0883-419B-9274-A35FA487C422}" type="slidenum">
              <a:rPr lang="fr-BE" smtClean="0"/>
              <a:t>‹N°›</a:t>
            </a:fld>
            <a:endParaRPr lang="fr-BE"/>
          </a:p>
        </p:txBody>
      </p:sp>
    </p:spTree>
    <p:extLst>
      <p:ext uri="{BB962C8B-B14F-4D97-AF65-F5344CB8AC3E}">
        <p14:creationId xmlns:p14="http://schemas.microsoft.com/office/powerpoint/2010/main" val="3444431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19C75B5-9197-45A0-81A3-5FCE80F1A00E}"/>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xmlns="" id="{E1D40069-A781-456F-B3F0-B52639D4EC37}"/>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xmlns="" id="{D0DF9489-B2BB-4873-9869-EF1C920B32F4}"/>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xmlns="" id="{E9C55C8A-25E4-4F60-A821-0EA7D13A86C8}"/>
              </a:ext>
            </a:extLst>
          </p:cNvPr>
          <p:cNvSpPr>
            <a:spLocks noGrp="1"/>
          </p:cNvSpPr>
          <p:nvPr>
            <p:ph type="dt" sz="half" idx="10"/>
          </p:nvPr>
        </p:nvSpPr>
        <p:spPr/>
        <p:txBody>
          <a:bodyPr/>
          <a:lstStyle/>
          <a:p>
            <a:fld id="{B0A9F892-3C99-48C3-A264-F1EB1E18DAAD}" type="datetimeFigureOut">
              <a:rPr lang="fr-BE" smtClean="0"/>
              <a:t>28-11-17</a:t>
            </a:fld>
            <a:endParaRPr lang="fr-BE"/>
          </a:p>
        </p:txBody>
      </p:sp>
      <p:sp>
        <p:nvSpPr>
          <p:cNvPr id="6" name="Espace réservé du pied de page 5">
            <a:extLst>
              <a:ext uri="{FF2B5EF4-FFF2-40B4-BE49-F238E27FC236}">
                <a16:creationId xmlns:a16="http://schemas.microsoft.com/office/drawing/2014/main" xmlns="" id="{90000837-3A81-4101-B893-31505BD3302C}"/>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xmlns="" id="{4CBA56B8-9A69-406F-AEFE-610CC989DCD0}"/>
              </a:ext>
            </a:extLst>
          </p:cNvPr>
          <p:cNvSpPr>
            <a:spLocks noGrp="1"/>
          </p:cNvSpPr>
          <p:nvPr>
            <p:ph type="sldNum" sz="quarter" idx="12"/>
          </p:nvPr>
        </p:nvSpPr>
        <p:spPr/>
        <p:txBody>
          <a:bodyPr/>
          <a:lstStyle/>
          <a:p>
            <a:fld id="{29CF24E4-0883-419B-9274-A35FA487C422}" type="slidenum">
              <a:rPr lang="fr-BE" smtClean="0"/>
              <a:t>‹N°›</a:t>
            </a:fld>
            <a:endParaRPr lang="fr-BE"/>
          </a:p>
        </p:txBody>
      </p:sp>
    </p:spTree>
    <p:extLst>
      <p:ext uri="{BB962C8B-B14F-4D97-AF65-F5344CB8AC3E}">
        <p14:creationId xmlns:p14="http://schemas.microsoft.com/office/powerpoint/2010/main" val="3362541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F1CED68-3FA8-422D-894F-AFC00D7D953E}"/>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xmlns="" id="{1B6EB7E3-4269-462B-99F4-B6402BFEE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xmlns="" id="{15F73DFC-C9AF-4B30-A91C-F20F01742969}"/>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xmlns="" id="{A5507A4B-36BA-4D94-A30B-9C060079A9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xmlns="" id="{D9FFB0DB-B803-4E89-A5F8-CEE2F656B9BD}"/>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xmlns="" id="{C3E2F9A0-456C-41C7-A72A-6719F3F0BCD6}"/>
              </a:ext>
            </a:extLst>
          </p:cNvPr>
          <p:cNvSpPr>
            <a:spLocks noGrp="1"/>
          </p:cNvSpPr>
          <p:nvPr>
            <p:ph type="dt" sz="half" idx="10"/>
          </p:nvPr>
        </p:nvSpPr>
        <p:spPr/>
        <p:txBody>
          <a:bodyPr/>
          <a:lstStyle/>
          <a:p>
            <a:fld id="{B0A9F892-3C99-48C3-A264-F1EB1E18DAAD}" type="datetimeFigureOut">
              <a:rPr lang="fr-BE" smtClean="0"/>
              <a:t>28-11-17</a:t>
            </a:fld>
            <a:endParaRPr lang="fr-BE"/>
          </a:p>
        </p:txBody>
      </p:sp>
      <p:sp>
        <p:nvSpPr>
          <p:cNvPr id="8" name="Espace réservé du pied de page 7">
            <a:extLst>
              <a:ext uri="{FF2B5EF4-FFF2-40B4-BE49-F238E27FC236}">
                <a16:creationId xmlns:a16="http://schemas.microsoft.com/office/drawing/2014/main" xmlns="" id="{13891802-7A9A-4882-BB36-458F96C62A11}"/>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xmlns="" id="{5E46E404-9839-4D3C-A23C-4DEDDEAD674D}"/>
              </a:ext>
            </a:extLst>
          </p:cNvPr>
          <p:cNvSpPr>
            <a:spLocks noGrp="1"/>
          </p:cNvSpPr>
          <p:nvPr>
            <p:ph type="sldNum" sz="quarter" idx="12"/>
          </p:nvPr>
        </p:nvSpPr>
        <p:spPr/>
        <p:txBody>
          <a:bodyPr/>
          <a:lstStyle/>
          <a:p>
            <a:fld id="{29CF24E4-0883-419B-9274-A35FA487C422}" type="slidenum">
              <a:rPr lang="fr-BE" smtClean="0"/>
              <a:t>‹N°›</a:t>
            </a:fld>
            <a:endParaRPr lang="fr-BE"/>
          </a:p>
        </p:txBody>
      </p:sp>
    </p:spTree>
    <p:extLst>
      <p:ext uri="{BB962C8B-B14F-4D97-AF65-F5344CB8AC3E}">
        <p14:creationId xmlns:p14="http://schemas.microsoft.com/office/powerpoint/2010/main" val="3060970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1E17664-93FB-46AC-9A82-20C4CC8EE190}"/>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xmlns="" id="{98BF5FC4-DD88-427B-9FD4-F65197F05AB9}"/>
              </a:ext>
            </a:extLst>
          </p:cNvPr>
          <p:cNvSpPr>
            <a:spLocks noGrp="1"/>
          </p:cNvSpPr>
          <p:nvPr>
            <p:ph type="dt" sz="half" idx="10"/>
          </p:nvPr>
        </p:nvSpPr>
        <p:spPr/>
        <p:txBody>
          <a:bodyPr/>
          <a:lstStyle/>
          <a:p>
            <a:fld id="{B0A9F892-3C99-48C3-A264-F1EB1E18DAAD}" type="datetimeFigureOut">
              <a:rPr lang="fr-BE" smtClean="0"/>
              <a:t>28-11-17</a:t>
            </a:fld>
            <a:endParaRPr lang="fr-BE"/>
          </a:p>
        </p:txBody>
      </p:sp>
      <p:sp>
        <p:nvSpPr>
          <p:cNvPr id="4" name="Espace réservé du pied de page 3">
            <a:extLst>
              <a:ext uri="{FF2B5EF4-FFF2-40B4-BE49-F238E27FC236}">
                <a16:creationId xmlns:a16="http://schemas.microsoft.com/office/drawing/2014/main" xmlns="" id="{9C9932F2-C84F-42A9-9920-7E0EEDBC806B}"/>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xmlns="" id="{450BA783-2AA4-49D9-885C-46D8D403BDF2}"/>
              </a:ext>
            </a:extLst>
          </p:cNvPr>
          <p:cNvSpPr>
            <a:spLocks noGrp="1"/>
          </p:cNvSpPr>
          <p:nvPr>
            <p:ph type="sldNum" sz="quarter" idx="12"/>
          </p:nvPr>
        </p:nvSpPr>
        <p:spPr/>
        <p:txBody>
          <a:bodyPr/>
          <a:lstStyle/>
          <a:p>
            <a:fld id="{29CF24E4-0883-419B-9274-A35FA487C422}" type="slidenum">
              <a:rPr lang="fr-BE" smtClean="0"/>
              <a:t>‹N°›</a:t>
            </a:fld>
            <a:endParaRPr lang="fr-BE"/>
          </a:p>
        </p:txBody>
      </p:sp>
    </p:spTree>
    <p:extLst>
      <p:ext uri="{BB962C8B-B14F-4D97-AF65-F5344CB8AC3E}">
        <p14:creationId xmlns:p14="http://schemas.microsoft.com/office/powerpoint/2010/main" val="2238268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219CA227-A391-42BB-8803-9B4DEC172684}"/>
              </a:ext>
            </a:extLst>
          </p:cNvPr>
          <p:cNvSpPr>
            <a:spLocks noGrp="1"/>
          </p:cNvSpPr>
          <p:nvPr>
            <p:ph type="dt" sz="half" idx="10"/>
          </p:nvPr>
        </p:nvSpPr>
        <p:spPr/>
        <p:txBody>
          <a:bodyPr/>
          <a:lstStyle/>
          <a:p>
            <a:fld id="{B0A9F892-3C99-48C3-A264-F1EB1E18DAAD}" type="datetimeFigureOut">
              <a:rPr lang="fr-BE" smtClean="0"/>
              <a:t>28-11-17</a:t>
            </a:fld>
            <a:endParaRPr lang="fr-BE"/>
          </a:p>
        </p:txBody>
      </p:sp>
      <p:sp>
        <p:nvSpPr>
          <p:cNvPr id="3" name="Espace réservé du pied de page 2">
            <a:extLst>
              <a:ext uri="{FF2B5EF4-FFF2-40B4-BE49-F238E27FC236}">
                <a16:creationId xmlns:a16="http://schemas.microsoft.com/office/drawing/2014/main" xmlns="" id="{B59A0072-DE75-4847-9D7A-D436C00CF209}"/>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xmlns="" id="{20B01F0F-C9CD-47E3-ACA1-3ED802F61F09}"/>
              </a:ext>
            </a:extLst>
          </p:cNvPr>
          <p:cNvSpPr>
            <a:spLocks noGrp="1"/>
          </p:cNvSpPr>
          <p:nvPr>
            <p:ph type="sldNum" sz="quarter" idx="12"/>
          </p:nvPr>
        </p:nvSpPr>
        <p:spPr/>
        <p:txBody>
          <a:bodyPr/>
          <a:lstStyle/>
          <a:p>
            <a:fld id="{29CF24E4-0883-419B-9274-A35FA487C422}" type="slidenum">
              <a:rPr lang="fr-BE" smtClean="0"/>
              <a:t>‹N°›</a:t>
            </a:fld>
            <a:endParaRPr lang="fr-BE"/>
          </a:p>
        </p:txBody>
      </p:sp>
    </p:spTree>
    <p:extLst>
      <p:ext uri="{BB962C8B-B14F-4D97-AF65-F5344CB8AC3E}">
        <p14:creationId xmlns:p14="http://schemas.microsoft.com/office/powerpoint/2010/main" val="504556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5150668-92AC-4A0F-9FE4-0515D523376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xmlns="" id="{9F90870F-C0A0-40E1-9B34-8C1EED0C73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xmlns="" id="{17B9FF44-0551-4476-8D85-CE578F155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xmlns="" id="{659DA73E-9F34-472D-B2D6-0C3C938FAA67}"/>
              </a:ext>
            </a:extLst>
          </p:cNvPr>
          <p:cNvSpPr>
            <a:spLocks noGrp="1"/>
          </p:cNvSpPr>
          <p:nvPr>
            <p:ph type="dt" sz="half" idx="10"/>
          </p:nvPr>
        </p:nvSpPr>
        <p:spPr/>
        <p:txBody>
          <a:bodyPr/>
          <a:lstStyle/>
          <a:p>
            <a:fld id="{B0A9F892-3C99-48C3-A264-F1EB1E18DAAD}" type="datetimeFigureOut">
              <a:rPr lang="fr-BE" smtClean="0"/>
              <a:t>28-11-17</a:t>
            </a:fld>
            <a:endParaRPr lang="fr-BE"/>
          </a:p>
        </p:txBody>
      </p:sp>
      <p:sp>
        <p:nvSpPr>
          <p:cNvPr id="6" name="Espace réservé du pied de page 5">
            <a:extLst>
              <a:ext uri="{FF2B5EF4-FFF2-40B4-BE49-F238E27FC236}">
                <a16:creationId xmlns:a16="http://schemas.microsoft.com/office/drawing/2014/main" xmlns="" id="{D02B35BC-EE4C-4412-90DC-9855D80EACCB}"/>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xmlns="" id="{FEC40A64-FF99-4714-B7DD-6A1B2FC585E8}"/>
              </a:ext>
            </a:extLst>
          </p:cNvPr>
          <p:cNvSpPr>
            <a:spLocks noGrp="1"/>
          </p:cNvSpPr>
          <p:nvPr>
            <p:ph type="sldNum" sz="quarter" idx="12"/>
          </p:nvPr>
        </p:nvSpPr>
        <p:spPr/>
        <p:txBody>
          <a:bodyPr/>
          <a:lstStyle/>
          <a:p>
            <a:fld id="{29CF24E4-0883-419B-9274-A35FA487C422}" type="slidenum">
              <a:rPr lang="fr-BE" smtClean="0"/>
              <a:t>‹N°›</a:t>
            </a:fld>
            <a:endParaRPr lang="fr-BE"/>
          </a:p>
        </p:txBody>
      </p:sp>
    </p:spTree>
    <p:extLst>
      <p:ext uri="{BB962C8B-B14F-4D97-AF65-F5344CB8AC3E}">
        <p14:creationId xmlns:p14="http://schemas.microsoft.com/office/powerpoint/2010/main" val="2470562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F28EAFB-A179-43FC-9C87-A8450573D53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xmlns="" id="{282B00FF-E7E7-4A7F-BB49-8EF558634B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xmlns="" id="{4CD8440E-4940-4DB0-9520-6F8AC3BBF9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xmlns="" id="{E7E54AB1-B5B0-467A-9DA4-A00FCD4AA96F}"/>
              </a:ext>
            </a:extLst>
          </p:cNvPr>
          <p:cNvSpPr>
            <a:spLocks noGrp="1"/>
          </p:cNvSpPr>
          <p:nvPr>
            <p:ph type="dt" sz="half" idx="10"/>
          </p:nvPr>
        </p:nvSpPr>
        <p:spPr/>
        <p:txBody>
          <a:bodyPr/>
          <a:lstStyle/>
          <a:p>
            <a:fld id="{B0A9F892-3C99-48C3-A264-F1EB1E18DAAD}" type="datetimeFigureOut">
              <a:rPr lang="fr-BE" smtClean="0"/>
              <a:t>28-11-17</a:t>
            </a:fld>
            <a:endParaRPr lang="fr-BE"/>
          </a:p>
        </p:txBody>
      </p:sp>
      <p:sp>
        <p:nvSpPr>
          <p:cNvPr id="6" name="Espace réservé du pied de page 5">
            <a:extLst>
              <a:ext uri="{FF2B5EF4-FFF2-40B4-BE49-F238E27FC236}">
                <a16:creationId xmlns:a16="http://schemas.microsoft.com/office/drawing/2014/main" xmlns="" id="{A4CCE6B1-1873-4588-B7B3-31A2A595EF25}"/>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xmlns="" id="{E437DD16-8B1E-4517-98A0-AD2E85BF45D0}"/>
              </a:ext>
            </a:extLst>
          </p:cNvPr>
          <p:cNvSpPr>
            <a:spLocks noGrp="1"/>
          </p:cNvSpPr>
          <p:nvPr>
            <p:ph type="sldNum" sz="quarter" idx="12"/>
          </p:nvPr>
        </p:nvSpPr>
        <p:spPr/>
        <p:txBody>
          <a:bodyPr/>
          <a:lstStyle/>
          <a:p>
            <a:fld id="{29CF24E4-0883-419B-9274-A35FA487C422}" type="slidenum">
              <a:rPr lang="fr-BE" smtClean="0"/>
              <a:t>‹N°›</a:t>
            </a:fld>
            <a:endParaRPr lang="fr-BE"/>
          </a:p>
        </p:txBody>
      </p:sp>
    </p:spTree>
    <p:extLst>
      <p:ext uri="{BB962C8B-B14F-4D97-AF65-F5344CB8AC3E}">
        <p14:creationId xmlns:p14="http://schemas.microsoft.com/office/powerpoint/2010/main" val="787687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5D8839ED-6E48-4918-B69A-30799A19D8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xmlns="" id="{580C34A0-C48C-4A8B-BBBA-88FB2DB109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xmlns="" id="{966E5C9D-D7E4-4884-8887-996B43E37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A9F892-3C99-48C3-A264-F1EB1E18DAAD}" type="datetimeFigureOut">
              <a:rPr lang="fr-BE" smtClean="0"/>
              <a:t>28-11-17</a:t>
            </a:fld>
            <a:endParaRPr lang="fr-BE"/>
          </a:p>
        </p:txBody>
      </p:sp>
      <p:sp>
        <p:nvSpPr>
          <p:cNvPr id="5" name="Espace réservé du pied de page 4">
            <a:extLst>
              <a:ext uri="{FF2B5EF4-FFF2-40B4-BE49-F238E27FC236}">
                <a16:creationId xmlns:a16="http://schemas.microsoft.com/office/drawing/2014/main" xmlns="" id="{7A384A5B-E957-43DF-A712-7D2B41AE1E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xmlns="" id="{54FFE02C-1FE5-4100-917B-573346275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CF24E4-0883-419B-9274-A35FA487C422}" type="slidenum">
              <a:rPr lang="fr-BE" smtClean="0"/>
              <a:t>‹N°›</a:t>
            </a:fld>
            <a:endParaRPr lang="fr-BE"/>
          </a:p>
        </p:txBody>
      </p:sp>
    </p:spTree>
    <p:extLst>
      <p:ext uri="{BB962C8B-B14F-4D97-AF65-F5344CB8AC3E}">
        <p14:creationId xmlns:p14="http://schemas.microsoft.com/office/powerpoint/2010/main" val="1269980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804109"/>
            <a:fld id="{C97BB112-9F2A-4415-BCB6-B13FA60A4BA0}" type="datetimeFigureOut">
              <a:rPr lang="es-419" smtClean="0">
                <a:solidFill>
                  <a:prstClr val="black">
                    <a:tint val="75000"/>
                  </a:prstClr>
                </a:solidFill>
              </a:rPr>
              <a:pPr defTabSz="804109"/>
              <a:t>28/11/2017</a:t>
            </a:fld>
            <a:endParaRPr lang="es-419">
              <a:solidFill>
                <a:prstClr val="black">
                  <a:tint val="75000"/>
                </a:prstClr>
              </a:solidFill>
            </a:endParaRPr>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804109"/>
            <a:endParaRPr lang="es-419">
              <a:solidFill>
                <a:prstClr val="black">
                  <a:tint val="75000"/>
                </a:prstClr>
              </a:solidFill>
            </a:endParaRPr>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804109"/>
            <a:fld id="{63F88F54-B9F0-476C-949E-77FB64E803A2}" type="slidenum">
              <a:rPr lang="es-419" smtClean="0">
                <a:solidFill>
                  <a:prstClr val="black">
                    <a:tint val="75000"/>
                  </a:prstClr>
                </a:solidFill>
              </a:rPr>
              <a:pPr defTabSz="804109"/>
              <a:t>‹N°›</a:t>
            </a:fld>
            <a:endParaRPr lang="es-419">
              <a:solidFill>
                <a:prstClr val="black">
                  <a:tint val="75000"/>
                </a:prstClr>
              </a:solidFill>
            </a:endParaRPr>
          </a:p>
        </p:txBody>
      </p:sp>
    </p:spTree>
    <p:extLst>
      <p:ext uri="{BB962C8B-B14F-4D97-AF65-F5344CB8AC3E}">
        <p14:creationId xmlns:p14="http://schemas.microsoft.com/office/powerpoint/2010/main" val="2836979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18" Type="http://schemas.openxmlformats.org/officeDocument/2006/relationships/image" Target="../media/image64.jpeg"/><Relationship Id="rId26" Type="http://schemas.openxmlformats.org/officeDocument/2006/relationships/image" Target="../media/image71.png"/><Relationship Id="rId3" Type="http://schemas.openxmlformats.org/officeDocument/2006/relationships/image" Target="../media/image49.jpeg"/><Relationship Id="rId21" Type="http://schemas.openxmlformats.org/officeDocument/2006/relationships/image" Target="../media/image67.jpeg"/><Relationship Id="rId7" Type="http://schemas.openxmlformats.org/officeDocument/2006/relationships/image" Target="../media/image53.jpeg"/><Relationship Id="rId12" Type="http://schemas.openxmlformats.org/officeDocument/2006/relationships/image" Target="../media/image58.gif"/><Relationship Id="rId17" Type="http://schemas.openxmlformats.org/officeDocument/2006/relationships/image" Target="../media/image63.jpeg"/><Relationship Id="rId25" Type="http://schemas.openxmlformats.org/officeDocument/2006/relationships/image" Target="../media/image70.png"/><Relationship Id="rId2" Type="http://schemas.openxmlformats.org/officeDocument/2006/relationships/image" Target="../media/image48.png"/><Relationship Id="rId16" Type="http://schemas.openxmlformats.org/officeDocument/2006/relationships/image" Target="../media/image62.jpeg"/><Relationship Id="rId20" Type="http://schemas.openxmlformats.org/officeDocument/2006/relationships/image" Target="../media/image66.jpeg"/><Relationship Id="rId1" Type="http://schemas.openxmlformats.org/officeDocument/2006/relationships/slideLayout" Target="../slideLayouts/slideLayout12.xml"/><Relationship Id="rId6" Type="http://schemas.openxmlformats.org/officeDocument/2006/relationships/image" Target="../media/image52.jpeg"/><Relationship Id="rId11" Type="http://schemas.openxmlformats.org/officeDocument/2006/relationships/image" Target="../media/image57.jpeg"/><Relationship Id="rId24" Type="http://schemas.microsoft.com/office/2007/relationships/hdphoto" Target="../media/hdphoto1.wdp"/><Relationship Id="rId5" Type="http://schemas.openxmlformats.org/officeDocument/2006/relationships/image" Target="../media/image51.jpeg"/><Relationship Id="rId15" Type="http://schemas.openxmlformats.org/officeDocument/2006/relationships/image" Target="../media/image61.jpeg"/><Relationship Id="rId23" Type="http://schemas.openxmlformats.org/officeDocument/2006/relationships/image" Target="../media/image69.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jpe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9.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Rectangle 40">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eur droit 6"/>
          <p:cNvCxnSpPr/>
          <p:nvPr/>
        </p:nvCxnSpPr>
        <p:spPr>
          <a:xfrm>
            <a:off x="546755" y="2300140"/>
            <a:ext cx="5549245" cy="4149"/>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Ellipse 8"/>
          <p:cNvSpPr/>
          <p:nvPr/>
        </p:nvSpPr>
        <p:spPr>
          <a:xfrm>
            <a:off x="5901450" y="-1470853"/>
            <a:ext cx="9142075" cy="889711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Titre 12">
            <a:extLst>
              <a:ext uri="{FF2B5EF4-FFF2-40B4-BE49-F238E27FC236}">
                <a16:creationId xmlns:a16="http://schemas.microsoft.com/office/drawing/2014/main" xmlns="" id="{3A39BB7D-B928-4F25-9AE4-9FE857860064}"/>
              </a:ext>
            </a:extLst>
          </p:cNvPr>
          <p:cNvSpPr>
            <a:spLocks noGrp="1"/>
          </p:cNvSpPr>
          <p:nvPr>
            <p:ph type="ctrTitle"/>
          </p:nvPr>
        </p:nvSpPr>
        <p:spPr>
          <a:xfrm>
            <a:off x="546755" y="2670688"/>
            <a:ext cx="6382996" cy="3675407"/>
          </a:xfrm>
        </p:spPr>
        <p:txBody>
          <a:bodyPr anchor="t">
            <a:normAutofit fontScale="90000"/>
          </a:bodyPr>
          <a:lstStyle/>
          <a:p>
            <a:pPr algn="l">
              <a:lnSpc>
                <a:spcPct val="80000"/>
              </a:lnSpc>
            </a:pPr>
            <a:r>
              <a:rPr lang="fr-FR" sz="4900" dirty="0">
                <a:solidFill>
                  <a:schemeClr val="tx2"/>
                </a:solidFill>
                <a:latin typeface="Segoe UI Light" panose="020B0502040204020203" pitchFamily="34" charset="0"/>
              </a:rPr>
              <a:t>Dialogue stratégique</a:t>
            </a:r>
            <a:r>
              <a:rPr lang="fr-FR" dirty="0">
                <a:solidFill>
                  <a:schemeClr val="tx2"/>
                </a:solidFill>
                <a:latin typeface="Segoe UI Light" panose="020B0502040204020203" pitchFamily="34" charset="0"/>
              </a:rPr>
              <a:t/>
            </a:r>
            <a:br>
              <a:rPr lang="fr-FR" dirty="0">
                <a:solidFill>
                  <a:schemeClr val="tx2"/>
                </a:solidFill>
                <a:latin typeface="Segoe UI Light" panose="020B0502040204020203" pitchFamily="34" charset="0"/>
              </a:rPr>
            </a:br>
            <a:r>
              <a:rPr lang="fr-FR" dirty="0">
                <a:solidFill>
                  <a:schemeClr val="tx2"/>
                </a:solidFill>
                <a:latin typeface="Segoe UI Light" panose="020B0502040204020203" pitchFamily="34" charset="0"/>
              </a:rPr>
              <a:t>CSC </a:t>
            </a:r>
            <a:r>
              <a:rPr lang="fr-FR" sz="8900" dirty="0">
                <a:solidFill>
                  <a:schemeClr val="tx2"/>
                </a:solidFill>
                <a:effectLst>
                  <a:outerShdw blurRad="38100" dist="38100" dir="2700000" algn="tl">
                    <a:srgbClr val="000000">
                      <a:alpha val="43137"/>
                    </a:srgbClr>
                  </a:outerShdw>
                </a:effectLst>
                <a:latin typeface="Segoe UI Light" panose="020B0502040204020203" pitchFamily="34" charset="0"/>
              </a:rPr>
              <a:t>Bénin</a:t>
            </a:r>
            <a:r>
              <a:rPr lang="fr-FR" dirty="0">
                <a:solidFill>
                  <a:schemeClr val="tx2"/>
                </a:solidFill>
                <a:latin typeface="Segoe UI Light" panose="020B0502040204020203" pitchFamily="34" charset="0"/>
              </a:rPr>
              <a:t/>
            </a:r>
            <a:br>
              <a:rPr lang="fr-FR" dirty="0">
                <a:solidFill>
                  <a:schemeClr val="tx2"/>
                </a:solidFill>
                <a:latin typeface="Segoe UI Light" panose="020B0502040204020203" pitchFamily="34" charset="0"/>
              </a:rPr>
            </a:br>
            <a:r>
              <a:rPr lang="fr-FR" dirty="0">
                <a:solidFill>
                  <a:schemeClr val="tx2"/>
                </a:solidFill>
                <a:latin typeface="Segoe UI Light" panose="020B0502040204020203" pitchFamily="34" charset="0"/>
              </a:rPr>
              <a:t/>
            </a:r>
            <a:br>
              <a:rPr lang="fr-FR" dirty="0">
                <a:solidFill>
                  <a:schemeClr val="tx2"/>
                </a:solidFill>
                <a:latin typeface="Segoe UI Light" panose="020B0502040204020203" pitchFamily="34" charset="0"/>
              </a:rPr>
            </a:br>
            <a:r>
              <a:rPr lang="fr-FR" sz="2700" dirty="0">
                <a:solidFill>
                  <a:schemeClr val="tx2"/>
                </a:solidFill>
                <a:latin typeface="Segoe UI Light" panose="020B0502040204020203" pitchFamily="34" charset="0"/>
              </a:rPr>
              <a:t>22 novembre 2017 </a:t>
            </a:r>
            <a:r>
              <a:rPr lang="fr-FR" sz="2000" dirty="0">
                <a:solidFill>
                  <a:schemeClr val="tx2"/>
                </a:solidFill>
                <a:latin typeface="Segoe UI Light" panose="020B0502040204020203" pitchFamily="34" charset="0"/>
              </a:rPr>
              <a:t/>
            </a:r>
            <a:br>
              <a:rPr lang="fr-FR" sz="2000" dirty="0">
                <a:solidFill>
                  <a:schemeClr val="tx2"/>
                </a:solidFill>
                <a:latin typeface="Segoe UI Light" panose="020B0502040204020203" pitchFamily="34" charset="0"/>
              </a:rPr>
            </a:br>
            <a:r>
              <a:rPr lang="fr-FR" sz="2000" dirty="0">
                <a:solidFill>
                  <a:schemeClr val="tx2"/>
                </a:solidFill>
                <a:latin typeface="Segoe UI Light" panose="020B0502040204020203" pitchFamily="34" charset="0"/>
              </a:rPr>
              <a:t/>
            </a:r>
            <a:br>
              <a:rPr lang="fr-FR" sz="2000" dirty="0">
                <a:solidFill>
                  <a:schemeClr val="tx2"/>
                </a:solidFill>
                <a:latin typeface="Segoe UI Light" panose="020B0502040204020203" pitchFamily="34" charset="0"/>
              </a:rPr>
            </a:br>
            <a:r>
              <a:rPr lang="fr-FR" sz="2000" dirty="0">
                <a:solidFill>
                  <a:schemeClr val="tx2"/>
                </a:solidFill>
                <a:latin typeface="Segoe UI Light" panose="020B0502040204020203" pitchFamily="34" charset="0"/>
              </a:rPr>
              <a:t/>
            </a:r>
            <a:br>
              <a:rPr lang="fr-FR" sz="2000" dirty="0">
                <a:solidFill>
                  <a:schemeClr val="tx2"/>
                </a:solidFill>
                <a:latin typeface="Segoe UI Light" panose="020B0502040204020203" pitchFamily="34" charset="0"/>
              </a:rPr>
            </a:br>
            <a:r>
              <a:rPr lang="fr-FR" sz="2000" dirty="0">
                <a:solidFill>
                  <a:schemeClr val="tx2"/>
                </a:solidFill>
                <a:latin typeface="Segoe UI Light" panose="020B0502040204020203" pitchFamily="34" charset="0"/>
              </a:rPr>
              <a:t/>
            </a:r>
            <a:br>
              <a:rPr lang="fr-FR" sz="2000" dirty="0">
                <a:solidFill>
                  <a:schemeClr val="tx2"/>
                </a:solidFill>
                <a:latin typeface="Segoe UI Light" panose="020B0502040204020203" pitchFamily="34" charset="0"/>
              </a:rPr>
            </a:br>
            <a:r>
              <a:rPr lang="fr-FR" sz="2200" dirty="0">
                <a:solidFill>
                  <a:schemeClr val="tx2"/>
                </a:solidFill>
                <a:latin typeface="Segoe UI Light" panose="020B0502040204020203" pitchFamily="34" charset="0"/>
              </a:rPr>
              <a:t>*</a:t>
            </a:r>
            <a:r>
              <a:rPr lang="fr-FR" sz="2000" dirty="0">
                <a:solidFill>
                  <a:schemeClr val="tx2"/>
                </a:solidFill>
                <a:latin typeface="Segoe UI Light" panose="020B0502040204020203" pitchFamily="34" charset="0"/>
              </a:rPr>
              <a:t> </a:t>
            </a:r>
            <a:r>
              <a:rPr lang="fr-FR" sz="3600" dirty="0">
                <a:solidFill>
                  <a:schemeClr val="tx2"/>
                </a:solidFill>
                <a:latin typeface="Segoe UI Light" panose="020B0502040204020203" pitchFamily="34" charset="0"/>
              </a:rPr>
              <a:t>Cotonou </a:t>
            </a:r>
            <a:r>
              <a:rPr lang="fr-FR" sz="2200" dirty="0">
                <a:solidFill>
                  <a:schemeClr val="tx2"/>
                </a:solidFill>
                <a:latin typeface="Segoe UI Light" panose="020B0502040204020203" pitchFamily="34" charset="0"/>
              </a:rPr>
              <a:t>*</a:t>
            </a:r>
            <a:r>
              <a:rPr lang="fr-FR" sz="3600" dirty="0">
                <a:solidFill>
                  <a:schemeClr val="tx2"/>
                </a:solidFill>
                <a:latin typeface="Segoe UI Light" panose="020B0502040204020203" pitchFamily="34" charset="0"/>
              </a:rPr>
              <a:t> </a:t>
            </a:r>
            <a:endParaRPr lang="fr-BE" sz="5300" dirty="0">
              <a:solidFill>
                <a:schemeClr val="tx2"/>
              </a:solidFill>
              <a:latin typeface="Segoe UI Light" panose="020B0502040204020203" pitchFamily="34" charset="0"/>
            </a:endParaRPr>
          </a:p>
        </p:txBody>
      </p:sp>
      <p:pic>
        <p:nvPicPr>
          <p:cNvPr id="10" name="Imag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18338" y="554857"/>
            <a:ext cx="4532357" cy="5366084"/>
          </a:xfrm>
          <a:prstGeom prst="rect">
            <a:avLst/>
          </a:prstGeom>
        </p:spPr>
      </p:pic>
    </p:spTree>
    <p:extLst>
      <p:ext uri="{BB962C8B-B14F-4D97-AF65-F5344CB8AC3E}">
        <p14:creationId xmlns:p14="http://schemas.microsoft.com/office/powerpoint/2010/main" val="4078725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4E163DA5-9F11-49EF-ADE8-5B1FE0C5C5A5}"/>
              </a:ext>
            </a:extLst>
          </p:cNvPr>
          <p:cNvSpPr>
            <a:spLocks noGrp="1"/>
          </p:cNvSpPr>
          <p:nvPr>
            <p:ph idx="1"/>
          </p:nvPr>
        </p:nvSpPr>
        <p:spPr>
          <a:xfrm>
            <a:off x="499621" y="678730"/>
            <a:ext cx="10086680" cy="5708778"/>
          </a:xfrm>
        </p:spPr>
        <p:txBody>
          <a:bodyPr>
            <a:normAutofit fontScale="92500" lnSpcReduction="10000"/>
          </a:bodyPr>
          <a:lstStyle/>
          <a:p>
            <a:pPr>
              <a:lnSpc>
                <a:spcPct val="120000"/>
              </a:lnSpc>
              <a:spcBef>
                <a:spcPts val="600"/>
              </a:spcBef>
              <a:spcAft>
                <a:spcPts val="600"/>
              </a:spcAft>
            </a:pPr>
            <a:r>
              <a:rPr lang="fr-BE" sz="2400" dirty="0"/>
              <a:t>Depuis le lancement du processus ACC-CSC: </a:t>
            </a:r>
            <a:r>
              <a:rPr lang="fr-BE" sz="2400" b="1" dirty="0"/>
              <a:t>une </a:t>
            </a:r>
            <a:r>
              <a:rPr lang="fr-BE" sz="2400" b="1" dirty="0" smtClean="0"/>
              <a:t>avancée </a:t>
            </a:r>
            <a:r>
              <a:rPr lang="fr-BE" sz="2400" b="1" dirty="0"/>
              <a:t>vers davantage d’échanges, de liens et de </a:t>
            </a:r>
            <a:r>
              <a:rPr lang="fr-BE" sz="2400" b="1" dirty="0" smtClean="0"/>
              <a:t>collaboration. </a:t>
            </a:r>
            <a:endParaRPr lang="fr-BE" sz="2400" b="1" dirty="0"/>
          </a:p>
          <a:p>
            <a:pPr>
              <a:lnSpc>
                <a:spcPct val="120000"/>
              </a:lnSpc>
              <a:spcBef>
                <a:spcPts val="600"/>
              </a:spcBef>
              <a:spcAft>
                <a:spcPts val="600"/>
              </a:spcAft>
            </a:pPr>
            <a:r>
              <a:rPr lang="fr-BE" sz="2400" b="1" dirty="0"/>
              <a:t>Intérêt croissant pour le processus</a:t>
            </a:r>
            <a:r>
              <a:rPr lang="fr-BE" sz="2400" dirty="0"/>
              <a:t>: sa pertinence est mieux comprise par les acteurs (mais reste chronophage &gt;&gt; frein).  </a:t>
            </a:r>
          </a:p>
          <a:p>
            <a:pPr>
              <a:lnSpc>
                <a:spcPct val="120000"/>
              </a:lnSpc>
              <a:spcBef>
                <a:spcPts val="600"/>
              </a:spcBef>
              <a:spcAft>
                <a:spcPts val="600"/>
              </a:spcAft>
            </a:pPr>
            <a:r>
              <a:rPr lang="fr-BE" sz="2400" b="1" dirty="0"/>
              <a:t>Réunions constructives </a:t>
            </a:r>
            <a:r>
              <a:rPr lang="fr-BE" sz="2400" dirty="0"/>
              <a:t>et </a:t>
            </a:r>
            <a:r>
              <a:rPr lang="fr-BE" sz="2400" b="1" dirty="0"/>
              <a:t>bonne collaboration </a:t>
            </a:r>
            <a:r>
              <a:rPr lang="fr-BE" sz="2400" dirty="0" smtClean="0"/>
              <a:t>entre les membres </a:t>
            </a:r>
            <a:r>
              <a:rPr lang="fr-BE" sz="2400" dirty="0"/>
              <a:t>du CSC. </a:t>
            </a:r>
          </a:p>
          <a:p>
            <a:pPr>
              <a:lnSpc>
                <a:spcPct val="120000"/>
              </a:lnSpc>
              <a:spcBef>
                <a:spcPts val="600"/>
              </a:spcBef>
              <a:spcAft>
                <a:spcPts val="600"/>
              </a:spcAft>
            </a:pPr>
            <a:r>
              <a:rPr lang="fr-BE" sz="2400" dirty="0"/>
              <a:t>Un nombre important de </a:t>
            </a:r>
            <a:r>
              <a:rPr lang="fr-BE" sz="2400" b="1" dirty="0"/>
              <a:t>synergies </a:t>
            </a:r>
            <a:r>
              <a:rPr lang="fr-BE" sz="2400" dirty="0"/>
              <a:t>en cours ou à venir dans les programmes.</a:t>
            </a:r>
          </a:p>
          <a:p>
            <a:pPr>
              <a:lnSpc>
                <a:spcPct val="120000"/>
              </a:lnSpc>
              <a:spcBef>
                <a:spcPts val="600"/>
              </a:spcBef>
              <a:spcAft>
                <a:spcPts val="600"/>
              </a:spcAft>
            </a:pPr>
            <a:r>
              <a:rPr lang="fr-BE" sz="2400" dirty="0"/>
              <a:t>Implication croissante des </a:t>
            </a:r>
            <a:r>
              <a:rPr lang="fr-BE" sz="2400" b="1" dirty="0"/>
              <a:t>équipes de terrain et partenaires locaux </a:t>
            </a:r>
            <a:r>
              <a:rPr lang="fr-BE" sz="2400" dirty="0"/>
              <a:t>dans la recherche de synergies et de collaborations + volonté d’une implication encore plus importante du terrain dans les prochaines </a:t>
            </a:r>
            <a:r>
              <a:rPr lang="fr-BE" sz="2400" dirty="0" smtClean="0"/>
              <a:t>années. </a:t>
            </a:r>
            <a:endParaRPr lang="fr-BE" sz="2400" dirty="0"/>
          </a:p>
          <a:p>
            <a:pPr>
              <a:lnSpc>
                <a:spcPct val="120000"/>
              </a:lnSpc>
              <a:spcBef>
                <a:spcPts val="600"/>
              </a:spcBef>
              <a:spcAft>
                <a:spcPts val="600"/>
              </a:spcAft>
            </a:pPr>
            <a:r>
              <a:rPr lang="fr-BE" sz="2400" dirty="0"/>
              <a:t>Volonté de s’inscrire dans le </a:t>
            </a:r>
            <a:r>
              <a:rPr lang="fr-BE" sz="2400" b="1" dirty="0"/>
              <a:t>processus d’apprentissage </a:t>
            </a:r>
            <a:r>
              <a:rPr lang="fr-BE" sz="2400" dirty="0"/>
              <a:t>pour tirer le meilleur des CSC : organisation d’ateliers en Belgique et à Cotonou sur des thématiques décidées en commun. </a:t>
            </a:r>
          </a:p>
          <a:p>
            <a:pPr>
              <a:lnSpc>
                <a:spcPct val="100000"/>
              </a:lnSpc>
              <a:spcBef>
                <a:spcPts val="0"/>
              </a:spcBef>
              <a:spcAft>
                <a:spcPts val="600"/>
              </a:spcAft>
            </a:pPr>
            <a:endParaRPr lang="nl-BE" dirty="0"/>
          </a:p>
          <a:p>
            <a:pPr>
              <a:lnSpc>
                <a:spcPct val="110000"/>
              </a:lnSpc>
              <a:spcBef>
                <a:spcPts val="600"/>
              </a:spcBef>
              <a:spcAft>
                <a:spcPts val="600"/>
              </a:spcAft>
            </a:pPr>
            <a:endParaRPr lang="fr-FR" dirty="0"/>
          </a:p>
        </p:txBody>
      </p:sp>
      <p:pic>
        <p:nvPicPr>
          <p:cNvPr id="10" name="Imag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3044482">
            <a:off x="10270418" y="715554"/>
            <a:ext cx="5279043" cy="5252493"/>
          </a:xfrm>
          <a:prstGeom prst="rect">
            <a:avLst/>
          </a:prstGeom>
        </p:spPr>
      </p:pic>
    </p:spTree>
    <p:extLst>
      <p:ext uri="{BB962C8B-B14F-4D97-AF65-F5344CB8AC3E}">
        <p14:creationId xmlns:p14="http://schemas.microsoft.com/office/powerpoint/2010/main" val="630208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4E163DA5-9F11-49EF-ADE8-5B1FE0C5C5A5}"/>
              </a:ext>
            </a:extLst>
          </p:cNvPr>
          <p:cNvSpPr>
            <a:spLocks noGrp="1"/>
          </p:cNvSpPr>
          <p:nvPr>
            <p:ph idx="1"/>
          </p:nvPr>
        </p:nvSpPr>
        <p:spPr>
          <a:xfrm>
            <a:off x="921563" y="365760"/>
            <a:ext cx="9120245" cy="6038245"/>
          </a:xfrm>
        </p:spPr>
        <p:txBody>
          <a:bodyPr>
            <a:normAutofit/>
          </a:bodyPr>
          <a:lstStyle/>
          <a:p>
            <a:pPr marL="0" indent="0">
              <a:lnSpc>
                <a:spcPct val="100000"/>
              </a:lnSpc>
              <a:spcBef>
                <a:spcPts val="0"/>
              </a:spcBef>
              <a:spcAft>
                <a:spcPts val="600"/>
              </a:spcAft>
              <a:buNone/>
            </a:pPr>
            <a:endParaRPr lang="nl-BE" dirty="0"/>
          </a:p>
          <a:p>
            <a:pPr marL="0" indent="0">
              <a:lnSpc>
                <a:spcPct val="100000"/>
              </a:lnSpc>
              <a:spcBef>
                <a:spcPts val="0"/>
              </a:spcBef>
              <a:spcAft>
                <a:spcPts val="600"/>
              </a:spcAft>
              <a:buNone/>
            </a:pPr>
            <a:r>
              <a:rPr lang="nl-BE" dirty="0"/>
              <a:t>Le CSC comme </a:t>
            </a:r>
            <a:r>
              <a:rPr lang="nl-BE" b="1" dirty="0" err="1"/>
              <a:t>outil</a:t>
            </a:r>
            <a:r>
              <a:rPr lang="nl-BE" b="1" dirty="0"/>
              <a:t> pour </a:t>
            </a:r>
            <a:r>
              <a:rPr lang="nl-BE" b="1" dirty="0" err="1"/>
              <a:t>renforcer</a:t>
            </a:r>
            <a:r>
              <a:rPr lang="nl-BE" b="1" dirty="0"/>
              <a:t> la </a:t>
            </a:r>
            <a:r>
              <a:rPr lang="nl-BE" b="1" dirty="0" err="1"/>
              <a:t>dynamique</a:t>
            </a:r>
            <a:r>
              <a:rPr lang="nl-BE" b="1" dirty="0"/>
              <a:t> </a:t>
            </a:r>
            <a:r>
              <a:rPr lang="nl-BE" b="1" dirty="0" err="1" smtClean="0"/>
              <a:t>d’échange</a:t>
            </a:r>
            <a:r>
              <a:rPr lang="nl-BE" b="1" dirty="0" smtClean="0"/>
              <a:t> et </a:t>
            </a:r>
            <a:r>
              <a:rPr lang="nl-BE" b="1" dirty="0"/>
              <a:t>la </a:t>
            </a:r>
            <a:r>
              <a:rPr lang="nl-BE" b="1" dirty="0" err="1"/>
              <a:t>cohésion</a:t>
            </a:r>
            <a:r>
              <a:rPr lang="nl-BE" b="1" dirty="0"/>
              <a:t> </a:t>
            </a:r>
            <a:r>
              <a:rPr lang="nl-BE" dirty="0" err="1"/>
              <a:t>entre</a:t>
            </a:r>
            <a:r>
              <a:rPr lang="nl-BE" dirty="0"/>
              <a:t> les OSC/AI </a:t>
            </a:r>
            <a:r>
              <a:rPr lang="nl-BE" dirty="0" smtClean="0"/>
              <a:t>(et </a:t>
            </a:r>
            <a:r>
              <a:rPr lang="nl-BE" dirty="0" err="1"/>
              <a:t>entre</a:t>
            </a:r>
            <a:r>
              <a:rPr lang="nl-BE" dirty="0"/>
              <a:t> </a:t>
            </a:r>
            <a:r>
              <a:rPr lang="nl-BE" dirty="0" err="1"/>
              <a:t>leurs</a:t>
            </a:r>
            <a:r>
              <a:rPr lang="nl-BE" dirty="0"/>
              <a:t> </a:t>
            </a:r>
            <a:r>
              <a:rPr lang="nl-BE" dirty="0" err="1" smtClean="0"/>
              <a:t>partenaires</a:t>
            </a:r>
            <a:r>
              <a:rPr lang="nl-BE" dirty="0" smtClean="0"/>
              <a:t>).</a:t>
            </a:r>
            <a:endParaRPr lang="nl-BE" dirty="0"/>
          </a:p>
          <a:p>
            <a:pPr marL="0" indent="0">
              <a:lnSpc>
                <a:spcPct val="100000"/>
              </a:lnSpc>
              <a:spcBef>
                <a:spcPts val="0"/>
              </a:spcBef>
              <a:spcAft>
                <a:spcPts val="600"/>
              </a:spcAft>
              <a:buNone/>
            </a:pPr>
            <a:endParaRPr lang="nl-BE" dirty="0"/>
          </a:p>
          <a:p>
            <a:pPr marL="0" indent="0">
              <a:lnSpc>
                <a:spcPct val="100000"/>
              </a:lnSpc>
              <a:spcBef>
                <a:spcPts val="0"/>
              </a:spcBef>
              <a:spcAft>
                <a:spcPts val="600"/>
              </a:spcAft>
              <a:buNone/>
            </a:pPr>
            <a:r>
              <a:rPr lang="nl-BE" b="1" dirty="0" err="1"/>
              <a:t>Ojectifs</a:t>
            </a:r>
            <a:r>
              <a:rPr lang="nl-BE" b="1" dirty="0"/>
              <a:t>:</a:t>
            </a:r>
          </a:p>
          <a:p>
            <a:pPr lvl="1">
              <a:lnSpc>
                <a:spcPct val="100000"/>
              </a:lnSpc>
              <a:spcBef>
                <a:spcPts val="0"/>
              </a:spcBef>
              <a:spcAft>
                <a:spcPts val="600"/>
              </a:spcAft>
            </a:pPr>
            <a:r>
              <a:rPr lang="nl-BE" sz="2000" dirty="0" err="1"/>
              <a:t>Stimuler</a:t>
            </a:r>
            <a:r>
              <a:rPr lang="nl-BE" sz="2000" dirty="0"/>
              <a:t> le </a:t>
            </a:r>
            <a:r>
              <a:rPr lang="nl-BE" sz="2000" b="1" dirty="0" err="1"/>
              <a:t>partage</a:t>
            </a:r>
            <a:r>
              <a:rPr lang="nl-BE" sz="2000" b="1" dirty="0"/>
              <a:t> </a:t>
            </a:r>
            <a:r>
              <a:rPr lang="nl-BE" sz="2000" b="1" dirty="0" err="1"/>
              <a:t>d’expériences</a:t>
            </a:r>
            <a:r>
              <a:rPr lang="nl-BE" sz="2000" b="1" dirty="0"/>
              <a:t> et de </a:t>
            </a:r>
            <a:r>
              <a:rPr lang="nl-BE" sz="2000" b="1" dirty="0" err="1"/>
              <a:t>bonnes</a:t>
            </a:r>
            <a:r>
              <a:rPr lang="nl-BE" sz="2000" b="1" dirty="0"/>
              <a:t> </a:t>
            </a:r>
            <a:r>
              <a:rPr lang="nl-BE" sz="2000" b="1" dirty="0" err="1"/>
              <a:t>pratiques</a:t>
            </a:r>
            <a:r>
              <a:rPr lang="nl-BE" sz="2000" b="1" dirty="0"/>
              <a:t>, les apprentissages </a:t>
            </a:r>
            <a:r>
              <a:rPr lang="nl-BE" sz="2000" b="1" dirty="0" err="1"/>
              <a:t>collectifs</a:t>
            </a:r>
            <a:r>
              <a:rPr lang="nl-BE" sz="2000" b="1" dirty="0"/>
              <a:t> </a:t>
            </a:r>
            <a:r>
              <a:rPr lang="nl-BE" sz="2000" dirty="0"/>
              <a:t>et les </a:t>
            </a:r>
            <a:r>
              <a:rPr lang="nl-BE" sz="2000" b="1" dirty="0" err="1"/>
              <a:t>synergies</a:t>
            </a:r>
            <a:r>
              <a:rPr lang="nl-BE" sz="2000" b="1" dirty="0"/>
              <a:t>/</a:t>
            </a:r>
            <a:r>
              <a:rPr lang="nl-BE" sz="2000" b="1" dirty="0" err="1"/>
              <a:t>collaborations</a:t>
            </a:r>
            <a:r>
              <a:rPr lang="nl-BE" sz="2000" dirty="0"/>
              <a:t> pour </a:t>
            </a:r>
            <a:r>
              <a:rPr lang="nl-BE" sz="2000" b="1" dirty="0" err="1"/>
              <a:t>maximiser</a:t>
            </a:r>
            <a:r>
              <a:rPr lang="nl-BE" sz="2000" b="1" dirty="0"/>
              <a:t> </a:t>
            </a:r>
            <a:r>
              <a:rPr lang="nl-BE" sz="2000" b="1" dirty="0" err="1"/>
              <a:t>l’impact</a:t>
            </a:r>
            <a:r>
              <a:rPr lang="nl-BE" sz="2000" b="1" dirty="0"/>
              <a:t> </a:t>
            </a:r>
            <a:r>
              <a:rPr lang="nl-BE" sz="2000" dirty="0"/>
              <a:t>des </a:t>
            </a:r>
            <a:r>
              <a:rPr lang="nl-BE" sz="2000" dirty="0" err="1"/>
              <a:t>interventions</a:t>
            </a:r>
            <a:r>
              <a:rPr lang="nl-BE" sz="2000" dirty="0"/>
              <a:t>.</a:t>
            </a:r>
          </a:p>
          <a:p>
            <a:pPr lvl="1">
              <a:lnSpc>
                <a:spcPct val="100000"/>
              </a:lnSpc>
              <a:spcBef>
                <a:spcPts val="0"/>
              </a:spcBef>
              <a:spcAft>
                <a:spcPts val="600"/>
              </a:spcAft>
            </a:pPr>
            <a:r>
              <a:rPr lang="nl-BE" sz="2000" dirty="0" err="1"/>
              <a:t>Trouver</a:t>
            </a:r>
            <a:r>
              <a:rPr lang="nl-BE" sz="2000" dirty="0"/>
              <a:t> </a:t>
            </a:r>
            <a:r>
              <a:rPr lang="nl-BE" sz="2000" dirty="0" err="1"/>
              <a:t>un</a:t>
            </a:r>
            <a:r>
              <a:rPr lang="nl-BE" sz="2000" dirty="0"/>
              <a:t> </a:t>
            </a:r>
            <a:r>
              <a:rPr lang="nl-BE" sz="2000" b="1" dirty="0"/>
              <a:t>équilibre </a:t>
            </a:r>
            <a:r>
              <a:rPr lang="nl-BE" sz="2000" dirty="0" err="1"/>
              <a:t>entre</a:t>
            </a:r>
            <a:r>
              <a:rPr lang="nl-BE" sz="2000" dirty="0"/>
              <a:t> le temps </a:t>
            </a:r>
            <a:r>
              <a:rPr lang="nl-BE" sz="2000" dirty="0" err="1"/>
              <a:t>consacré</a:t>
            </a:r>
            <a:r>
              <a:rPr lang="nl-BE" sz="2000" dirty="0"/>
              <a:t> au </a:t>
            </a:r>
            <a:r>
              <a:rPr lang="nl-BE" sz="2000" dirty="0" err="1"/>
              <a:t>processus</a:t>
            </a:r>
            <a:r>
              <a:rPr lang="nl-BE" sz="2000" dirty="0"/>
              <a:t> et la plus-</a:t>
            </a:r>
            <a:r>
              <a:rPr lang="nl-BE" sz="2000" dirty="0" err="1"/>
              <a:t>value</a:t>
            </a:r>
            <a:r>
              <a:rPr lang="nl-BE" sz="2000" dirty="0"/>
              <a:t> pour les acteurs du CSC et </a:t>
            </a:r>
            <a:r>
              <a:rPr lang="nl-BE" sz="2000" dirty="0" err="1"/>
              <a:t>leurs</a:t>
            </a:r>
            <a:r>
              <a:rPr lang="nl-BE" sz="2000" dirty="0"/>
              <a:t> </a:t>
            </a:r>
            <a:r>
              <a:rPr lang="nl-BE" sz="2000" dirty="0" err="1"/>
              <a:t>bénéficiaires</a:t>
            </a:r>
            <a:r>
              <a:rPr lang="nl-BE" sz="2000" dirty="0"/>
              <a:t>.</a:t>
            </a:r>
          </a:p>
          <a:p>
            <a:pPr marL="0" indent="0">
              <a:lnSpc>
                <a:spcPct val="100000"/>
              </a:lnSpc>
              <a:spcBef>
                <a:spcPts val="0"/>
              </a:spcBef>
              <a:spcAft>
                <a:spcPts val="600"/>
              </a:spcAft>
              <a:buNone/>
            </a:pPr>
            <a:endParaRPr lang="nl-BE" dirty="0"/>
          </a:p>
          <a:p>
            <a:pPr marL="0" indent="0">
              <a:lnSpc>
                <a:spcPct val="100000"/>
              </a:lnSpc>
              <a:spcBef>
                <a:spcPts val="0"/>
              </a:spcBef>
              <a:spcAft>
                <a:spcPts val="600"/>
              </a:spcAft>
              <a:buNone/>
            </a:pPr>
            <a:r>
              <a:rPr lang="nl-BE" i="1" dirty="0" err="1"/>
              <a:t>Processus</a:t>
            </a:r>
            <a:r>
              <a:rPr lang="nl-BE" i="1" dirty="0"/>
              <a:t> </a:t>
            </a:r>
            <a:r>
              <a:rPr lang="nl-BE" i="1" dirty="0" err="1" smtClean="0"/>
              <a:t>évolutif</a:t>
            </a:r>
            <a:r>
              <a:rPr lang="nl-BE" i="1" dirty="0" smtClean="0"/>
              <a:t>.   </a:t>
            </a:r>
            <a:endParaRPr lang="nl-BE" i="1" dirty="0"/>
          </a:p>
          <a:p>
            <a:pPr lvl="3">
              <a:lnSpc>
                <a:spcPct val="110000"/>
              </a:lnSpc>
              <a:spcBef>
                <a:spcPts val="600"/>
              </a:spcBef>
              <a:spcAft>
                <a:spcPts val="600"/>
              </a:spcAft>
            </a:pPr>
            <a:endParaRPr lang="fr-FR" dirty="0"/>
          </a:p>
        </p:txBody>
      </p:sp>
      <p:pic>
        <p:nvPicPr>
          <p:cNvPr id="2" name="Imag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047514" flipH="1">
            <a:off x="6090468" y="1192046"/>
            <a:ext cx="5799120" cy="5343374"/>
          </a:xfrm>
          <a:prstGeom prst="rect">
            <a:avLst/>
          </a:prstGeom>
        </p:spPr>
      </p:pic>
      <p:sp>
        <p:nvSpPr>
          <p:cNvPr id="4" name="Flèche droite 3"/>
          <p:cNvSpPr/>
          <p:nvPr/>
        </p:nvSpPr>
        <p:spPr>
          <a:xfrm>
            <a:off x="345682" y="970960"/>
            <a:ext cx="461913" cy="377072"/>
          </a:xfrm>
          <a:prstGeom prst="rightArrow">
            <a:avLst/>
          </a:prstGeom>
          <a:solidFill>
            <a:srgbClr val="FB8D74"/>
          </a:solidFill>
          <a:ln>
            <a:solidFill>
              <a:srgbClr val="FB8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Chevron 4"/>
          <p:cNvSpPr/>
          <p:nvPr/>
        </p:nvSpPr>
        <p:spPr>
          <a:xfrm>
            <a:off x="505938" y="5542112"/>
            <a:ext cx="301657" cy="301658"/>
          </a:xfrm>
          <a:prstGeom prst="chevron">
            <a:avLst/>
          </a:prstGeom>
          <a:solidFill>
            <a:srgbClr val="E17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Tree>
    <p:extLst>
      <p:ext uri="{BB962C8B-B14F-4D97-AF65-F5344CB8AC3E}">
        <p14:creationId xmlns:p14="http://schemas.microsoft.com/office/powerpoint/2010/main" val="1922957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sp useBgFill="1">
        <p:nvSpPr>
          <p:cNvPr id="20" name="Rectangle 19">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209189D4-0F49-45F1-BA3B-EE731B2ED105}"/>
              </a:ext>
            </a:extLst>
          </p:cNvPr>
          <p:cNvSpPr>
            <a:spLocks noGrp="1"/>
          </p:cNvSpPr>
          <p:nvPr>
            <p:ph type="title"/>
          </p:nvPr>
        </p:nvSpPr>
        <p:spPr>
          <a:xfrm>
            <a:off x="200026" y="2525485"/>
            <a:ext cx="3823830" cy="2429183"/>
          </a:xfrm>
        </p:spPr>
        <p:txBody>
          <a:bodyPr vert="horz" lIns="91440" tIns="45720" rIns="91440" bIns="45720" rtlCol="0" anchor="t">
            <a:normAutofit/>
          </a:bodyPr>
          <a:lstStyle/>
          <a:p>
            <a:pPr algn="ctr">
              <a:lnSpc>
                <a:spcPct val="80000"/>
              </a:lnSpc>
            </a:pPr>
            <a:r>
              <a:rPr lang="fr-BE" sz="4800" b="1" dirty="0">
                <a:solidFill>
                  <a:schemeClr val="tx2">
                    <a:lumMod val="75000"/>
                  </a:schemeClr>
                </a:solidFill>
                <a:effectLst>
                  <a:outerShdw blurRad="38100" dist="38100" dir="2700000" algn="tl">
                    <a:srgbClr val="000000">
                      <a:alpha val="43137"/>
                    </a:srgbClr>
                  </a:outerShdw>
                </a:effectLst>
                <a:latin typeface="Segoe UI Light" panose="020B0502040204020203" pitchFamily="34" charset="0"/>
              </a:rPr>
              <a:t>Actualisation du CSC</a:t>
            </a:r>
          </a:p>
        </p:txBody>
      </p:sp>
      <p:cxnSp>
        <p:nvCxnSpPr>
          <p:cNvPr id="5" name="Connecteur droit 4"/>
          <p:cNvCxnSpPr/>
          <p:nvPr/>
        </p:nvCxnSpPr>
        <p:spPr>
          <a:xfrm>
            <a:off x="0" y="5845298"/>
            <a:ext cx="357254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4185683" y="0"/>
            <a:ext cx="8006317" cy="6858000"/>
          </a:xfrm>
          <a:prstGeom prst="rect">
            <a:avLst/>
          </a:prstGeom>
        </p:spPr>
      </p:pic>
      <p:cxnSp>
        <p:nvCxnSpPr>
          <p:cNvPr id="11" name="Connecteur droit 10"/>
          <p:cNvCxnSpPr/>
          <p:nvPr/>
        </p:nvCxnSpPr>
        <p:spPr>
          <a:xfrm>
            <a:off x="5167423" y="5845298"/>
            <a:ext cx="7024577"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 name="ZoneTexte 2"/>
          <p:cNvSpPr txBox="1"/>
          <p:nvPr/>
        </p:nvSpPr>
        <p:spPr>
          <a:xfrm>
            <a:off x="520995" y="1000611"/>
            <a:ext cx="871870" cy="1200329"/>
          </a:xfrm>
          <a:prstGeom prst="rect">
            <a:avLst/>
          </a:prstGeom>
          <a:noFill/>
        </p:spPr>
        <p:txBody>
          <a:bodyPr wrap="square" rtlCol="0">
            <a:spAutoFit/>
          </a:bodyPr>
          <a:lstStyle/>
          <a:p>
            <a:r>
              <a:rPr lang="fr-BE" sz="7200" b="1" dirty="0">
                <a:solidFill>
                  <a:srgbClr val="F3A407"/>
                </a:solidFill>
                <a:effectLst>
                  <a:outerShdw blurRad="38100" dist="38100" dir="2700000" algn="tl">
                    <a:srgbClr val="000000">
                      <a:alpha val="43137"/>
                    </a:srgbClr>
                  </a:outerShdw>
                </a:effectLst>
                <a:latin typeface="Segoe UI Light" panose="020B0502040204020203" pitchFamily="34" charset="0"/>
                <a:ea typeface="+mj-ea"/>
                <a:cs typeface="+mj-cs"/>
              </a:rPr>
              <a:t>II.</a:t>
            </a:r>
          </a:p>
        </p:txBody>
      </p:sp>
      <p:grpSp>
        <p:nvGrpSpPr>
          <p:cNvPr id="10" name="Groupe 9"/>
          <p:cNvGrpSpPr/>
          <p:nvPr/>
        </p:nvGrpSpPr>
        <p:grpSpPr>
          <a:xfrm>
            <a:off x="2992107" y="4345689"/>
            <a:ext cx="2387152" cy="2350008"/>
            <a:chOff x="2167128" y="1517904"/>
            <a:chExt cx="5038344" cy="5038344"/>
          </a:xfrm>
        </p:grpSpPr>
        <p:sp>
          <p:nvSpPr>
            <p:cNvPr id="8" name="Ellipse 7"/>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Imag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spTree>
    <p:extLst>
      <p:ext uri="{BB962C8B-B14F-4D97-AF65-F5344CB8AC3E}">
        <p14:creationId xmlns:p14="http://schemas.microsoft.com/office/powerpoint/2010/main" val="1532275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7130901" y="0"/>
            <a:ext cx="5061099" cy="6858000"/>
          </a:xfrm>
          <a:prstGeom prst="rect">
            <a:avLst/>
          </a:prstGeom>
        </p:spPr>
      </p:pic>
      <p:sp>
        <p:nvSpPr>
          <p:cNvPr id="3" name="Espace réservé du contenu 2">
            <a:extLst>
              <a:ext uri="{FF2B5EF4-FFF2-40B4-BE49-F238E27FC236}">
                <a16:creationId xmlns:a16="http://schemas.microsoft.com/office/drawing/2014/main" xmlns="" id="{4E163DA5-9F11-49EF-ADE8-5B1FE0C5C5A5}"/>
              </a:ext>
            </a:extLst>
          </p:cNvPr>
          <p:cNvSpPr>
            <a:spLocks noGrp="1"/>
          </p:cNvSpPr>
          <p:nvPr>
            <p:ph idx="1"/>
          </p:nvPr>
        </p:nvSpPr>
        <p:spPr>
          <a:xfrm>
            <a:off x="684216" y="2328530"/>
            <a:ext cx="5423881" cy="3975475"/>
          </a:xfrm>
        </p:spPr>
        <p:txBody>
          <a:bodyPr>
            <a:normAutofit/>
          </a:bodyPr>
          <a:lstStyle/>
          <a:p>
            <a:pPr marL="514350" indent="-514350">
              <a:lnSpc>
                <a:spcPct val="110000"/>
              </a:lnSpc>
              <a:spcBef>
                <a:spcPts val="600"/>
              </a:spcBef>
              <a:spcAft>
                <a:spcPts val="600"/>
              </a:spcAft>
              <a:buFont typeface="+mj-lt"/>
              <a:buAutoNum type="arabicPeriod"/>
            </a:pPr>
            <a:r>
              <a:rPr lang="fr-FR" sz="2400" dirty="0"/>
              <a:t>Reformulation des cibles et approches + actualisation des OSC/AI participants </a:t>
            </a:r>
          </a:p>
          <a:p>
            <a:pPr marL="514350" indent="-514350">
              <a:lnSpc>
                <a:spcPct val="110000"/>
              </a:lnSpc>
              <a:spcBef>
                <a:spcPts val="600"/>
              </a:spcBef>
              <a:spcAft>
                <a:spcPts val="600"/>
              </a:spcAft>
              <a:buFont typeface="+mj-lt"/>
              <a:buAutoNum type="arabicPeriod"/>
            </a:pPr>
            <a:r>
              <a:rPr lang="fr-FR" sz="2400" dirty="0"/>
              <a:t>Concrétisation des synergies et complémentarités</a:t>
            </a:r>
          </a:p>
          <a:p>
            <a:pPr marL="514350" indent="-514350">
              <a:lnSpc>
                <a:spcPct val="110000"/>
              </a:lnSpc>
              <a:spcBef>
                <a:spcPts val="600"/>
              </a:spcBef>
              <a:spcAft>
                <a:spcPts val="600"/>
              </a:spcAft>
              <a:buFont typeface="+mj-lt"/>
              <a:buAutoNum type="arabicPeriod"/>
            </a:pPr>
            <a:r>
              <a:rPr lang="fr-FR" sz="2400" dirty="0"/>
              <a:t>Mise à jour de l’analyse des risques</a:t>
            </a:r>
          </a:p>
          <a:p>
            <a:pPr marL="514350" indent="-514350">
              <a:lnSpc>
                <a:spcPct val="110000"/>
              </a:lnSpc>
              <a:spcBef>
                <a:spcPts val="600"/>
              </a:spcBef>
              <a:spcAft>
                <a:spcPts val="600"/>
              </a:spcAft>
              <a:buFont typeface="+mj-lt"/>
              <a:buAutoNum type="arabicPeriod"/>
            </a:pPr>
            <a:r>
              <a:rPr lang="fr-FR" sz="2400" dirty="0"/>
              <a:t>Retours sur AMSANA</a:t>
            </a:r>
          </a:p>
          <a:p>
            <a:pPr marL="514350" indent="-514350">
              <a:lnSpc>
                <a:spcPct val="110000"/>
              </a:lnSpc>
              <a:spcBef>
                <a:spcPts val="600"/>
              </a:spcBef>
              <a:spcAft>
                <a:spcPts val="600"/>
              </a:spcAft>
              <a:buFont typeface="+mj-lt"/>
              <a:buAutoNum type="arabicPeriod"/>
            </a:pPr>
            <a:endParaRPr lang="fr-FR" dirty="0"/>
          </a:p>
          <a:p>
            <a:pPr marL="514350" indent="-514350">
              <a:lnSpc>
                <a:spcPct val="110000"/>
              </a:lnSpc>
              <a:spcBef>
                <a:spcPts val="600"/>
              </a:spcBef>
              <a:spcAft>
                <a:spcPts val="600"/>
              </a:spcAft>
              <a:buFont typeface="+mj-lt"/>
              <a:buAutoNum type="arabicPeriod"/>
            </a:pPr>
            <a:endParaRPr lang="fr-FR" dirty="0">
              <a:solidFill>
                <a:srgbClr val="FB8D74"/>
              </a:solidFill>
            </a:endParaRPr>
          </a:p>
        </p:txBody>
      </p:sp>
      <p:cxnSp>
        <p:nvCxnSpPr>
          <p:cNvPr id="11" name="Connecteur droit 10"/>
          <p:cNvCxnSpPr/>
          <p:nvPr/>
        </p:nvCxnSpPr>
        <p:spPr>
          <a:xfrm>
            <a:off x="7130901" y="0"/>
            <a:ext cx="0" cy="6858000"/>
          </a:xfrm>
          <a:prstGeom prst="line">
            <a:avLst/>
          </a:prstGeom>
          <a:ln w="127000">
            <a:solidFill>
              <a:srgbClr val="57C2D6"/>
            </a:solidFill>
          </a:ln>
        </p:spPr>
        <p:style>
          <a:lnRef idx="1">
            <a:schemeClr val="accent1"/>
          </a:lnRef>
          <a:fillRef idx="0">
            <a:schemeClr val="accent1"/>
          </a:fillRef>
          <a:effectRef idx="0">
            <a:schemeClr val="accent1"/>
          </a:effectRef>
          <a:fontRef idx="minor">
            <a:schemeClr val="tx1"/>
          </a:fontRef>
        </p:style>
      </p:cxnSp>
      <p:grpSp>
        <p:nvGrpSpPr>
          <p:cNvPr id="12" name="Groupe 11"/>
          <p:cNvGrpSpPr/>
          <p:nvPr/>
        </p:nvGrpSpPr>
        <p:grpSpPr>
          <a:xfrm>
            <a:off x="6157689" y="1152903"/>
            <a:ext cx="2240293" cy="2161797"/>
            <a:chOff x="2167128" y="1517904"/>
            <a:chExt cx="5038344" cy="5038344"/>
          </a:xfrm>
        </p:grpSpPr>
        <p:sp>
          <p:nvSpPr>
            <p:cNvPr id="13" name="Ellipse 12"/>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Imag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sp>
        <p:nvSpPr>
          <p:cNvPr id="9" name="Titre 1"/>
          <p:cNvSpPr>
            <a:spLocks noGrp="1"/>
          </p:cNvSpPr>
          <p:nvPr>
            <p:ph type="title"/>
          </p:nvPr>
        </p:nvSpPr>
        <p:spPr>
          <a:xfrm>
            <a:off x="1025029" y="973770"/>
            <a:ext cx="8710708" cy="720725"/>
          </a:xfrm>
        </p:spPr>
        <p:txBody>
          <a:bodyPr>
            <a:normAutofit/>
          </a:bodyPr>
          <a:lstStyle/>
          <a:p>
            <a:r>
              <a:rPr lang="fr-FR" sz="4000" b="1" dirty="0">
                <a:solidFill>
                  <a:srgbClr val="29A4B5"/>
                </a:solidFill>
              </a:rPr>
              <a:t>Parcours d’amélioration </a:t>
            </a:r>
          </a:p>
        </p:txBody>
      </p:sp>
      <p:pic>
        <p:nvPicPr>
          <p:cNvPr id="13314" name="Picture 2" descr="Résultat de recherche d'images pour &quot;icon improve&quo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5872" y="973770"/>
            <a:ext cx="687832" cy="687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458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sp useBgFill="1">
        <p:nvSpPr>
          <p:cNvPr id="20" name="Rectangle 19">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009" y="2039112"/>
            <a:ext cx="12326113" cy="3803904"/>
          </a:xfrm>
          <a:prstGeom prst="rect">
            <a:avLst/>
          </a:prstGeom>
        </p:spPr>
      </p:pic>
      <p:sp>
        <p:nvSpPr>
          <p:cNvPr id="2" name="Titre 1">
            <a:extLst>
              <a:ext uri="{FF2B5EF4-FFF2-40B4-BE49-F238E27FC236}">
                <a16:creationId xmlns:a16="http://schemas.microsoft.com/office/drawing/2014/main" xmlns="" id="{209189D4-0F49-45F1-BA3B-EE731B2ED105}"/>
              </a:ext>
            </a:extLst>
          </p:cNvPr>
          <p:cNvSpPr>
            <a:spLocks noGrp="1"/>
          </p:cNvSpPr>
          <p:nvPr>
            <p:ph type="title"/>
          </p:nvPr>
        </p:nvSpPr>
        <p:spPr>
          <a:xfrm>
            <a:off x="3361165" y="1401907"/>
            <a:ext cx="7176738" cy="1004391"/>
          </a:xfrm>
        </p:spPr>
        <p:txBody>
          <a:bodyPr vert="horz" lIns="91440" tIns="45720" rIns="91440" bIns="45720" rtlCol="0" anchor="t">
            <a:normAutofit/>
          </a:bodyPr>
          <a:lstStyle/>
          <a:p>
            <a:pPr algn="r">
              <a:lnSpc>
                <a:spcPct val="80000"/>
              </a:lnSpc>
            </a:pPr>
            <a:r>
              <a:rPr lang="fr-BE" sz="3200" b="1" dirty="0">
                <a:solidFill>
                  <a:srgbClr val="F3A407"/>
                </a:solidFill>
                <a:effectLst>
                  <a:outerShdw blurRad="38100" dist="38100" dir="2700000" algn="tl">
                    <a:srgbClr val="000000">
                      <a:alpha val="43137"/>
                    </a:srgbClr>
                  </a:outerShdw>
                </a:effectLst>
                <a:latin typeface="Segoe UI Light" panose="020B0502040204020203" pitchFamily="34" charset="0"/>
              </a:rPr>
              <a:t>II.1. </a:t>
            </a:r>
            <a:r>
              <a:rPr lang="fr-BE" sz="3200" b="1" dirty="0">
                <a:solidFill>
                  <a:schemeClr val="tx2">
                    <a:lumMod val="75000"/>
                  </a:schemeClr>
                </a:solidFill>
                <a:effectLst>
                  <a:outerShdw blurRad="38100" dist="38100" dir="2700000" algn="tl">
                    <a:srgbClr val="000000">
                      <a:alpha val="43137"/>
                    </a:srgbClr>
                  </a:outerShdw>
                </a:effectLst>
                <a:latin typeface="Segoe UI Light" panose="020B0502040204020203" pitchFamily="34" charset="0"/>
              </a:rPr>
              <a:t>Actualisation des cibles et approches </a:t>
            </a:r>
          </a:p>
        </p:txBody>
      </p:sp>
      <p:cxnSp>
        <p:nvCxnSpPr>
          <p:cNvPr id="5" name="Connecteur droit 4"/>
          <p:cNvCxnSpPr/>
          <p:nvPr/>
        </p:nvCxnSpPr>
        <p:spPr>
          <a:xfrm>
            <a:off x="-64009" y="5876903"/>
            <a:ext cx="12326113" cy="1"/>
          </a:xfrm>
          <a:prstGeom prst="line">
            <a:avLst/>
          </a:prstGeom>
          <a:ln w="101600">
            <a:solidFill>
              <a:srgbClr val="F3A407"/>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V="1">
            <a:off x="-64009" y="1693527"/>
            <a:ext cx="3559684" cy="2"/>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10537902" y="1693527"/>
            <a:ext cx="1654098"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e 11"/>
          <p:cNvGrpSpPr/>
          <p:nvPr/>
        </p:nvGrpSpPr>
        <p:grpSpPr>
          <a:xfrm>
            <a:off x="1739379" y="4879063"/>
            <a:ext cx="1927365" cy="1849377"/>
            <a:chOff x="2167128" y="1517904"/>
            <a:chExt cx="5038344" cy="5038344"/>
          </a:xfrm>
        </p:grpSpPr>
        <p:sp>
          <p:nvSpPr>
            <p:cNvPr id="13" name="Ellipse 12"/>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6" name="Image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spTree>
    <p:extLst>
      <p:ext uri="{BB962C8B-B14F-4D97-AF65-F5344CB8AC3E}">
        <p14:creationId xmlns:p14="http://schemas.microsoft.com/office/powerpoint/2010/main" val="830553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4E163DA5-9F11-49EF-ADE8-5B1FE0C5C5A5}"/>
              </a:ext>
            </a:extLst>
          </p:cNvPr>
          <p:cNvSpPr>
            <a:spLocks noGrp="1"/>
          </p:cNvSpPr>
          <p:nvPr>
            <p:ph idx="1"/>
          </p:nvPr>
        </p:nvSpPr>
        <p:spPr>
          <a:xfrm>
            <a:off x="717884" y="1550645"/>
            <a:ext cx="8590548" cy="4885565"/>
          </a:xfrm>
          <a:solidFill>
            <a:schemeClr val="bg1"/>
          </a:solidFill>
        </p:spPr>
        <p:txBody>
          <a:bodyPr>
            <a:normAutofit fontScale="92500" lnSpcReduction="20000"/>
          </a:bodyPr>
          <a:lstStyle/>
          <a:p>
            <a:pPr>
              <a:lnSpc>
                <a:spcPct val="100000"/>
              </a:lnSpc>
              <a:spcBef>
                <a:spcPts val="600"/>
              </a:spcBef>
              <a:spcAft>
                <a:spcPts val="600"/>
              </a:spcAft>
            </a:pPr>
            <a:r>
              <a:rPr lang="fr-BE" sz="2600" dirty="0"/>
              <a:t>Actualisation des </a:t>
            </a:r>
            <a:r>
              <a:rPr lang="fr-BE" sz="2600" b="1" dirty="0"/>
              <a:t>OSC/AI </a:t>
            </a:r>
            <a:r>
              <a:rPr lang="fr-BE" sz="2600" dirty="0"/>
              <a:t>participant</a:t>
            </a:r>
            <a:r>
              <a:rPr lang="fr-BE" sz="2600" b="1" dirty="0"/>
              <a:t> </a:t>
            </a:r>
            <a:r>
              <a:rPr lang="fr-BE" sz="2600" dirty="0"/>
              <a:t>à chaque approche</a:t>
            </a:r>
          </a:p>
          <a:p>
            <a:pPr>
              <a:lnSpc>
                <a:spcPct val="100000"/>
              </a:lnSpc>
              <a:spcBef>
                <a:spcPts val="600"/>
              </a:spcBef>
              <a:spcAft>
                <a:spcPts val="600"/>
              </a:spcAft>
            </a:pPr>
            <a:r>
              <a:rPr lang="fr-BE" sz="2600" b="1" dirty="0"/>
              <a:t>Réécriture</a:t>
            </a:r>
            <a:r>
              <a:rPr lang="fr-BE" sz="2600" dirty="0"/>
              <a:t> de la cible 1 et </a:t>
            </a:r>
            <a:r>
              <a:rPr lang="fr-BE" sz="2600" b="1" dirty="0"/>
              <a:t>simplification</a:t>
            </a:r>
            <a:r>
              <a:rPr lang="fr-BE" sz="2600" dirty="0"/>
              <a:t> de plusieurs approches</a:t>
            </a:r>
          </a:p>
          <a:p>
            <a:pPr>
              <a:lnSpc>
                <a:spcPct val="100000"/>
              </a:lnSpc>
              <a:spcBef>
                <a:spcPts val="600"/>
              </a:spcBef>
              <a:spcAft>
                <a:spcPts val="600"/>
              </a:spcAft>
            </a:pPr>
            <a:r>
              <a:rPr lang="fr-BE" sz="2600" b="1" dirty="0"/>
              <a:t>Suppression</a:t>
            </a:r>
            <a:r>
              <a:rPr lang="fr-BE" sz="2600" dirty="0"/>
              <a:t> de certaines approches pour rationaliser leur nombre </a:t>
            </a:r>
          </a:p>
          <a:p>
            <a:pPr marL="457200" lvl="1" indent="0">
              <a:lnSpc>
                <a:spcPct val="100000"/>
              </a:lnSpc>
              <a:spcBef>
                <a:spcPts val="600"/>
              </a:spcBef>
              <a:spcAft>
                <a:spcPts val="600"/>
              </a:spcAft>
              <a:buNone/>
            </a:pPr>
            <a:r>
              <a:rPr lang="fr-BE" sz="2200" dirty="0"/>
              <a:t>MAIS </a:t>
            </a:r>
            <a:r>
              <a:rPr lang="fr-BE" sz="2200" b="1" dirty="0"/>
              <a:t>pas de suppression systématique </a:t>
            </a:r>
            <a:r>
              <a:rPr lang="fr-BE" sz="2200" dirty="0"/>
              <a:t>lorsque le nombre d’acteurs est réduit CAR actions pertinentes et possibilités de synergies inter-cibles et approches (et pas seulement intra)</a:t>
            </a:r>
          </a:p>
          <a:p>
            <a:pPr>
              <a:lnSpc>
                <a:spcPct val="100000"/>
              </a:lnSpc>
              <a:spcBef>
                <a:spcPts val="600"/>
              </a:spcBef>
              <a:spcAft>
                <a:spcPts val="600"/>
              </a:spcAft>
            </a:pPr>
            <a:r>
              <a:rPr lang="fr-BE" sz="2600" dirty="0"/>
              <a:t>Mise en évidence des </a:t>
            </a:r>
            <a:r>
              <a:rPr lang="fr-BE" sz="2600" b="1" dirty="0"/>
              <a:t>OSC/AI les plus actifs </a:t>
            </a:r>
            <a:r>
              <a:rPr lang="fr-BE" sz="2600" dirty="0"/>
              <a:t>dans chaque approche</a:t>
            </a:r>
          </a:p>
          <a:p>
            <a:pPr>
              <a:lnSpc>
                <a:spcPct val="100000"/>
              </a:lnSpc>
              <a:spcBef>
                <a:spcPts val="600"/>
              </a:spcBef>
              <a:spcAft>
                <a:spcPts val="600"/>
              </a:spcAft>
            </a:pPr>
            <a:r>
              <a:rPr lang="fr-BE" sz="2600" dirty="0"/>
              <a:t>Description des </a:t>
            </a:r>
            <a:r>
              <a:rPr lang="fr-BE" sz="2600" b="1" dirty="0"/>
              <a:t>activités</a:t>
            </a:r>
            <a:r>
              <a:rPr lang="fr-BE" sz="2600" dirty="0"/>
              <a:t> de chaque acteur correspondant à chaque approche</a:t>
            </a:r>
          </a:p>
          <a:p>
            <a:pPr>
              <a:lnSpc>
                <a:spcPct val="100000"/>
              </a:lnSpc>
              <a:spcBef>
                <a:spcPts val="600"/>
              </a:spcBef>
              <a:spcAft>
                <a:spcPts val="600"/>
              </a:spcAft>
            </a:pPr>
            <a:r>
              <a:rPr lang="fr-BE" sz="2600" dirty="0"/>
              <a:t>Ajout des </a:t>
            </a:r>
            <a:r>
              <a:rPr lang="fr-BE" sz="2600" b="1" dirty="0"/>
              <a:t>zones d’intervention </a:t>
            </a:r>
            <a:r>
              <a:rPr lang="fr-BE" sz="2600" dirty="0"/>
              <a:t>et </a:t>
            </a:r>
            <a:r>
              <a:rPr lang="fr-BE" sz="2600" b="1" dirty="0"/>
              <a:t>partenaires locaux </a:t>
            </a:r>
            <a:r>
              <a:rPr lang="fr-BE" sz="2600" dirty="0"/>
              <a:t>de chaque acteur pour chaque approche </a:t>
            </a:r>
          </a:p>
          <a:p>
            <a:pPr>
              <a:lnSpc>
                <a:spcPct val="100000"/>
              </a:lnSpc>
              <a:spcBef>
                <a:spcPts val="0"/>
              </a:spcBef>
              <a:spcAft>
                <a:spcPts val="600"/>
              </a:spcAft>
            </a:pPr>
            <a:endParaRPr lang="fr-BE" b="1" dirty="0"/>
          </a:p>
          <a:p>
            <a:pPr>
              <a:lnSpc>
                <a:spcPct val="100000"/>
              </a:lnSpc>
              <a:spcBef>
                <a:spcPts val="0"/>
              </a:spcBef>
              <a:spcAft>
                <a:spcPts val="600"/>
              </a:spcAft>
            </a:pPr>
            <a:endParaRPr lang="nl-BE" dirty="0"/>
          </a:p>
          <a:p>
            <a:pPr>
              <a:lnSpc>
                <a:spcPct val="110000"/>
              </a:lnSpc>
              <a:spcBef>
                <a:spcPts val="600"/>
              </a:spcBef>
              <a:spcAft>
                <a:spcPts val="600"/>
              </a:spcAft>
            </a:pPr>
            <a:endParaRPr lang="fr-FR" dirty="0"/>
          </a:p>
        </p:txBody>
      </p:sp>
      <p:sp>
        <p:nvSpPr>
          <p:cNvPr id="8" name="Title 1"/>
          <p:cNvSpPr>
            <a:spLocks noGrp="1"/>
          </p:cNvSpPr>
          <p:nvPr>
            <p:ph type="title"/>
          </p:nvPr>
        </p:nvSpPr>
        <p:spPr>
          <a:xfrm>
            <a:off x="422090" y="176379"/>
            <a:ext cx="10515600" cy="1325563"/>
          </a:xfrm>
        </p:spPr>
        <p:txBody>
          <a:bodyPr/>
          <a:lstStyle/>
          <a:p>
            <a:r>
              <a:rPr lang="nl-BE" b="1" dirty="0" err="1"/>
              <a:t>Actualisations</a:t>
            </a:r>
            <a:r>
              <a:rPr lang="nl-BE" b="1" dirty="0"/>
              <a:t> </a:t>
            </a:r>
            <a:r>
              <a:rPr lang="nl-BE" b="1" dirty="0" err="1"/>
              <a:t>générales</a:t>
            </a:r>
            <a:r>
              <a:rPr lang="nl-BE" b="1" dirty="0"/>
              <a:t> </a:t>
            </a:r>
          </a:p>
        </p:txBody>
      </p:sp>
      <p:sp>
        <p:nvSpPr>
          <p:cNvPr id="7" name="Espace réservé du contenu 2">
            <a:extLst>
              <a:ext uri="{FF2B5EF4-FFF2-40B4-BE49-F238E27FC236}">
                <a16:creationId xmlns:a16="http://schemas.microsoft.com/office/drawing/2014/main" xmlns="" id="{4E163DA5-9F11-49EF-ADE8-5B1FE0C5C5A5}"/>
              </a:ext>
            </a:extLst>
          </p:cNvPr>
          <p:cNvSpPr txBox="1">
            <a:spLocks/>
          </p:cNvSpPr>
          <p:nvPr/>
        </p:nvSpPr>
        <p:spPr>
          <a:xfrm>
            <a:off x="717884" y="1550606"/>
            <a:ext cx="8590548" cy="4885565"/>
          </a:xfrm>
          <a:prstGeom prst="rect">
            <a:avLst/>
          </a:prstGeom>
          <a:solidFill>
            <a:schemeClr val="bg1"/>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pPr>
            <a:r>
              <a:rPr lang="fr-BE" sz="2600" dirty="0"/>
              <a:t>Actualisation des </a:t>
            </a:r>
            <a:r>
              <a:rPr lang="fr-BE" sz="2600" b="1" dirty="0"/>
              <a:t>OSC/AI </a:t>
            </a:r>
            <a:r>
              <a:rPr lang="fr-BE" sz="2600" dirty="0"/>
              <a:t>participant</a:t>
            </a:r>
            <a:r>
              <a:rPr lang="fr-BE" sz="2600" b="1" dirty="0"/>
              <a:t> </a:t>
            </a:r>
            <a:r>
              <a:rPr lang="fr-BE" sz="2600" dirty="0"/>
              <a:t>à chaque approche</a:t>
            </a:r>
          </a:p>
          <a:p>
            <a:pPr>
              <a:lnSpc>
                <a:spcPct val="100000"/>
              </a:lnSpc>
              <a:spcBef>
                <a:spcPts val="600"/>
              </a:spcBef>
              <a:spcAft>
                <a:spcPts val="600"/>
              </a:spcAft>
            </a:pPr>
            <a:r>
              <a:rPr lang="fr-BE" sz="2600" b="1" dirty="0">
                <a:solidFill>
                  <a:srgbClr val="E1705A"/>
                </a:solidFill>
              </a:rPr>
              <a:t>Réécriture</a:t>
            </a:r>
            <a:r>
              <a:rPr lang="fr-BE" sz="2600" dirty="0">
                <a:solidFill>
                  <a:srgbClr val="E1705A"/>
                </a:solidFill>
              </a:rPr>
              <a:t> de la cible 1 et </a:t>
            </a:r>
            <a:r>
              <a:rPr lang="fr-BE" sz="2600" b="1" dirty="0">
                <a:solidFill>
                  <a:srgbClr val="E1705A"/>
                </a:solidFill>
              </a:rPr>
              <a:t>simplification</a:t>
            </a:r>
            <a:r>
              <a:rPr lang="fr-BE" sz="2600" dirty="0">
                <a:solidFill>
                  <a:srgbClr val="E1705A"/>
                </a:solidFill>
              </a:rPr>
              <a:t> de plusieurs approches</a:t>
            </a:r>
          </a:p>
          <a:p>
            <a:pPr>
              <a:lnSpc>
                <a:spcPct val="100000"/>
              </a:lnSpc>
              <a:spcBef>
                <a:spcPts val="600"/>
              </a:spcBef>
              <a:spcAft>
                <a:spcPts val="600"/>
              </a:spcAft>
            </a:pPr>
            <a:r>
              <a:rPr lang="fr-BE" sz="2600" b="1" dirty="0">
                <a:solidFill>
                  <a:srgbClr val="E1705A"/>
                </a:solidFill>
              </a:rPr>
              <a:t>Suppression</a:t>
            </a:r>
            <a:r>
              <a:rPr lang="fr-BE" sz="2600" dirty="0">
                <a:solidFill>
                  <a:srgbClr val="E1705A"/>
                </a:solidFill>
              </a:rPr>
              <a:t> de certaines approches pour rationaliser leur nombre </a:t>
            </a:r>
          </a:p>
          <a:p>
            <a:pPr marL="457200" lvl="1" indent="0">
              <a:lnSpc>
                <a:spcPct val="100000"/>
              </a:lnSpc>
              <a:spcBef>
                <a:spcPts val="600"/>
              </a:spcBef>
              <a:spcAft>
                <a:spcPts val="600"/>
              </a:spcAft>
              <a:buFont typeface="Arial" panose="020B0604020202020204" pitchFamily="34" charset="0"/>
              <a:buNone/>
            </a:pPr>
            <a:r>
              <a:rPr lang="fr-BE" sz="2200" dirty="0"/>
              <a:t>MAIS </a:t>
            </a:r>
            <a:r>
              <a:rPr lang="fr-BE" sz="2200" b="1" dirty="0"/>
              <a:t>pas de suppression systématique </a:t>
            </a:r>
            <a:r>
              <a:rPr lang="fr-BE" sz="2200" dirty="0"/>
              <a:t>lorsque le nombre d’acteurs est réduit CAR actions pertinentes et possibilités de synergies inter-cibles et approches (et pas seulement intra)</a:t>
            </a:r>
          </a:p>
          <a:p>
            <a:pPr>
              <a:lnSpc>
                <a:spcPct val="100000"/>
              </a:lnSpc>
              <a:spcBef>
                <a:spcPts val="600"/>
              </a:spcBef>
              <a:spcAft>
                <a:spcPts val="600"/>
              </a:spcAft>
            </a:pPr>
            <a:r>
              <a:rPr lang="fr-BE" sz="2600" dirty="0"/>
              <a:t>Mise en évidence des </a:t>
            </a:r>
            <a:r>
              <a:rPr lang="fr-BE" sz="2600" b="1" dirty="0"/>
              <a:t>OSC/AI les plus actifs </a:t>
            </a:r>
            <a:r>
              <a:rPr lang="fr-BE" sz="2600" dirty="0"/>
              <a:t>dans chaque approche</a:t>
            </a:r>
          </a:p>
          <a:p>
            <a:pPr>
              <a:lnSpc>
                <a:spcPct val="100000"/>
              </a:lnSpc>
              <a:spcBef>
                <a:spcPts val="600"/>
              </a:spcBef>
              <a:spcAft>
                <a:spcPts val="600"/>
              </a:spcAft>
            </a:pPr>
            <a:r>
              <a:rPr lang="fr-BE" sz="2600" dirty="0"/>
              <a:t>Description des </a:t>
            </a:r>
            <a:r>
              <a:rPr lang="fr-BE" sz="2600" b="1" dirty="0"/>
              <a:t>activités</a:t>
            </a:r>
            <a:r>
              <a:rPr lang="fr-BE" sz="2600" dirty="0"/>
              <a:t> de chaque acteur correspondant à chaque approche</a:t>
            </a:r>
          </a:p>
          <a:p>
            <a:pPr>
              <a:lnSpc>
                <a:spcPct val="100000"/>
              </a:lnSpc>
              <a:spcBef>
                <a:spcPts val="600"/>
              </a:spcBef>
              <a:spcAft>
                <a:spcPts val="600"/>
              </a:spcAft>
            </a:pPr>
            <a:r>
              <a:rPr lang="fr-BE" sz="2600" dirty="0"/>
              <a:t>Ajout des </a:t>
            </a:r>
            <a:r>
              <a:rPr lang="fr-BE" sz="2600" b="1" dirty="0"/>
              <a:t>zones d’intervention </a:t>
            </a:r>
            <a:r>
              <a:rPr lang="fr-BE" sz="2600" dirty="0"/>
              <a:t>et </a:t>
            </a:r>
            <a:r>
              <a:rPr lang="fr-BE" sz="2600" b="1" dirty="0"/>
              <a:t>partenaires locaux </a:t>
            </a:r>
            <a:r>
              <a:rPr lang="fr-BE" sz="2600" dirty="0"/>
              <a:t>de chaque acteur pour chaque approche </a:t>
            </a:r>
          </a:p>
          <a:p>
            <a:pPr>
              <a:lnSpc>
                <a:spcPct val="100000"/>
              </a:lnSpc>
              <a:spcBef>
                <a:spcPts val="0"/>
              </a:spcBef>
              <a:spcAft>
                <a:spcPts val="600"/>
              </a:spcAft>
            </a:pPr>
            <a:endParaRPr lang="fr-BE" b="1" dirty="0"/>
          </a:p>
          <a:p>
            <a:pPr>
              <a:lnSpc>
                <a:spcPct val="100000"/>
              </a:lnSpc>
              <a:spcBef>
                <a:spcPts val="0"/>
              </a:spcBef>
              <a:spcAft>
                <a:spcPts val="600"/>
              </a:spcAft>
            </a:pPr>
            <a:endParaRPr lang="nl-BE" dirty="0"/>
          </a:p>
          <a:p>
            <a:pPr>
              <a:lnSpc>
                <a:spcPct val="110000"/>
              </a:lnSpc>
              <a:spcBef>
                <a:spcPts val="600"/>
              </a:spcBef>
              <a:spcAft>
                <a:spcPts val="600"/>
              </a:spcAft>
            </a:pPr>
            <a:endParaRPr lang="fr-FR" dirty="0"/>
          </a:p>
        </p:txBody>
      </p:sp>
      <p:sp>
        <p:nvSpPr>
          <p:cNvPr id="9" name="Espace réservé du contenu 2">
            <a:extLst>
              <a:ext uri="{FF2B5EF4-FFF2-40B4-BE49-F238E27FC236}">
                <a16:creationId xmlns:a16="http://schemas.microsoft.com/office/drawing/2014/main" xmlns="" id="{4E163DA5-9F11-49EF-ADE8-5B1FE0C5C5A5}"/>
              </a:ext>
            </a:extLst>
          </p:cNvPr>
          <p:cNvSpPr txBox="1">
            <a:spLocks/>
          </p:cNvSpPr>
          <p:nvPr/>
        </p:nvSpPr>
        <p:spPr>
          <a:xfrm>
            <a:off x="717884" y="1550606"/>
            <a:ext cx="8590548" cy="4885565"/>
          </a:xfrm>
          <a:prstGeom prst="rect">
            <a:avLst/>
          </a:prstGeom>
          <a:solidFill>
            <a:schemeClr val="bg1"/>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pPr>
            <a:r>
              <a:rPr lang="fr-BE" sz="2600" dirty="0"/>
              <a:t>Actualisation des </a:t>
            </a:r>
            <a:r>
              <a:rPr lang="fr-BE" sz="2600" b="1" dirty="0"/>
              <a:t>OSC/AI </a:t>
            </a:r>
            <a:r>
              <a:rPr lang="fr-BE" sz="2600" dirty="0"/>
              <a:t>participant</a:t>
            </a:r>
            <a:r>
              <a:rPr lang="fr-BE" sz="2600" b="1" dirty="0"/>
              <a:t> </a:t>
            </a:r>
            <a:r>
              <a:rPr lang="fr-BE" sz="2600" dirty="0"/>
              <a:t>à chaque approche</a:t>
            </a:r>
          </a:p>
          <a:p>
            <a:pPr>
              <a:lnSpc>
                <a:spcPct val="100000"/>
              </a:lnSpc>
              <a:spcBef>
                <a:spcPts val="600"/>
              </a:spcBef>
              <a:spcAft>
                <a:spcPts val="600"/>
              </a:spcAft>
            </a:pPr>
            <a:r>
              <a:rPr lang="fr-BE" sz="2600" b="1" dirty="0"/>
              <a:t>Réécriture</a:t>
            </a:r>
            <a:r>
              <a:rPr lang="fr-BE" sz="2600" dirty="0"/>
              <a:t> de la cible 1 et </a:t>
            </a:r>
            <a:r>
              <a:rPr lang="fr-BE" sz="2600" b="1" dirty="0"/>
              <a:t>simplification</a:t>
            </a:r>
            <a:r>
              <a:rPr lang="fr-BE" sz="2600" dirty="0"/>
              <a:t> de plusieurs approches</a:t>
            </a:r>
          </a:p>
          <a:p>
            <a:pPr>
              <a:lnSpc>
                <a:spcPct val="100000"/>
              </a:lnSpc>
              <a:spcBef>
                <a:spcPts val="600"/>
              </a:spcBef>
              <a:spcAft>
                <a:spcPts val="600"/>
              </a:spcAft>
            </a:pPr>
            <a:r>
              <a:rPr lang="fr-BE" sz="2600" b="1" dirty="0"/>
              <a:t>Suppression</a:t>
            </a:r>
            <a:r>
              <a:rPr lang="fr-BE" sz="2600" dirty="0"/>
              <a:t> de certaines approches pour rationaliser leur nombre </a:t>
            </a:r>
          </a:p>
          <a:p>
            <a:pPr marL="457200" lvl="1" indent="0">
              <a:lnSpc>
                <a:spcPct val="100000"/>
              </a:lnSpc>
              <a:spcBef>
                <a:spcPts val="600"/>
              </a:spcBef>
              <a:spcAft>
                <a:spcPts val="600"/>
              </a:spcAft>
              <a:buFont typeface="Arial" panose="020B0604020202020204" pitchFamily="34" charset="0"/>
              <a:buNone/>
            </a:pPr>
            <a:r>
              <a:rPr lang="fr-BE" sz="2200" dirty="0"/>
              <a:t>MAIS </a:t>
            </a:r>
            <a:r>
              <a:rPr lang="fr-BE" sz="2200" b="1" dirty="0"/>
              <a:t>pas de suppression systématique </a:t>
            </a:r>
            <a:r>
              <a:rPr lang="fr-BE" sz="2200" dirty="0"/>
              <a:t>lorsque le nombre d’acteurs est réduit CAR actions pertinentes et possibilités de synergies inter-cibles et approches (et pas seulement intra)</a:t>
            </a:r>
          </a:p>
          <a:p>
            <a:pPr>
              <a:lnSpc>
                <a:spcPct val="100000"/>
              </a:lnSpc>
              <a:spcBef>
                <a:spcPts val="600"/>
              </a:spcBef>
              <a:spcAft>
                <a:spcPts val="600"/>
              </a:spcAft>
            </a:pPr>
            <a:r>
              <a:rPr lang="fr-BE" sz="2600" dirty="0">
                <a:solidFill>
                  <a:srgbClr val="2EB877"/>
                </a:solidFill>
              </a:rPr>
              <a:t>Mise en évidence des </a:t>
            </a:r>
            <a:r>
              <a:rPr lang="fr-BE" sz="2600" b="1" dirty="0">
                <a:solidFill>
                  <a:srgbClr val="2EB877"/>
                </a:solidFill>
              </a:rPr>
              <a:t>OSC/AI les plus actifs </a:t>
            </a:r>
            <a:r>
              <a:rPr lang="fr-BE" sz="2600" dirty="0">
                <a:solidFill>
                  <a:srgbClr val="2EB877"/>
                </a:solidFill>
              </a:rPr>
              <a:t>dans chaque approche</a:t>
            </a:r>
          </a:p>
          <a:p>
            <a:pPr>
              <a:lnSpc>
                <a:spcPct val="100000"/>
              </a:lnSpc>
              <a:spcBef>
                <a:spcPts val="600"/>
              </a:spcBef>
              <a:spcAft>
                <a:spcPts val="600"/>
              </a:spcAft>
            </a:pPr>
            <a:r>
              <a:rPr lang="fr-BE" sz="2600" dirty="0">
                <a:solidFill>
                  <a:srgbClr val="2EB877"/>
                </a:solidFill>
              </a:rPr>
              <a:t>Description des </a:t>
            </a:r>
            <a:r>
              <a:rPr lang="fr-BE" sz="2600" b="1" dirty="0">
                <a:solidFill>
                  <a:srgbClr val="2EB877"/>
                </a:solidFill>
              </a:rPr>
              <a:t>activités</a:t>
            </a:r>
            <a:r>
              <a:rPr lang="fr-BE" sz="2600" dirty="0">
                <a:solidFill>
                  <a:srgbClr val="2EB877"/>
                </a:solidFill>
              </a:rPr>
              <a:t> de chaque acteur correspondant à chaque approche</a:t>
            </a:r>
          </a:p>
          <a:p>
            <a:pPr>
              <a:lnSpc>
                <a:spcPct val="100000"/>
              </a:lnSpc>
              <a:spcBef>
                <a:spcPts val="600"/>
              </a:spcBef>
              <a:spcAft>
                <a:spcPts val="600"/>
              </a:spcAft>
            </a:pPr>
            <a:r>
              <a:rPr lang="fr-BE" sz="2600" dirty="0">
                <a:solidFill>
                  <a:srgbClr val="2EB877"/>
                </a:solidFill>
              </a:rPr>
              <a:t>Ajout des </a:t>
            </a:r>
            <a:r>
              <a:rPr lang="fr-BE" sz="2600" b="1" dirty="0">
                <a:solidFill>
                  <a:srgbClr val="2EB877"/>
                </a:solidFill>
              </a:rPr>
              <a:t>zones d’intervention </a:t>
            </a:r>
            <a:r>
              <a:rPr lang="fr-BE" sz="2600" dirty="0">
                <a:solidFill>
                  <a:srgbClr val="2EB877"/>
                </a:solidFill>
              </a:rPr>
              <a:t>et </a:t>
            </a:r>
            <a:r>
              <a:rPr lang="fr-BE" sz="2600" b="1" dirty="0">
                <a:solidFill>
                  <a:srgbClr val="2EB877"/>
                </a:solidFill>
              </a:rPr>
              <a:t>partenaires locaux </a:t>
            </a:r>
            <a:r>
              <a:rPr lang="fr-BE" sz="2600" dirty="0">
                <a:solidFill>
                  <a:srgbClr val="2EB877"/>
                </a:solidFill>
              </a:rPr>
              <a:t>de chaque acteur pour chaque approche </a:t>
            </a:r>
          </a:p>
          <a:p>
            <a:pPr>
              <a:lnSpc>
                <a:spcPct val="100000"/>
              </a:lnSpc>
              <a:spcBef>
                <a:spcPts val="0"/>
              </a:spcBef>
              <a:spcAft>
                <a:spcPts val="600"/>
              </a:spcAft>
            </a:pPr>
            <a:endParaRPr lang="fr-BE" b="1" dirty="0"/>
          </a:p>
          <a:p>
            <a:pPr>
              <a:lnSpc>
                <a:spcPct val="100000"/>
              </a:lnSpc>
              <a:spcBef>
                <a:spcPts val="0"/>
              </a:spcBef>
              <a:spcAft>
                <a:spcPts val="600"/>
              </a:spcAft>
            </a:pPr>
            <a:endParaRPr lang="nl-BE" dirty="0"/>
          </a:p>
          <a:p>
            <a:pPr>
              <a:lnSpc>
                <a:spcPct val="110000"/>
              </a:lnSpc>
              <a:spcBef>
                <a:spcPts val="600"/>
              </a:spcBef>
              <a:spcAft>
                <a:spcPts val="600"/>
              </a:spcAft>
            </a:pPr>
            <a:endParaRPr lang="fr-FR" dirty="0"/>
          </a:p>
        </p:txBody>
      </p:sp>
      <p:sp>
        <p:nvSpPr>
          <p:cNvPr id="6" name="ZoneTexte 5"/>
          <p:cNvSpPr txBox="1"/>
          <p:nvPr/>
        </p:nvSpPr>
        <p:spPr>
          <a:xfrm>
            <a:off x="9577137" y="2288125"/>
            <a:ext cx="2225842" cy="1328023"/>
          </a:xfrm>
          <a:prstGeom prst="wedgeRoundRectCallout">
            <a:avLst>
              <a:gd name="adj1" fmla="val -74348"/>
              <a:gd name="adj2" fmla="val -37157"/>
              <a:gd name="adj3" fmla="val 16667"/>
            </a:avLst>
          </a:prstGeom>
          <a:noFill/>
          <a:ln w="19050">
            <a:solidFill>
              <a:srgbClr val="FB8D74"/>
            </a:solidFill>
          </a:ln>
        </p:spPr>
        <p:txBody>
          <a:bodyPr wrap="square" rtlCol="0">
            <a:spAutoFit/>
          </a:bodyPr>
          <a:lstStyle/>
          <a:p>
            <a:r>
              <a:rPr lang="es-419" dirty="0" err="1" smtClean="0"/>
              <a:t>Choix</a:t>
            </a:r>
            <a:r>
              <a:rPr lang="es-419" dirty="0" smtClean="0"/>
              <a:t> &gt;&gt; </a:t>
            </a:r>
            <a:r>
              <a:rPr lang="es-419" dirty="0" err="1" smtClean="0"/>
              <a:t>permet</a:t>
            </a:r>
            <a:r>
              <a:rPr lang="es-419" dirty="0" smtClean="0"/>
              <a:t> </a:t>
            </a:r>
            <a:r>
              <a:rPr lang="es-419" dirty="0"/>
              <a:t>de </a:t>
            </a:r>
            <a:r>
              <a:rPr lang="fr-BE" b="1" dirty="0" smtClean="0"/>
              <a:t>rationaliser</a:t>
            </a:r>
            <a:r>
              <a:rPr lang="es-419" dirty="0" smtClean="0"/>
              <a:t> et de </a:t>
            </a:r>
            <a:r>
              <a:rPr lang="es-419" b="1" dirty="0" err="1" smtClean="0"/>
              <a:t>maximiser</a:t>
            </a:r>
            <a:r>
              <a:rPr lang="es-419" b="1" dirty="0" smtClean="0"/>
              <a:t> </a:t>
            </a:r>
            <a:r>
              <a:rPr lang="es-419" b="1" dirty="0" err="1"/>
              <a:t>l’impact</a:t>
            </a:r>
            <a:r>
              <a:rPr lang="es-419" b="1" dirty="0"/>
              <a:t> </a:t>
            </a:r>
            <a:r>
              <a:rPr lang="es-419" dirty="0"/>
              <a:t>des </a:t>
            </a:r>
            <a:r>
              <a:rPr lang="es-419" dirty="0" err="1"/>
              <a:t>interventions</a:t>
            </a:r>
            <a:endParaRPr lang="es-419" b="1" dirty="0"/>
          </a:p>
        </p:txBody>
      </p:sp>
      <p:pic>
        <p:nvPicPr>
          <p:cNvPr id="10" name="Imag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8720465">
            <a:off x="7640429" y="-3442521"/>
            <a:ext cx="5279043" cy="5252493"/>
          </a:xfrm>
          <a:prstGeom prst="rect">
            <a:avLst/>
          </a:prstGeom>
        </p:spPr>
      </p:pic>
      <p:sp>
        <p:nvSpPr>
          <p:cNvPr id="2" name="ZoneTexte 1"/>
          <p:cNvSpPr txBox="1"/>
          <p:nvPr/>
        </p:nvSpPr>
        <p:spPr>
          <a:xfrm>
            <a:off x="9577137" y="4473534"/>
            <a:ext cx="2225842" cy="1328023"/>
          </a:xfrm>
          <a:prstGeom prst="wedgeRoundRectCallout">
            <a:avLst>
              <a:gd name="adj1" fmla="val -71104"/>
              <a:gd name="adj2" fmla="val 11766"/>
              <a:gd name="adj3" fmla="val 16667"/>
            </a:avLst>
          </a:prstGeom>
          <a:noFill/>
          <a:ln w="19050">
            <a:solidFill>
              <a:srgbClr val="2EB877"/>
            </a:solidFill>
          </a:ln>
        </p:spPr>
        <p:txBody>
          <a:bodyPr wrap="square" rtlCol="0">
            <a:spAutoFit/>
          </a:bodyPr>
          <a:lstStyle/>
          <a:p>
            <a:r>
              <a:rPr lang="es-419" dirty="0"/>
              <a:t>Facilite la mise en place de </a:t>
            </a:r>
            <a:r>
              <a:rPr lang="es-419" b="1" dirty="0" err="1"/>
              <a:t>synergies</a:t>
            </a:r>
            <a:r>
              <a:rPr lang="es-419" dirty="0"/>
              <a:t> et/</a:t>
            </a:r>
            <a:r>
              <a:rPr lang="es-419" dirty="0" err="1"/>
              <a:t>ou</a:t>
            </a:r>
            <a:r>
              <a:rPr lang="es-419" dirty="0"/>
              <a:t> </a:t>
            </a:r>
            <a:r>
              <a:rPr lang="es-419" b="1" dirty="0" err="1"/>
              <a:t>complémentarités</a:t>
            </a:r>
            <a:endParaRPr lang="es-419" b="1" dirty="0"/>
          </a:p>
        </p:txBody>
      </p:sp>
      <p:pic>
        <p:nvPicPr>
          <p:cNvPr id="11" name="Picture 2" descr="Résultat de recherche d'images pour &quot;icon new png&qu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86378" y="529962"/>
            <a:ext cx="648000" cy="6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316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53" presetClass="entr" presetSubtype="16"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6"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520F218-6502-4456-8B3D-D4600CAF5F48}"/>
              </a:ext>
            </a:extLst>
          </p:cNvPr>
          <p:cNvSpPr>
            <a:spLocks noGrp="1"/>
          </p:cNvSpPr>
          <p:nvPr>
            <p:ph type="title"/>
          </p:nvPr>
        </p:nvSpPr>
        <p:spPr>
          <a:xfrm>
            <a:off x="510231" y="437708"/>
            <a:ext cx="6568654" cy="730873"/>
          </a:xfrm>
        </p:spPr>
        <p:txBody>
          <a:bodyPr>
            <a:normAutofit fontScale="90000"/>
          </a:bodyPr>
          <a:lstStyle/>
          <a:p>
            <a:r>
              <a:rPr lang="fr-FR" sz="4000" b="1" dirty="0">
                <a:solidFill>
                  <a:srgbClr val="E1705A"/>
                </a:solidFill>
              </a:rPr>
              <a:t>7 cibles stratégiques </a:t>
            </a:r>
            <a:r>
              <a:rPr lang="fr-FR" sz="4000" dirty="0">
                <a:solidFill>
                  <a:srgbClr val="E1705A"/>
                </a:solidFill>
              </a:rPr>
              <a:t>communes</a:t>
            </a:r>
            <a:endParaRPr lang="fr-BE" sz="4000" dirty="0">
              <a:solidFill>
                <a:srgbClr val="E1705A"/>
              </a:solidFill>
            </a:endParaRPr>
          </a:p>
        </p:txBody>
      </p:sp>
      <p:sp>
        <p:nvSpPr>
          <p:cNvPr id="19" name="Espace réservé du contenu 18"/>
          <p:cNvSpPr>
            <a:spLocks noGrp="1"/>
          </p:cNvSpPr>
          <p:nvPr>
            <p:ph idx="1"/>
          </p:nvPr>
        </p:nvSpPr>
        <p:spPr>
          <a:xfrm>
            <a:off x="1523998" y="1452225"/>
            <a:ext cx="10014856" cy="4735719"/>
          </a:xfrm>
        </p:spPr>
        <p:txBody>
          <a:bodyPr>
            <a:noAutofit/>
          </a:bodyPr>
          <a:lstStyle/>
          <a:p>
            <a:pPr marL="514350" indent="-514350" fontAlgn="t">
              <a:spcBef>
                <a:spcPts val="600"/>
              </a:spcBef>
              <a:spcAft>
                <a:spcPts val="1200"/>
              </a:spcAft>
              <a:buFont typeface="+mj-lt"/>
              <a:buAutoNum type="arabicPeriod"/>
            </a:pPr>
            <a:r>
              <a:rPr lang="fr-BE" sz="2400" dirty="0"/>
              <a:t>Promouvoir, à tous les niveaux, la mise en place d’</a:t>
            </a:r>
            <a:r>
              <a:rPr lang="fr-BE" sz="2400" b="1" dirty="0"/>
              <a:t>institutions responsables, efficaces et ouvertes à tous</a:t>
            </a:r>
            <a:r>
              <a:rPr lang="fr-BE" sz="2400" dirty="0"/>
              <a:t>, ainsi que l’accès à la </a:t>
            </a:r>
            <a:r>
              <a:rPr lang="fr-BE" sz="2400" b="1" dirty="0"/>
              <a:t>justice</a:t>
            </a:r>
            <a:r>
              <a:rPr lang="fr-BE" sz="2400" dirty="0"/>
              <a:t> pour tous, au sein d’une </a:t>
            </a:r>
            <a:r>
              <a:rPr lang="fr-BE" sz="2400" b="1" dirty="0"/>
              <a:t>société pacifique et respectueuse des droits humains. </a:t>
            </a:r>
          </a:p>
          <a:p>
            <a:pPr marL="514350" indent="-514350" fontAlgn="t">
              <a:spcBef>
                <a:spcPts val="600"/>
              </a:spcBef>
              <a:spcAft>
                <a:spcPts val="1200"/>
              </a:spcAft>
              <a:buFont typeface="+mj-lt"/>
              <a:buAutoNum type="arabicPeriod"/>
            </a:pPr>
            <a:r>
              <a:rPr lang="fr-BE" sz="2400" dirty="0"/>
              <a:t>Améliorer la qualité, la disponibilité et l’accessibilité (financière, géographique et culturelle) des </a:t>
            </a:r>
            <a:r>
              <a:rPr lang="fr-BE" sz="2400" b="1" dirty="0"/>
              <a:t>soins de santé</a:t>
            </a:r>
            <a:r>
              <a:rPr lang="fr-BE" sz="2400" dirty="0"/>
              <a:t> pour tous. </a:t>
            </a:r>
          </a:p>
          <a:p>
            <a:pPr marL="514350" indent="-514350" fontAlgn="t">
              <a:spcBef>
                <a:spcPts val="600"/>
              </a:spcBef>
              <a:spcAft>
                <a:spcPts val="1200"/>
              </a:spcAft>
              <a:buFont typeface="+mj-lt"/>
              <a:buAutoNum type="arabicPeriod"/>
            </a:pPr>
            <a:r>
              <a:rPr lang="fr-BE" sz="2400" dirty="0"/>
              <a:t>Assurer l'accès pour tous, la gestion et l'utilisation durable, équitable et participative de l'</a:t>
            </a:r>
            <a:r>
              <a:rPr lang="fr-BE" sz="2400" b="1" dirty="0"/>
              <a:t>eau potable et de l'assainissement.</a:t>
            </a:r>
          </a:p>
          <a:p>
            <a:pPr marL="514350" indent="-514350" fontAlgn="t">
              <a:spcBef>
                <a:spcPts val="600"/>
              </a:spcBef>
              <a:spcAft>
                <a:spcPts val="1200"/>
              </a:spcAft>
              <a:buFont typeface="+mj-lt"/>
              <a:buAutoNum type="arabicPeriod"/>
            </a:pPr>
            <a:r>
              <a:rPr lang="fr-BE" sz="2400" dirty="0"/>
              <a:t>Contribuer à un </a:t>
            </a:r>
            <a:r>
              <a:rPr lang="fr-BE" sz="2400" b="1" dirty="0"/>
              <a:t>développement rural </a:t>
            </a:r>
            <a:r>
              <a:rPr lang="fr-BE" sz="2400" dirty="0"/>
              <a:t>respectueux de l’environnement et basé sur le modèle de l’</a:t>
            </a:r>
            <a:r>
              <a:rPr lang="fr-BE" sz="2400" b="1" dirty="0"/>
              <a:t>agriculture familiale</a:t>
            </a:r>
            <a:r>
              <a:rPr lang="fr-BE" sz="2400" dirty="0"/>
              <a:t>, garantissant la </a:t>
            </a:r>
            <a:r>
              <a:rPr lang="fr-BE" sz="2400" b="1" dirty="0"/>
              <a:t>sécurité alimentaire</a:t>
            </a:r>
            <a:r>
              <a:rPr lang="fr-BE" sz="2400" dirty="0"/>
              <a:t> et permettant aux ménages de vivre dignement de leurs activités rurales et agricoles. </a:t>
            </a:r>
          </a:p>
        </p:txBody>
      </p:sp>
      <p:pic>
        <p:nvPicPr>
          <p:cNvPr id="24" name="Picture 2" descr="Résultat de recherche d'images pour &quot;health icon&quo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3962" y="2933190"/>
            <a:ext cx="685550" cy="6855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Résultat de recherche d'images pour &quot;icon water&qu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2486" y="3998594"/>
            <a:ext cx="687026" cy="687026"/>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Image associé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2257" y="5063997"/>
            <a:ext cx="704565" cy="684000"/>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Image associé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2486" y="1882965"/>
            <a:ext cx="668765" cy="67037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035626" y="1480180"/>
            <a:ext cx="9049202" cy="1446550"/>
          </a:xfrm>
          <a:prstGeom prst="rect">
            <a:avLst/>
          </a:prstGeom>
          <a:solidFill>
            <a:schemeClr val="bg1"/>
          </a:solidFill>
        </p:spPr>
        <p:txBody>
          <a:bodyPr wrap="square" rtlCol="0">
            <a:spAutoFit/>
          </a:bodyPr>
          <a:lstStyle/>
          <a:p>
            <a:r>
              <a:rPr lang="fr-BE" sz="2200" dirty="0"/>
              <a:t>Assurer une </a:t>
            </a:r>
            <a:r>
              <a:rPr lang="fr-BE" sz="2200" b="1" dirty="0"/>
              <a:t>démocratie participative</a:t>
            </a:r>
            <a:r>
              <a:rPr lang="fr-BE" sz="2200" dirty="0"/>
              <a:t> au sein de laquelle la société civile interagit avec les autorités, dans un contexte de </a:t>
            </a:r>
            <a:r>
              <a:rPr lang="fr-BE" sz="2200" b="1" dirty="0"/>
              <a:t>bonne gouvernance</a:t>
            </a:r>
            <a:r>
              <a:rPr lang="fr-BE" sz="2200" dirty="0"/>
              <a:t>, en vue d’un développement durable basé sur les valeurs de </a:t>
            </a:r>
            <a:r>
              <a:rPr lang="fr-BE" sz="2200" b="1" dirty="0"/>
              <a:t>paix, de justice et de respect des droits de l’Homme. </a:t>
            </a:r>
            <a:r>
              <a:rPr lang="fr-BE" b="1" dirty="0"/>
              <a:t> </a:t>
            </a:r>
            <a:endParaRPr lang="es-419" b="1" dirty="0"/>
          </a:p>
        </p:txBody>
      </p:sp>
      <p:pic>
        <p:nvPicPr>
          <p:cNvPr id="14" name="Picture 2" descr="Résultat de recherche d'images pour &quot;icon new png&quot;"/>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117867" y="1879455"/>
            <a:ext cx="648000" cy="6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231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302"/>
                                        </p:tgtEl>
                                        <p:attrNameLst>
                                          <p:attrName>style.visibility</p:attrName>
                                        </p:attrNameLst>
                                      </p:cBhvr>
                                      <p:to>
                                        <p:strVal val="visible"/>
                                      </p:to>
                                    </p:set>
                                    <p:animEffect transition="in" filter="fade">
                                      <p:cBhvr>
                                        <p:cTn id="12" dur="1000"/>
                                        <p:tgtEl>
                                          <p:spTgt spid="12302"/>
                                        </p:tgtEl>
                                      </p:cBhvr>
                                    </p:animEffect>
                                    <p:anim calcmode="lin" valueType="num">
                                      <p:cBhvr>
                                        <p:cTn id="13" dur="1000" fill="hold"/>
                                        <p:tgtEl>
                                          <p:spTgt spid="12302"/>
                                        </p:tgtEl>
                                        <p:attrNameLst>
                                          <p:attrName>ppt_x</p:attrName>
                                        </p:attrNameLst>
                                      </p:cBhvr>
                                      <p:tavLst>
                                        <p:tav tm="0">
                                          <p:val>
                                            <p:strVal val="#ppt_x"/>
                                          </p:val>
                                        </p:tav>
                                        <p:tav tm="100000">
                                          <p:val>
                                            <p:strVal val="#ppt_x"/>
                                          </p:val>
                                        </p:tav>
                                      </p:tavLst>
                                    </p:anim>
                                    <p:anim calcmode="lin" valueType="num">
                                      <p:cBhvr>
                                        <p:cTn id="14" dur="1000" fill="hold"/>
                                        <p:tgtEl>
                                          <p:spTgt spid="1230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animEffect transition="in" filter="fade">
                                      <p:cBhvr>
                                        <p:cTn id="27" dur="1000"/>
                                        <p:tgtEl>
                                          <p:spTgt spid="19">
                                            <p:txEl>
                                              <p:pRg st="1" end="1"/>
                                            </p:txEl>
                                          </p:spTgt>
                                        </p:tgtEl>
                                      </p:cBhvr>
                                    </p:animEffect>
                                    <p:anim calcmode="lin" valueType="num">
                                      <p:cBhvr>
                                        <p:cTn id="28"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9">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Effect transition="in" filter="fade">
                                      <p:cBhvr>
                                        <p:cTn id="39" dur="1000"/>
                                        <p:tgtEl>
                                          <p:spTgt spid="19">
                                            <p:txEl>
                                              <p:pRg st="2" end="2"/>
                                            </p:txEl>
                                          </p:spTgt>
                                        </p:tgtEl>
                                      </p:cBhvr>
                                    </p:animEffect>
                                    <p:anim calcmode="lin" valueType="num">
                                      <p:cBhvr>
                                        <p:cTn id="40"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19">
                                            <p:txEl>
                                              <p:pRg st="2" end="2"/>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9">
                                            <p:txEl>
                                              <p:pRg st="3" end="3"/>
                                            </p:txEl>
                                          </p:spTgt>
                                        </p:tgtEl>
                                        <p:attrNameLst>
                                          <p:attrName>style.visibility</p:attrName>
                                        </p:attrNameLst>
                                      </p:cBhvr>
                                      <p:to>
                                        <p:strVal val="visible"/>
                                      </p:to>
                                    </p:set>
                                    <p:animEffect transition="in" filter="fade">
                                      <p:cBhvr>
                                        <p:cTn id="51" dur="1000"/>
                                        <p:tgtEl>
                                          <p:spTgt spid="19">
                                            <p:txEl>
                                              <p:pRg st="3" end="3"/>
                                            </p:txEl>
                                          </p:spTgt>
                                        </p:tgtEl>
                                      </p:cBhvr>
                                    </p:animEffect>
                                    <p:anim calcmode="lin" valueType="num">
                                      <p:cBhvr>
                                        <p:cTn id="52" dur="1000" fill="hold"/>
                                        <p:tgtEl>
                                          <p:spTgt spid="19">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19">
                                            <p:txEl>
                                              <p:pRg st="3" end="3"/>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2300"/>
                                        </p:tgtEl>
                                        <p:attrNameLst>
                                          <p:attrName>style.visibility</p:attrName>
                                        </p:attrNameLst>
                                      </p:cBhvr>
                                      <p:to>
                                        <p:strVal val="visible"/>
                                      </p:to>
                                    </p:set>
                                    <p:animEffect transition="in" filter="fade">
                                      <p:cBhvr>
                                        <p:cTn id="56" dur="1000"/>
                                        <p:tgtEl>
                                          <p:spTgt spid="12300"/>
                                        </p:tgtEl>
                                      </p:cBhvr>
                                    </p:animEffect>
                                    <p:anim calcmode="lin" valueType="num">
                                      <p:cBhvr>
                                        <p:cTn id="57" dur="1000" fill="hold"/>
                                        <p:tgtEl>
                                          <p:spTgt spid="12300"/>
                                        </p:tgtEl>
                                        <p:attrNameLst>
                                          <p:attrName>ppt_x</p:attrName>
                                        </p:attrNameLst>
                                      </p:cBhvr>
                                      <p:tavLst>
                                        <p:tav tm="0">
                                          <p:val>
                                            <p:strVal val="#ppt_x"/>
                                          </p:val>
                                        </p:tav>
                                        <p:tav tm="100000">
                                          <p:val>
                                            <p:strVal val="#ppt_x"/>
                                          </p:val>
                                        </p:tav>
                                      </p:tavLst>
                                    </p:anim>
                                    <p:anim calcmode="lin" valueType="num">
                                      <p:cBhvr>
                                        <p:cTn id="58" dur="1000" fill="hold"/>
                                        <p:tgtEl>
                                          <p:spTgt spid="123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ce réservé du contenu 18"/>
          <p:cNvSpPr>
            <a:spLocks noGrp="1"/>
          </p:cNvSpPr>
          <p:nvPr>
            <p:ph idx="1"/>
          </p:nvPr>
        </p:nvSpPr>
        <p:spPr>
          <a:xfrm>
            <a:off x="1427011" y="568054"/>
            <a:ext cx="10014856" cy="4735719"/>
          </a:xfrm>
        </p:spPr>
        <p:txBody>
          <a:bodyPr>
            <a:noAutofit/>
          </a:bodyPr>
          <a:lstStyle/>
          <a:p>
            <a:pPr marL="514350" indent="-514350" fontAlgn="t">
              <a:spcBef>
                <a:spcPts val="600"/>
              </a:spcBef>
              <a:spcAft>
                <a:spcPts val="1200"/>
              </a:spcAft>
              <a:buFont typeface="+mj-lt"/>
              <a:buAutoNum type="arabicPeriod" startAt="5"/>
            </a:pPr>
            <a:r>
              <a:rPr lang="fr-BE" sz="2400" dirty="0"/>
              <a:t>Améliorer l’accès, la qualité et l’équité de l’</a:t>
            </a:r>
            <a:r>
              <a:rPr lang="fr-BE" sz="2400" b="1" dirty="0"/>
              <a:t>enseignement</a:t>
            </a:r>
            <a:r>
              <a:rPr lang="fr-BE" sz="2400" dirty="0"/>
              <a:t> à tous les niveaux (du maternel au supérieur), des </a:t>
            </a:r>
            <a:r>
              <a:rPr lang="fr-BE" sz="2400" b="1" dirty="0"/>
              <a:t>possibilités d’apprentissage </a:t>
            </a:r>
            <a:r>
              <a:rPr lang="fr-BE" sz="2400" b="1" dirty="0" smtClean="0">
                <a:solidFill>
                  <a:schemeClr val="bg2">
                    <a:lumMod val="75000"/>
                  </a:schemeClr>
                </a:solidFill>
              </a:rPr>
              <a:t>(</a:t>
            </a:r>
            <a:r>
              <a:rPr lang="fr-BE" sz="2400" dirty="0" smtClean="0">
                <a:solidFill>
                  <a:schemeClr val="bg2">
                    <a:lumMod val="75000"/>
                  </a:schemeClr>
                </a:solidFill>
              </a:rPr>
              <a:t>et </a:t>
            </a:r>
            <a:r>
              <a:rPr lang="fr-BE" sz="2400" dirty="0">
                <a:solidFill>
                  <a:schemeClr val="bg2">
                    <a:lumMod val="75000"/>
                  </a:schemeClr>
                </a:solidFill>
              </a:rPr>
              <a:t>de la </a:t>
            </a:r>
            <a:r>
              <a:rPr lang="fr-BE" sz="2400" b="1" dirty="0" smtClean="0">
                <a:solidFill>
                  <a:schemeClr val="bg2">
                    <a:lumMod val="75000"/>
                  </a:schemeClr>
                </a:solidFill>
              </a:rPr>
              <a:t>culture)</a:t>
            </a:r>
            <a:r>
              <a:rPr lang="fr-BE" sz="2400" dirty="0" smtClean="0">
                <a:solidFill>
                  <a:schemeClr val="bg2">
                    <a:lumMod val="75000"/>
                  </a:schemeClr>
                </a:solidFill>
              </a:rPr>
              <a:t>. </a:t>
            </a:r>
            <a:endParaRPr lang="fr-BE" sz="2400" dirty="0">
              <a:solidFill>
                <a:schemeClr val="bg2">
                  <a:lumMod val="75000"/>
                </a:schemeClr>
              </a:solidFill>
            </a:endParaRPr>
          </a:p>
          <a:p>
            <a:pPr marL="533400" lvl="1" indent="0" fontAlgn="t">
              <a:spcBef>
                <a:spcPts val="600"/>
              </a:spcBef>
              <a:spcAft>
                <a:spcPts val="1200"/>
              </a:spcAft>
              <a:buNone/>
            </a:pPr>
            <a:r>
              <a:rPr lang="fr-BE" dirty="0"/>
              <a:t>Garantir et améliorer l’accès à la </a:t>
            </a:r>
            <a:r>
              <a:rPr lang="fr-BE" b="1" dirty="0"/>
              <a:t>connaissance</a:t>
            </a:r>
            <a:r>
              <a:rPr lang="fr-BE" dirty="0"/>
              <a:t>, améliorer la qualité de la </a:t>
            </a:r>
            <a:r>
              <a:rPr lang="fr-BE" b="1" dirty="0"/>
              <a:t>recherche académique </a:t>
            </a:r>
            <a:r>
              <a:rPr lang="fr-BE" dirty="0"/>
              <a:t>et stimuler l’</a:t>
            </a:r>
            <a:r>
              <a:rPr lang="fr-BE" b="1" dirty="0"/>
              <a:t>innovation</a:t>
            </a:r>
            <a:r>
              <a:rPr lang="fr-BE" dirty="0"/>
              <a:t> par le renforcement des capacités locales afin de contribuer au développement.</a:t>
            </a:r>
          </a:p>
          <a:p>
            <a:pPr marL="514350" indent="-514350" fontAlgn="t">
              <a:spcBef>
                <a:spcPts val="600"/>
              </a:spcBef>
              <a:spcAft>
                <a:spcPts val="1200"/>
              </a:spcAft>
              <a:buFont typeface="+mj-lt"/>
              <a:buAutoNum type="arabicPeriod" startAt="5"/>
            </a:pPr>
            <a:r>
              <a:rPr lang="fr-BE" sz="2400" dirty="0"/>
              <a:t>Renforcer les capacités des populations béninoises à subvenir à leurs besoins et à accéder à leurs droits fondamentaux grâce à la </a:t>
            </a:r>
            <a:r>
              <a:rPr lang="fr-BE" sz="2400" b="1" dirty="0"/>
              <a:t>promotion de l’entreprenariat</a:t>
            </a:r>
            <a:r>
              <a:rPr lang="fr-BE" sz="2400" dirty="0"/>
              <a:t> et d’une approche d’</a:t>
            </a:r>
            <a:r>
              <a:rPr lang="fr-BE" sz="2400" b="1" dirty="0"/>
              <a:t>économie sociale </a:t>
            </a:r>
            <a:r>
              <a:rPr lang="fr-BE" sz="2400" dirty="0"/>
              <a:t>centrée sur l’humain et sans discrimination. </a:t>
            </a:r>
          </a:p>
          <a:p>
            <a:pPr marL="514350" indent="-514350" fontAlgn="t">
              <a:spcBef>
                <a:spcPts val="600"/>
              </a:spcBef>
              <a:spcAft>
                <a:spcPts val="1200"/>
              </a:spcAft>
              <a:buFont typeface="+mj-lt"/>
              <a:buAutoNum type="arabicPeriod" startAt="5"/>
            </a:pPr>
            <a:r>
              <a:rPr lang="fr-BE" sz="2400" b="1" dirty="0"/>
              <a:t>Aspects transversaux </a:t>
            </a:r>
            <a:r>
              <a:rPr lang="fr-BE" sz="2400" dirty="0"/>
              <a:t>à toutes les thématiques, dans l’optique de contribuer à la construction d’une société béninoise démocratique, où chaque citoyen – hommes, femmes et enfants – a accès à ses droits fondamentaux et à une vie digne et épanouie, dans un environnement préservé. </a:t>
            </a:r>
          </a:p>
        </p:txBody>
      </p:sp>
      <p:pic>
        <p:nvPicPr>
          <p:cNvPr id="11" name="Picture 2" descr="Résultat de recherche d'images pour &quot;icon school&quot;"/>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85934" y="908556"/>
            <a:ext cx="692549" cy="68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associé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8419" y="2114920"/>
            <a:ext cx="691515" cy="68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ésultat de recherche d'images pour &quot;icon idea&quo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5934" y="3321284"/>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Résultat de recherche d'images pour &quot;icon earth&quo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8419" y="4527648"/>
            <a:ext cx="684000" cy="6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694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fade">
                                      <p:cBhvr>
                                        <p:cTn id="19" dur="1000"/>
                                        <p:tgtEl>
                                          <p:spTgt spid="19">
                                            <p:txEl>
                                              <p:pRg st="1" end="1"/>
                                            </p:txEl>
                                          </p:spTgt>
                                        </p:tgtEl>
                                      </p:cBhvr>
                                    </p:animEffect>
                                    <p:anim calcmode="lin" valueType="num">
                                      <p:cBhvr>
                                        <p:cTn id="20"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9">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xEl>
                                              <p:pRg st="2" end="2"/>
                                            </p:txEl>
                                          </p:spTgt>
                                        </p:tgtEl>
                                        <p:attrNameLst>
                                          <p:attrName>style.visibility</p:attrName>
                                        </p:attrNameLst>
                                      </p:cBhvr>
                                      <p:to>
                                        <p:strVal val="visible"/>
                                      </p:to>
                                    </p:set>
                                    <p:animEffect transition="in" filter="fade">
                                      <p:cBhvr>
                                        <p:cTn id="31" dur="1000"/>
                                        <p:tgtEl>
                                          <p:spTgt spid="19">
                                            <p:txEl>
                                              <p:pRg st="2" end="2"/>
                                            </p:txEl>
                                          </p:spTgt>
                                        </p:tgtEl>
                                      </p:cBhvr>
                                    </p:animEffect>
                                    <p:anim calcmode="lin" valueType="num">
                                      <p:cBhvr>
                                        <p:cTn id="32"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9">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animEffect transition="in" filter="fade">
                                      <p:cBhvr>
                                        <p:cTn id="43" dur="1000"/>
                                        <p:tgtEl>
                                          <p:spTgt spid="19">
                                            <p:txEl>
                                              <p:pRg st="3" end="3"/>
                                            </p:txEl>
                                          </p:spTgt>
                                        </p:tgtEl>
                                      </p:cBhvr>
                                    </p:animEffect>
                                    <p:anim calcmode="lin" valueType="num">
                                      <p:cBhvr>
                                        <p:cTn id="44" dur="1000" fill="hold"/>
                                        <p:tgtEl>
                                          <p:spTgt spid="19">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9">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296"/>
                                        </p:tgtEl>
                                        <p:attrNameLst>
                                          <p:attrName>style.visibility</p:attrName>
                                        </p:attrNameLst>
                                      </p:cBhvr>
                                      <p:to>
                                        <p:strVal val="visible"/>
                                      </p:to>
                                    </p:set>
                                    <p:animEffect transition="in" filter="fade">
                                      <p:cBhvr>
                                        <p:cTn id="48" dur="1000"/>
                                        <p:tgtEl>
                                          <p:spTgt spid="12296"/>
                                        </p:tgtEl>
                                      </p:cBhvr>
                                    </p:animEffect>
                                    <p:anim calcmode="lin" valueType="num">
                                      <p:cBhvr>
                                        <p:cTn id="49" dur="1000" fill="hold"/>
                                        <p:tgtEl>
                                          <p:spTgt spid="12296"/>
                                        </p:tgtEl>
                                        <p:attrNameLst>
                                          <p:attrName>ppt_x</p:attrName>
                                        </p:attrNameLst>
                                      </p:cBhvr>
                                      <p:tavLst>
                                        <p:tav tm="0">
                                          <p:val>
                                            <p:strVal val="#ppt_x"/>
                                          </p:val>
                                        </p:tav>
                                        <p:tav tm="100000">
                                          <p:val>
                                            <p:strVal val="#ppt_x"/>
                                          </p:val>
                                        </p:tav>
                                      </p:tavLst>
                                    </p:anim>
                                    <p:anim calcmode="lin" valueType="num">
                                      <p:cBhvr>
                                        <p:cTn id="50" dur="1000" fill="hold"/>
                                        <p:tgtEl>
                                          <p:spTgt spid="122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ésultat de recherche d'images pour &quot;election afrique&quot;"/>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flipH="1">
            <a:off x="8546432" y="0"/>
            <a:ext cx="364556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45751" y="516143"/>
            <a:ext cx="7017604" cy="5722113"/>
          </a:xfrm>
        </p:spPr>
        <p:txBody>
          <a:bodyPr>
            <a:noAutofit/>
          </a:bodyPr>
          <a:lstStyle/>
          <a:p>
            <a:pPr marL="0" indent="0">
              <a:spcAft>
                <a:spcPts val="600"/>
              </a:spcAft>
              <a:buNone/>
            </a:pPr>
            <a:r>
              <a:rPr lang="fr-FR" sz="2400" b="1" dirty="0">
                <a:solidFill>
                  <a:srgbClr val="29A4B5"/>
                </a:solidFill>
              </a:rPr>
              <a:t>Cible stratégique 1</a:t>
            </a:r>
          </a:p>
          <a:p>
            <a:pPr marL="0" indent="0">
              <a:spcAft>
                <a:spcPts val="600"/>
              </a:spcAft>
              <a:buNone/>
            </a:pPr>
            <a:r>
              <a:rPr lang="fr-BE" sz="1800" dirty="0"/>
              <a:t>Assurer une </a:t>
            </a:r>
            <a:r>
              <a:rPr lang="fr-BE" sz="1800" b="1" dirty="0"/>
              <a:t>démocratie participative </a:t>
            </a:r>
            <a:r>
              <a:rPr lang="fr-BE" sz="1800" dirty="0"/>
              <a:t>au sein de laquelle la société civile interagit avec les autorités, dans un contexte de </a:t>
            </a:r>
            <a:r>
              <a:rPr lang="fr-BE" sz="1800" b="1" dirty="0"/>
              <a:t>bonne gouvernance</a:t>
            </a:r>
            <a:r>
              <a:rPr lang="fr-BE" sz="1800" dirty="0"/>
              <a:t>, en vue d’un </a:t>
            </a:r>
            <a:r>
              <a:rPr lang="fr-BE" sz="1800" b="1" dirty="0"/>
              <a:t>développement durable basé sur les valeurs de paix, de justice et de respect des droits de l’Homme</a:t>
            </a:r>
            <a:r>
              <a:rPr lang="fr-BE" sz="1800" dirty="0"/>
              <a:t>.  </a:t>
            </a:r>
            <a:endParaRPr lang="fr-FR" sz="1800" b="1" dirty="0">
              <a:solidFill>
                <a:schemeClr val="accent3">
                  <a:lumMod val="60000"/>
                  <a:lumOff val="40000"/>
                </a:schemeClr>
              </a:solidFill>
            </a:endParaRPr>
          </a:p>
          <a:p>
            <a:pPr marL="685800" lvl="4">
              <a:spcBef>
                <a:spcPts val="600"/>
              </a:spcBef>
              <a:spcAft>
                <a:spcPts val="600"/>
              </a:spcAft>
              <a:buSzPct val="72000"/>
            </a:pPr>
            <a:r>
              <a:rPr lang="fr-BE" sz="2000" dirty="0"/>
              <a:t>Cible formulée de manière </a:t>
            </a:r>
            <a:r>
              <a:rPr lang="fr-BE" sz="2000" b="1" dirty="0"/>
              <a:t>plus concrète</a:t>
            </a:r>
            <a:r>
              <a:rPr lang="fr-BE" sz="2000" dirty="0"/>
              <a:t>, pour correspondre au mieux aux approches </a:t>
            </a:r>
          </a:p>
          <a:p>
            <a:pPr marL="685800" lvl="4">
              <a:spcBef>
                <a:spcPts val="600"/>
              </a:spcBef>
              <a:spcAft>
                <a:spcPts val="600"/>
              </a:spcAft>
              <a:buSzPct val="72000"/>
            </a:pPr>
            <a:r>
              <a:rPr lang="fr-BE" sz="2000" b="1" dirty="0"/>
              <a:t>Nombre d’OSC/AI participants réduit </a:t>
            </a:r>
          </a:p>
          <a:p>
            <a:pPr marL="1143000" lvl="5">
              <a:spcBef>
                <a:spcPts val="600"/>
              </a:spcBef>
              <a:spcAft>
                <a:spcPts val="600"/>
              </a:spcAft>
              <a:buSzPct val="72000"/>
            </a:pPr>
            <a:r>
              <a:rPr lang="fr-BE" sz="2000" dirty="0"/>
              <a:t>En </a:t>
            </a:r>
            <a:r>
              <a:rPr lang="fr-BE" sz="2000" b="1" dirty="0"/>
              <a:t>2016</a:t>
            </a:r>
            <a:r>
              <a:rPr lang="fr-BE" sz="2000" dirty="0"/>
              <a:t>: UVCW, Plan Belgique, HI, </a:t>
            </a:r>
            <a:r>
              <a:rPr lang="fr-BE" sz="2000" dirty="0" err="1"/>
              <a:t>Protos</a:t>
            </a:r>
            <a:r>
              <a:rPr lang="fr-BE" sz="2000" dirty="0"/>
              <a:t>, VVSG, ARES, LC, DBA, IAP, CEC, </a:t>
            </a:r>
            <a:r>
              <a:rPr lang="fr-BE" sz="2000" dirty="0" err="1"/>
              <a:t>Africalia</a:t>
            </a:r>
            <a:r>
              <a:rPr lang="fr-BE" sz="2000" dirty="0"/>
              <a:t>, CRB = </a:t>
            </a:r>
            <a:r>
              <a:rPr lang="fr-BE" sz="2400" b="1" dirty="0"/>
              <a:t>12</a:t>
            </a:r>
          </a:p>
          <a:p>
            <a:pPr marL="1143000" lvl="5">
              <a:spcBef>
                <a:spcPts val="600"/>
              </a:spcBef>
              <a:spcAft>
                <a:spcPts val="600"/>
              </a:spcAft>
              <a:buSzPct val="72000"/>
            </a:pPr>
            <a:r>
              <a:rPr lang="fr-BE" sz="2000" dirty="0"/>
              <a:t>En </a:t>
            </a:r>
            <a:r>
              <a:rPr lang="fr-BE" sz="2000" b="1" dirty="0"/>
              <a:t>2017</a:t>
            </a:r>
            <a:r>
              <a:rPr lang="fr-BE" sz="2000" dirty="0"/>
              <a:t>: UVCW, Plan Belgique, HI, </a:t>
            </a:r>
            <a:r>
              <a:rPr lang="fr-BE" sz="2000" dirty="0" err="1"/>
              <a:t>Protos</a:t>
            </a:r>
            <a:r>
              <a:rPr lang="fr-BE" sz="2000" dirty="0"/>
              <a:t>, VVSG, ARES, LC, DBA, </a:t>
            </a:r>
            <a:r>
              <a:rPr lang="fr-BE" sz="2000" strike="sngStrike" dirty="0"/>
              <a:t>IAP, CEC, </a:t>
            </a:r>
            <a:r>
              <a:rPr lang="fr-BE" sz="2000" strike="sngStrike" dirty="0" err="1"/>
              <a:t>Africalia</a:t>
            </a:r>
            <a:r>
              <a:rPr lang="fr-BE" sz="2000" dirty="0"/>
              <a:t>, CRB </a:t>
            </a:r>
            <a:r>
              <a:rPr lang="fr-BE" sz="2000" b="1" dirty="0" smtClean="0"/>
              <a:t>+</a:t>
            </a:r>
            <a:r>
              <a:rPr lang="fr-BE" sz="2000" dirty="0" smtClean="0"/>
              <a:t> </a:t>
            </a:r>
            <a:r>
              <a:rPr lang="fr-BE" sz="2000" dirty="0"/>
              <a:t>Via DB= </a:t>
            </a:r>
            <a:r>
              <a:rPr lang="fr-BE" sz="2400" b="1" dirty="0"/>
              <a:t>9</a:t>
            </a:r>
            <a:r>
              <a:rPr lang="fr-BE" sz="2000" dirty="0"/>
              <a:t>, dont 6 « majeurs »</a:t>
            </a:r>
          </a:p>
          <a:p>
            <a:pPr marL="685800" lvl="4">
              <a:spcBef>
                <a:spcPts val="600"/>
              </a:spcBef>
              <a:spcAft>
                <a:spcPts val="600"/>
              </a:spcAft>
              <a:buSzPct val="72000"/>
            </a:pPr>
            <a:r>
              <a:rPr lang="fr-BE" sz="2000" b="1" dirty="0"/>
              <a:t>Passage de </a:t>
            </a:r>
            <a:r>
              <a:rPr lang="fr-BE" sz="2400" b="1" dirty="0"/>
              <a:t>9 à 7 </a:t>
            </a:r>
            <a:r>
              <a:rPr lang="fr-BE" sz="2000" b="1" dirty="0"/>
              <a:t>approches </a:t>
            </a:r>
            <a:r>
              <a:rPr lang="fr-BE" sz="2000" dirty="0"/>
              <a:t>&gt; pour plus de cohérence. </a:t>
            </a:r>
            <a:endParaRPr lang="fr-FR" sz="2000" dirty="0"/>
          </a:p>
          <a:p>
            <a:pPr marL="685800" lvl="4">
              <a:spcBef>
                <a:spcPts val="600"/>
              </a:spcBef>
              <a:spcAft>
                <a:spcPts val="600"/>
              </a:spcAft>
              <a:buSzPct val="72000"/>
            </a:pPr>
            <a:r>
              <a:rPr lang="fr-BE" sz="2000" b="1" dirty="0"/>
              <a:t>Simplification </a:t>
            </a:r>
            <a:r>
              <a:rPr lang="fr-BE" sz="2000" dirty="0"/>
              <a:t>de plusieurs approches. </a:t>
            </a:r>
            <a:endParaRPr lang="fr-BE" sz="2000" dirty="0" smtClean="0"/>
          </a:p>
          <a:p>
            <a:pPr marL="685800" lvl="4">
              <a:spcBef>
                <a:spcPts val="600"/>
              </a:spcBef>
              <a:spcAft>
                <a:spcPts val="600"/>
              </a:spcAft>
              <a:buSzPct val="72000"/>
            </a:pPr>
            <a:r>
              <a:rPr lang="fr-FR" sz="2000" dirty="0" smtClean="0"/>
              <a:t>Retrait des acteurs spécialisés dans la </a:t>
            </a:r>
            <a:r>
              <a:rPr lang="fr-FR" sz="2000" b="1" dirty="0" smtClean="0"/>
              <a:t>justice. </a:t>
            </a:r>
            <a:endParaRPr lang="fr-BE" sz="2000" b="1" dirty="0"/>
          </a:p>
          <a:p>
            <a:pPr marL="457200" lvl="1" indent="0">
              <a:spcAft>
                <a:spcPts val="600"/>
              </a:spcAft>
              <a:buNone/>
            </a:pPr>
            <a:endParaRPr lang="fr-FR" b="1" dirty="0"/>
          </a:p>
        </p:txBody>
      </p:sp>
      <p:cxnSp>
        <p:nvCxnSpPr>
          <p:cNvPr id="6" name="Connecteur droit 5"/>
          <p:cNvCxnSpPr/>
          <p:nvPr/>
        </p:nvCxnSpPr>
        <p:spPr>
          <a:xfrm>
            <a:off x="8602685" y="-120320"/>
            <a:ext cx="0" cy="7056000"/>
          </a:xfrm>
          <a:prstGeom prst="line">
            <a:avLst/>
          </a:prstGeom>
          <a:ln w="127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0" name="Picture 14" descr="Image associé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10109" y="3562804"/>
            <a:ext cx="1185152" cy="1188000"/>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2" descr="Résultat de recherche d'images pour &quot;icon new png&quo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7482" y="2003627"/>
            <a:ext cx="648000" cy="64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ésultat de recherche d'images pour &quot;icon new png&quo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7482" y="5684722"/>
            <a:ext cx="648000" cy="6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72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701" y="711483"/>
            <a:ext cx="6242484" cy="5435034"/>
          </a:xfrm>
        </p:spPr>
        <p:txBody>
          <a:bodyPr>
            <a:noAutofit/>
          </a:bodyPr>
          <a:lstStyle/>
          <a:p>
            <a:pPr marL="0" indent="0">
              <a:spcAft>
                <a:spcPts val="600"/>
              </a:spcAft>
              <a:buNone/>
            </a:pPr>
            <a:r>
              <a:rPr lang="fr-FR" sz="2400" b="1" dirty="0">
                <a:solidFill>
                  <a:srgbClr val="FB8D74"/>
                </a:solidFill>
              </a:rPr>
              <a:t>Cible stratégique 2</a:t>
            </a:r>
          </a:p>
          <a:p>
            <a:pPr marL="0" indent="0">
              <a:spcAft>
                <a:spcPts val="600"/>
              </a:spcAft>
              <a:buNone/>
            </a:pPr>
            <a:r>
              <a:rPr lang="fr-BE" sz="2200" dirty="0"/>
              <a:t>Améliorer la qualité, la disponibilité et l’accessibilité (financière, géographique et culturelle) des </a:t>
            </a:r>
            <a:r>
              <a:rPr lang="fr-BE" sz="2200" b="1" dirty="0"/>
              <a:t>soins de santé</a:t>
            </a:r>
            <a:r>
              <a:rPr lang="fr-BE" sz="2200" dirty="0"/>
              <a:t> pour tous. </a:t>
            </a:r>
          </a:p>
          <a:p>
            <a:pPr lvl="1">
              <a:spcAft>
                <a:spcPts val="600"/>
              </a:spcAft>
              <a:buSzPct val="100000"/>
            </a:pPr>
            <a:r>
              <a:rPr lang="fr-BE" sz="2000" b="1" dirty="0"/>
              <a:t>Nombre d’OSC/AI participants réduit </a:t>
            </a:r>
          </a:p>
          <a:p>
            <a:pPr marL="1143000" lvl="5">
              <a:spcBef>
                <a:spcPts val="600"/>
              </a:spcBef>
              <a:spcAft>
                <a:spcPts val="600"/>
              </a:spcAft>
              <a:buSzPct val="72000"/>
            </a:pPr>
            <a:r>
              <a:rPr lang="fr-BE" dirty="0"/>
              <a:t>En </a:t>
            </a:r>
            <a:r>
              <a:rPr lang="fr-BE" b="1" dirty="0"/>
              <a:t>2016</a:t>
            </a:r>
            <a:r>
              <a:rPr lang="fr-BE" dirty="0"/>
              <a:t>: ARES, LC, MSV, CDE-B, HI, </a:t>
            </a:r>
            <a:r>
              <a:rPr lang="fr-BE" dirty="0" err="1"/>
              <a:t>Memisa</a:t>
            </a:r>
            <a:r>
              <a:rPr lang="fr-BE" dirty="0"/>
              <a:t>, IMT, APEFE, IRSNB-</a:t>
            </a:r>
            <a:r>
              <a:rPr lang="fr-BE" dirty="0" err="1"/>
              <a:t>Cebios</a:t>
            </a:r>
            <a:r>
              <a:rPr lang="fr-BE" dirty="0"/>
              <a:t>, CRB, DBA, </a:t>
            </a:r>
            <a:r>
              <a:rPr lang="fr-BE" dirty="0" err="1"/>
              <a:t>MdM</a:t>
            </a:r>
            <a:r>
              <a:rPr lang="fr-BE" dirty="0"/>
              <a:t>, </a:t>
            </a:r>
            <a:r>
              <a:rPr lang="fr-BE" dirty="0" err="1"/>
              <a:t>Protos</a:t>
            </a:r>
            <a:r>
              <a:rPr lang="fr-BE" dirty="0"/>
              <a:t>, VSF-B, Plan Belgique= </a:t>
            </a:r>
            <a:r>
              <a:rPr lang="fr-BE" sz="2000" b="1" dirty="0"/>
              <a:t>15</a:t>
            </a:r>
          </a:p>
          <a:p>
            <a:pPr marL="1143000" lvl="5">
              <a:spcBef>
                <a:spcPts val="600"/>
              </a:spcBef>
              <a:spcAft>
                <a:spcPts val="600"/>
              </a:spcAft>
              <a:buSzPct val="72000"/>
            </a:pPr>
            <a:r>
              <a:rPr lang="fr-BE" dirty="0"/>
              <a:t>En </a:t>
            </a:r>
            <a:r>
              <a:rPr lang="fr-BE" b="1" dirty="0"/>
              <a:t>2017</a:t>
            </a:r>
            <a:r>
              <a:rPr lang="fr-BE" dirty="0"/>
              <a:t>: ARES, LC, MSV, </a:t>
            </a:r>
            <a:r>
              <a:rPr lang="fr-BE" strike="sngStrike" dirty="0"/>
              <a:t>CDE-B</a:t>
            </a:r>
            <a:r>
              <a:rPr lang="fr-BE" dirty="0"/>
              <a:t>, HI, </a:t>
            </a:r>
            <a:r>
              <a:rPr lang="fr-BE" dirty="0" err="1"/>
              <a:t>Memisa</a:t>
            </a:r>
            <a:r>
              <a:rPr lang="fr-BE" dirty="0"/>
              <a:t>, IMT, APEFE, IRSNB-</a:t>
            </a:r>
            <a:r>
              <a:rPr lang="fr-BE" dirty="0" err="1"/>
              <a:t>Cebios</a:t>
            </a:r>
            <a:r>
              <a:rPr lang="fr-BE" dirty="0"/>
              <a:t>, CRB, DBA, </a:t>
            </a:r>
            <a:r>
              <a:rPr lang="fr-BE" dirty="0" err="1"/>
              <a:t>MdM</a:t>
            </a:r>
            <a:r>
              <a:rPr lang="fr-BE" dirty="0"/>
              <a:t>, </a:t>
            </a:r>
            <a:r>
              <a:rPr lang="fr-BE" dirty="0" err="1"/>
              <a:t>Protos</a:t>
            </a:r>
            <a:r>
              <a:rPr lang="fr-BE" dirty="0"/>
              <a:t>, </a:t>
            </a:r>
            <a:r>
              <a:rPr lang="fr-BE" strike="sngStrike" dirty="0"/>
              <a:t>VSF-B</a:t>
            </a:r>
            <a:r>
              <a:rPr lang="fr-BE" dirty="0"/>
              <a:t>, Plan Belgique = </a:t>
            </a:r>
            <a:r>
              <a:rPr lang="fr-BE" sz="2000" b="1" dirty="0"/>
              <a:t>13</a:t>
            </a:r>
            <a:r>
              <a:rPr lang="fr-BE" dirty="0"/>
              <a:t>, dont 4 « majeurs »</a:t>
            </a:r>
            <a:endParaRPr lang="fr-BE" sz="2000" dirty="0"/>
          </a:p>
          <a:p>
            <a:pPr lvl="1">
              <a:spcAft>
                <a:spcPts val="600"/>
              </a:spcAft>
            </a:pPr>
            <a:r>
              <a:rPr lang="fr-FR" sz="2000" dirty="0"/>
              <a:t>Thématique reprise dans le </a:t>
            </a:r>
            <a:r>
              <a:rPr lang="fr-FR" sz="2000" b="1" dirty="0"/>
              <a:t>PIC. </a:t>
            </a:r>
          </a:p>
          <a:p>
            <a:pPr lvl="1">
              <a:spcAft>
                <a:spcPts val="600"/>
              </a:spcAft>
            </a:pPr>
            <a:r>
              <a:rPr lang="fr-FR" sz="2000" b="1" dirty="0"/>
              <a:t>Cible et approches toujours d’actualité, </a:t>
            </a:r>
            <a:r>
              <a:rPr lang="fr-FR" sz="1800" dirty="0"/>
              <a:t>en phase avec les besoins de la population béninoise. </a:t>
            </a:r>
            <a:endParaRPr lang="fr-FR" sz="1800" dirty="0" smtClean="0"/>
          </a:p>
          <a:p>
            <a:pPr lvl="1">
              <a:spcAft>
                <a:spcPts val="600"/>
              </a:spcAft>
            </a:pPr>
            <a:r>
              <a:rPr lang="fr-FR" sz="2000" dirty="0" smtClean="0"/>
              <a:t>Liens avec le CSC Travail décent pour les </a:t>
            </a:r>
            <a:r>
              <a:rPr lang="fr-FR" sz="2000" b="1" dirty="0" smtClean="0"/>
              <a:t>mutuelles de santé. </a:t>
            </a:r>
            <a:endParaRPr lang="fr-FR" sz="2000" b="1" dirty="0"/>
          </a:p>
        </p:txBody>
      </p:sp>
      <p:pic>
        <p:nvPicPr>
          <p:cNvPr id="15372" name="Picture 12" descr="Résultat de recherche d'images pour &quot;unicef africa health&quot;"/>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242839" y="0"/>
            <a:ext cx="4949161"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eur droit 5"/>
          <p:cNvCxnSpPr/>
          <p:nvPr/>
        </p:nvCxnSpPr>
        <p:spPr>
          <a:xfrm>
            <a:off x="7230185" y="-99000"/>
            <a:ext cx="0" cy="7056000"/>
          </a:xfrm>
          <a:prstGeom prst="line">
            <a:avLst/>
          </a:prstGeom>
          <a:ln w="127000">
            <a:solidFill>
              <a:srgbClr val="E1705A"/>
            </a:solidFill>
          </a:ln>
        </p:spPr>
        <p:style>
          <a:lnRef idx="1">
            <a:schemeClr val="accent1"/>
          </a:lnRef>
          <a:fillRef idx="0">
            <a:schemeClr val="accent1"/>
          </a:fillRef>
          <a:effectRef idx="0">
            <a:schemeClr val="accent1"/>
          </a:effectRef>
          <a:fontRef idx="minor">
            <a:schemeClr val="tx1"/>
          </a:fontRef>
        </p:style>
      </p:cxnSp>
      <p:pic>
        <p:nvPicPr>
          <p:cNvPr id="7" name="Picture 2" descr="Résultat de recherche d'images pour &quot;health icon&qu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36185" y="3706345"/>
            <a:ext cx="1188000" cy="118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ésultat de recherche d'images pour &quot;icon new png&quo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83761" y="5630597"/>
            <a:ext cx="648000" cy="6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49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sp useBgFill="1">
        <p:nvSpPr>
          <p:cNvPr id="20" name="Rectangle 19">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6540500" cy="6857999"/>
          </a:xfrm>
          <a:prstGeom prst="rect">
            <a:avLst/>
          </a:prstGeom>
        </p:spPr>
      </p:pic>
      <p:sp>
        <p:nvSpPr>
          <p:cNvPr id="2" name="Titre 1">
            <a:extLst>
              <a:ext uri="{FF2B5EF4-FFF2-40B4-BE49-F238E27FC236}">
                <a16:creationId xmlns:a16="http://schemas.microsoft.com/office/drawing/2014/main" xmlns="" id="{209189D4-0F49-45F1-BA3B-EE731B2ED105}"/>
              </a:ext>
            </a:extLst>
          </p:cNvPr>
          <p:cNvSpPr>
            <a:spLocks noGrp="1"/>
          </p:cNvSpPr>
          <p:nvPr>
            <p:ph type="title"/>
          </p:nvPr>
        </p:nvSpPr>
        <p:spPr>
          <a:xfrm>
            <a:off x="7549735" y="415324"/>
            <a:ext cx="4392213" cy="1954795"/>
          </a:xfrm>
        </p:spPr>
        <p:txBody>
          <a:bodyPr vert="horz" lIns="91440" tIns="45720" rIns="91440" bIns="45720" rtlCol="0" anchor="t">
            <a:normAutofit/>
          </a:bodyPr>
          <a:lstStyle/>
          <a:p>
            <a:pPr algn="ctr">
              <a:lnSpc>
                <a:spcPct val="80000"/>
              </a:lnSpc>
            </a:pPr>
            <a:r>
              <a:rPr lang="fr-BE" dirty="0">
                <a:solidFill>
                  <a:srgbClr val="E1705A"/>
                </a:solidFill>
                <a:latin typeface="Segoe UI Light" panose="020B0502040204020203" pitchFamily="34" charset="0"/>
              </a:rPr>
              <a:t>Proposition d’</a:t>
            </a:r>
            <a:r>
              <a:rPr lang="fr-BE" b="1" dirty="0">
                <a:solidFill>
                  <a:srgbClr val="E1705A"/>
                </a:solidFill>
                <a:effectLst>
                  <a:outerShdw blurRad="38100" dist="38100" dir="2700000" algn="tl">
                    <a:srgbClr val="000000">
                      <a:alpha val="43137"/>
                    </a:srgbClr>
                  </a:outerShdw>
                </a:effectLst>
                <a:latin typeface="Segoe UI Light" panose="020B0502040204020203" pitchFamily="34" charset="0"/>
              </a:rPr>
              <a:t>ordre du jour</a:t>
            </a:r>
          </a:p>
        </p:txBody>
      </p:sp>
      <p:sp>
        <p:nvSpPr>
          <p:cNvPr id="12" name="Espace réservé du contenu 2">
            <a:extLst>
              <a:ext uri="{FF2B5EF4-FFF2-40B4-BE49-F238E27FC236}">
                <a16:creationId xmlns:a16="http://schemas.microsoft.com/office/drawing/2014/main" xmlns="" id="{4E163DA5-9F11-49EF-ADE8-5B1FE0C5C5A5}"/>
              </a:ext>
            </a:extLst>
          </p:cNvPr>
          <p:cNvSpPr txBox="1">
            <a:spLocks/>
          </p:cNvSpPr>
          <p:nvPr/>
        </p:nvSpPr>
        <p:spPr>
          <a:xfrm>
            <a:off x="6790551" y="2436802"/>
            <a:ext cx="5151397" cy="3737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fr-BE" dirty="0"/>
              <a:t>Contexte</a:t>
            </a:r>
          </a:p>
          <a:p>
            <a:pPr marL="514350" indent="-514350">
              <a:buFont typeface="+mj-lt"/>
              <a:buAutoNum type="arabicPeriod"/>
            </a:pPr>
            <a:r>
              <a:rPr lang="fr-BE" dirty="0" smtClean="0"/>
              <a:t>Actualisation </a:t>
            </a:r>
            <a:r>
              <a:rPr lang="fr-BE" dirty="0"/>
              <a:t>du CSC sur base du parcours d’amélioration</a:t>
            </a:r>
          </a:p>
          <a:p>
            <a:pPr marL="514350" indent="-514350">
              <a:buFont typeface="+mj-lt"/>
              <a:buAutoNum type="arabicPeriod"/>
            </a:pPr>
            <a:r>
              <a:rPr lang="fr-BE" dirty="0" smtClean="0"/>
              <a:t>Autres avancées, réflexions et suggestions</a:t>
            </a:r>
          </a:p>
          <a:p>
            <a:pPr marL="514350" indent="-514350">
              <a:buFont typeface="+mj-lt"/>
              <a:buAutoNum type="arabicPeriod"/>
            </a:pPr>
            <a:r>
              <a:rPr lang="fr-FR" dirty="0" smtClean="0"/>
              <a:t>Conclusion</a:t>
            </a:r>
            <a:endParaRPr lang="fr-FR" dirty="0"/>
          </a:p>
          <a:p>
            <a:pPr marL="514350" indent="-514350">
              <a:lnSpc>
                <a:spcPct val="110000"/>
              </a:lnSpc>
              <a:spcBef>
                <a:spcPts val="600"/>
              </a:spcBef>
              <a:spcAft>
                <a:spcPts val="600"/>
              </a:spcAft>
              <a:buFont typeface="+mj-lt"/>
              <a:buAutoNum type="arabicPeriod"/>
            </a:pPr>
            <a:endParaRPr lang="fr-FR" dirty="0"/>
          </a:p>
        </p:txBody>
      </p:sp>
      <p:sp>
        <p:nvSpPr>
          <p:cNvPr id="3" name="Rectangle 2"/>
          <p:cNvSpPr/>
          <p:nvPr/>
        </p:nvSpPr>
        <p:spPr>
          <a:xfrm>
            <a:off x="-64439" y="-45417"/>
            <a:ext cx="6609517" cy="6925925"/>
          </a:xfrm>
          <a:prstGeom prst="rect">
            <a:avLst/>
          </a:prstGeom>
          <a:solidFill>
            <a:srgbClr val="FEE4DE">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1" name="Connecteur droit 10"/>
          <p:cNvCxnSpPr/>
          <p:nvPr/>
        </p:nvCxnSpPr>
        <p:spPr>
          <a:xfrm flipH="1" flipV="1">
            <a:off x="6524457" y="-66683"/>
            <a:ext cx="25199" cy="7147967"/>
          </a:xfrm>
          <a:prstGeom prst="line">
            <a:avLst/>
          </a:prstGeom>
          <a:ln w="101600">
            <a:solidFill>
              <a:schemeClr val="tx2"/>
            </a:solidFill>
          </a:ln>
        </p:spPr>
        <p:style>
          <a:lnRef idx="1">
            <a:schemeClr val="accent1"/>
          </a:lnRef>
          <a:fillRef idx="0">
            <a:schemeClr val="accent1"/>
          </a:fillRef>
          <a:effectRef idx="0">
            <a:schemeClr val="accent1"/>
          </a:effectRef>
          <a:fontRef idx="minor">
            <a:schemeClr val="tx1"/>
          </a:fontRef>
        </p:style>
      </p:cxnSp>
      <p:pic>
        <p:nvPicPr>
          <p:cNvPr id="15" name="Imag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8720465">
            <a:off x="-1918501" y="-2379732"/>
            <a:ext cx="5279043" cy="5252493"/>
          </a:xfrm>
          <a:prstGeom prst="rect">
            <a:avLst/>
          </a:prstGeom>
        </p:spPr>
      </p:pic>
      <p:pic>
        <p:nvPicPr>
          <p:cNvPr id="13" name="Picture 2" descr="Résultat de recherche d'images pour &quot;icon new png&quo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18956" y="3105031"/>
            <a:ext cx="1008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8956" y="4611950"/>
            <a:ext cx="1008000" cy="1008000"/>
          </a:xfrm>
          <a:prstGeom prst="ellipse">
            <a:avLst/>
          </a:prstGeom>
        </p:spPr>
      </p:pic>
      <p:sp>
        <p:nvSpPr>
          <p:cNvPr id="5" name="ZoneTexte 4"/>
          <p:cNvSpPr txBox="1"/>
          <p:nvPr/>
        </p:nvSpPr>
        <p:spPr>
          <a:xfrm>
            <a:off x="2486147" y="3408976"/>
            <a:ext cx="2711302" cy="430887"/>
          </a:xfrm>
          <a:prstGeom prst="rect">
            <a:avLst/>
          </a:prstGeom>
          <a:noFill/>
        </p:spPr>
        <p:txBody>
          <a:bodyPr wrap="square" rtlCol="0">
            <a:spAutoFit/>
          </a:bodyPr>
          <a:lstStyle/>
          <a:p>
            <a:r>
              <a:rPr lang="fr-FR" sz="2200" b="1" dirty="0" smtClean="0"/>
              <a:t>Nouveauté CSC 2017</a:t>
            </a:r>
            <a:endParaRPr lang="fr-BE" sz="2200" b="1" dirty="0"/>
          </a:p>
        </p:txBody>
      </p:sp>
      <p:sp>
        <p:nvSpPr>
          <p:cNvPr id="16" name="ZoneTexte 15"/>
          <p:cNvSpPr txBox="1"/>
          <p:nvPr/>
        </p:nvSpPr>
        <p:spPr>
          <a:xfrm>
            <a:off x="2467851" y="4604287"/>
            <a:ext cx="3056527" cy="1015663"/>
          </a:xfrm>
          <a:prstGeom prst="rect">
            <a:avLst/>
          </a:prstGeom>
          <a:noFill/>
        </p:spPr>
        <p:txBody>
          <a:bodyPr wrap="square" rtlCol="0">
            <a:spAutoFit/>
          </a:bodyPr>
          <a:lstStyle/>
          <a:p>
            <a:r>
              <a:rPr lang="fr-FR" sz="2000" b="1" dirty="0" smtClean="0"/>
              <a:t>Proposition de chantier futur </a:t>
            </a:r>
            <a:r>
              <a:rPr lang="fr-FR" sz="2000" dirty="0" smtClean="0"/>
              <a:t>(parcours d’apprentissage)</a:t>
            </a:r>
            <a:endParaRPr lang="fr-BE" sz="2000" dirty="0"/>
          </a:p>
        </p:txBody>
      </p:sp>
      <p:sp>
        <p:nvSpPr>
          <p:cNvPr id="17" name="ZoneTexte 16"/>
          <p:cNvSpPr txBox="1"/>
          <p:nvPr/>
        </p:nvSpPr>
        <p:spPr>
          <a:xfrm>
            <a:off x="2461147" y="2212365"/>
            <a:ext cx="1914560" cy="646331"/>
          </a:xfrm>
          <a:prstGeom prst="rect">
            <a:avLst/>
          </a:prstGeom>
          <a:noFill/>
        </p:spPr>
        <p:txBody>
          <a:bodyPr wrap="square" rtlCol="0">
            <a:spAutoFit/>
          </a:bodyPr>
          <a:lstStyle/>
          <a:p>
            <a:pPr algn="ctr"/>
            <a:r>
              <a:rPr lang="fr-FR" sz="3600" b="1" dirty="0" smtClean="0">
                <a:solidFill>
                  <a:srgbClr val="FA6D4C"/>
                </a:solidFill>
                <a:effectLst>
                  <a:outerShdw blurRad="38100" dist="38100" dir="2700000" algn="tl">
                    <a:srgbClr val="000000">
                      <a:alpha val="43137"/>
                    </a:srgbClr>
                  </a:outerShdw>
                </a:effectLst>
              </a:rPr>
              <a:t>Légende</a:t>
            </a:r>
            <a:endParaRPr lang="fr-BE" sz="3600" b="1" dirty="0">
              <a:solidFill>
                <a:srgbClr val="FA6D4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3389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9057" y="0"/>
            <a:ext cx="4612943" cy="6858000"/>
          </a:xfrm>
          <a:prstGeom prst="rect">
            <a:avLst/>
          </a:prstGeom>
        </p:spPr>
      </p:pic>
      <p:sp>
        <p:nvSpPr>
          <p:cNvPr id="3" name="Content Placeholder 2"/>
          <p:cNvSpPr>
            <a:spLocks noGrp="1"/>
          </p:cNvSpPr>
          <p:nvPr>
            <p:ph idx="1"/>
          </p:nvPr>
        </p:nvSpPr>
        <p:spPr>
          <a:xfrm>
            <a:off x="357968" y="1357460"/>
            <a:ext cx="6629221" cy="5377486"/>
          </a:xfrm>
        </p:spPr>
        <p:txBody>
          <a:bodyPr>
            <a:noAutofit/>
          </a:bodyPr>
          <a:lstStyle/>
          <a:p>
            <a:pPr marL="0" indent="0">
              <a:spcAft>
                <a:spcPts val="600"/>
              </a:spcAft>
              <a:buNone/>
            </a:pPr>
            <a:r>
              <a:rPr lang="fr-FR" sz="2400" b="1" dirty="0">
                <a:solidFill>
                  <a:schemeClr val="tx2">
                    <a:lumMod val="60000"/>
                    <a:lumOff val="40000"/>
                  </a:schemeClr>
                </a:solidFill>
              </a:rPr>
              <a:t>Cible stratégique 3</a:t>
            </a:r>
          </a:p>
          <a:p>
            <a:pPr marL="0" indent="0" fontAlgn="t">
              <a:spcBef>
                <a:spcPts val="600"/>
              </a:spcBef>
              <a:spcAft>
                <a:spcPts val="1200"/>
              </a:spcAft>
              <a:buNone/>
            </a:pPr>
            <a:r>
              <a:rPr lang="fr-BE" sz="2400" dirty="0"/>
              <a:t>Assurer l'accès pour tous, la gestion et l'utilisation durable, équitable et participative de l'</a:t>
            </a:r>
            <a:r>
              <a:rPr lang="fr-BE" sz="2400" b="1" dirty="0"/>
              <a:t>eau potable et de l'assainissement.</a:t>
            </a:r>
          </a:p>
          <a:p>
            <a:pPr lvl="1">
              <a:spcAft>
                <a:spcPts val="600"/>
              </a:spcAft>
              <a:buSzPct val="100000"/>
            </a:pPr>
            <a:r>
              <a:rPr lang="fr-BE" b="1" dirty="0"/>
              <a:t>Nombre d’OSC/AI participants réduit </a:t>
            </a:r>
          </a:p>
          <a:p>
            <a:pPr marL="1143000" lvl="5">
              <a:spcBef>
                <a:spcPts val="600"/>
              </a:spcBef>
              <a:spcAft>
                <a:spcPts val="600"/>
              </a:spcAft>
              <a:buSzPct val="72000"/>
            </a:pPr>
            <a:r>
              <a:rPr lang="fr-BE" sz="2000" dirty="0"/>
              <a:t>En </a:t>
            </a:r>
            <a:r>
              <a:rPr lang="fr-BE" sz="2000" b="1" dirty="0"/>
              <a:t>2016</a:t>
            </a:r>
            <a:r>
              <a:rPr lang="fr-BE" sz="2000" dirty="0"/>
              <a:t>: </a:t>
            </a:r>
            <a:r>
              <a:rPr lang="fr-BE" sz="2000" dirty="0" err="1"/>
              <a:t>Protos</a:t>
            </a:r>
            <a:r>
              <a:rPr lang="fr-BE" sz="2000" dirty="0"/>
              <a:t>, IRSNB-</a:t>
            </a:r>
            <a:r>
              <a:rPr lang="fr-BE" sz="2000" dirty="0" err="1"/>
              <a:t>Cebios</a:t>
            </a:r>
            <a:r>
              <a:rPr lang="fr-BE" sz="2000" dirty="0"/>
              <a:t>, IAP, ARES, LC, DBA, ADG, CRB, VSF-B = </a:t>
            </a:r>
            <a:r>
              <a:rPr lang="fr-BE" sz="2400" b="1" dirty="0"/>
              <a:t>9</a:t>
            </a:r>
          </a:p>
          <a:p>
            <a:pPr marL="1143000" lvl="5">
              <a:spcBef>
                <a:spcPts val="600"/>
              </a:spcBef>
              <a:spcAft>
                <a:spcPts val="600"/>
              </a:spcAft>
              <a:buSzPct val="72000"/>
            </a:pPr>
            <a:r>
              <a:rPr lang="fr-BE" sz="2000" dirty="0"/>
              <a:t>En </a:t>
            </a:r>
            <a:r>
              <a:rPr lang="fr-BE" sz="2000" b="1" dirty="0"/>
              <a:t>2017</a:t>
            </a:r>
            <a:r>
              <a:rPr lang="fr-BE" sz="2000" dirty="0"/>
              <a:t>: </a:t>
            </a:r>
            <a:r>
              <a:rPr lang="fr-BE" sz="2000" dirty="0" err="1"/>
              <a:t>Protos</a:t>
            </a:r>
            <a:r>
              <a:rPr lang="fr-BE" sz="2000" dirty="0"/>
              <a:t>, IRSNB-</a:t>
            </a:r>
            <a:r>
              <a:rPr lang="fr-BE" sz="2000" dirty="0" err="1"/>
              <a:t>Cebios</a:t>
            </a:r>
            <a:r>
              <a:rPr lang="fr-BE" sz="2000" dirty="0"/>
              <a:t>, </a:t>
            </a:r>
            <a:r>
              <a:rPr lang="fr-BE" sz="2000" strike="sngStrike" dirty="0"/>
              <a:t>IAP,</a:t>
            </a:r>
            <a:r>
              <a:rPr lang="fr-BE" sz="2000" dirty="0"/>
              <a:t> ARES, LC, DBA, ADG, CRB, VSF-B = </a:t>
            </a:r>
            <a:r>
              <a:rPr lang="fr-BE" sz="2400" b="1" dirty="0"/>
              <a:t>8</a:t>
            </a:r>
            <a:r>
              <a:rPr lang="fr-BE" sz="2000" dirty="0"/>
              <a:t>, dont 4 « majeurs ». </a:t>
            </a:r>
            <a:endParaRPr lang="fr-BE" sz="2400" dirty="0"/>
          </a:p>
        </p:txBody>
      </p:sp>
      <p:cxnSp>
        <p:nvCxnSpPr>
          <p:cNvPr id="6" name="Connecteur droit 5"/>
          <p:cNvCxnSpPr/>
          <p:nvPr/>
        </p:nvCxnSpPr>
        <p:spPr>
          <a:xfrm>
            <a:off x="7562281" y="-99000"/>
            <a:ext cx="0" cy="7056000"/>
          </a:xfrm>
          <a:prstGeom prst="line">
            <a:avLst/>
          </a:prstGeom>
          <a:ln w="127000">
            <a:solidFill>
              <a:srgbClr val="4D86A9"/>
            </a:solidFill>
          </a:ln>
        </p:spPr>
        <p:style>
          <a:lnRef idx="1">
            <a:schemeClr val="accent1"/>
          </a:lnRef>
          <a:fillRef idx="0">
            <a:schemeClr val="accent1"/>
          </a:fillRef>
          <a:effectRef idx="0">
            <a:schemeClr val="accent1"/>
          </a:effectRef>
          <a:fontRef idx="minor">
            <a:schemeClr val="tx1"/>
          </a:fontRef>
        </p:style>
      </p:cxnSp>
      <p:pic>
        <p:nvPicPr>
          <p:cNvPr id="8" name="Picture 2" descr="Résultat de recherche d'images pour &quot;icon water&qu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87189" y="701749"/>
            <a:ext cx="1188000" cy="11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443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821168" y="0"/>
            <a:ext cx="4370832" cy="6858000"/>
          </a:xfrm>
          <a:prstGeom prst="rect">
            <a:avLst/>
          </a:prstGeom>
        </p:spPr>
      </p:pic>
      <p:sp>
        <p:nvSpPr>
          <p:cNvPr id="3" name="Content Placeholder 2"/>
          <p:cNvSpPr>
            <a:spLocks noGrp="1"/>
          </p:cNvSpPr>
          <p:nvPr>
            <p:ph idx="1"/>
          </p:nvPr>
        </p:nvSpPr>
        <p:spPr>
          <a:xfrm>
            <a:off x="296644" y="504967"/>
            <a:ext cx="7086796" cy="5673235"/>
          </a:xfrm>
        </p:spPr>
        <p:txBody>
          <a:bodyPr>
            <a:noAutofit/>
          </a:bodyPr>
          <a:lstStyle/>
          <a:p>
            <a:pPr marL="0" indent="0">
              <a:spcAft>
                <a:spcPts val="600"/>
              </a:spcAft>
              <a:buNone/>
            </a:pPr>
            <a:r>
              <a:rPr lang="fr-FR" sz="2400" b="1" dirty="0">
                <a:solidFill>
                  <a:srgbClr val="E1705A"/>
                </a:solidFill>
              </a:rPr>
              <a:t>Cible stratégique 4</a:t>
            </a:r>
          </a:p>
          <a:p>
            <a:pPr marL="0" indent="0" fontAlgn="t">
              <a:spcBef>
                <a:spcPts val="600"/>
              </a:spcBef>
              <a:spcAft>
                <a:spcPts val="1200"/>
              </a:spcAft>
              <a:buNone/>
            </a:pPr>
            <a:r>
              <a:rPr lang="fr-BE" sz="2000" dirty="0"/>
              <a:t>Contribuer à un </a:t>
            </a:r>
            <a:r>
              <a:rPr lang="fr-BE" sz="2000" b="1" dirty="0"/>
              <a:t>développement rural </a:t>
            </a:r>
            <a:r>
              <a:rPr lang="fr-BE" sz="2000" dirty="0"/>
              <a:t>respectueux de l’environnement et basé sur le modèle de l’</a:t>
            </a:r>
            <a:r>
              <a:rPr lang="fr-BE" sz="2000" b="1" dirty="0"/>
              <a:t>agriculture familiale</a:t>
            </a:r>
            <a:r>
              <a:rPr lang="fr-BE" sz="2000" dirty="0"/>
              <a:t>, garantissant la </a:t>
            </a:r>
            <a:r>
              <a:rPr lang="fr-BE" sz="2000" b="1" dirty="0"/>
              <a:t>sécurité alimentaire</a:t>
            </a:r>
            <a:r>
              <a:rPr lang="fr-BE" sz="2000" dirty="0"/>
              <a:t> et permettant aux ménages de vivre dignement de leurs activités rurales et agricoles. </a:t>
            </a:r>
          </a:p>
          <a:p>
            <a:pPr lvl="1">
              <a:spcAft>
                <a:spcPts val="600"/>
              </a:spcAft>
              <a:buSzPct val="100000"/>
            </a:pPr>
            <a:r>
              <a:rPr lang="fr-BE" sz="2000" b="1" dirty="0"/>
              <a:t>Nombre d’OSC/AI participants réduit </a:t>
            </a:r>
          </a:p>
          <a:p>
            <a:pPr marL="1143000" lvl="5">
              <a:spcBef>
                <a:spcPts val="600"/>
              </a:spcBef>
              <a:spcAft>
                <a:spcPts val="600"/>
              </a:spcAft>
              <a:buSzPct val="72000"/>
            </a:pPr>
            <a:r>
              <a:rPr lang="fr-BE" dirty="0"/>
              <a:t>En </a:t>
            </a:r>
            <a:r>
              <a:rPr lang="fr-BE" b="1" dirty="0"/>
              <a:t>2016</a:t>
            </a:r>
            <a:r>
              <a:rPr lang="fr-BE" dirty="0"/>
              <a:t>: ARES, IAP, </a:t>
            </a:r>
            <a:r>
              <a:rPr lang="fr-BE" dirty="0" err="1"/>
              <a:t>Rikolto</a:t>
            </a:r>
            <a:r>
              <a:rPr lang="fr-BE" dirty="0"/>
              <a:t>, LC, DBA, OWW, VSF-B, ADG, IdP, </a:t>
            </a:r>
            <a:r>
              <a:rPr lang="fr-BE" dirty="0" err="1"/>
              <a:t>Codeart</a:t>
            </a:r>
            <a:r>
              <a:rPr lang="fr-BE" dirty="0"/>
              <a:t>, </a:t>
            </a:r>
            <a:r>
              <a:rPr lang="fr-BE" dirty="0" err="1"/>
              <a:t>Protos</a:t>
            </a:r>
            <a:r>
              <a:rPr lang="fr-BE" dirty="0"/>
              <a:t>, CRB, IRSNB-</a:t>
            </a:r>
            <a:r>
              <a:rPr lang="fr-BE" dirty="0" err="1"/>
              <a:t>Cebios</a:t>
            </a:r>
            <a:r>
              <a:rPr lang="fr-BE" dirty="0"/>
              <a:t> = </a:t>
            </a:r>
            <a:r>
              <a:rPr lang="fr-BE" sz="2000" b="1" dirty="0"/>
              <a:t>13</a:t>
            </a:r>
          </a:p>
          <a:p>
            <a:pPr marL="1143000" lvl="5">
              <a:spcBef>
                <a:spcPts val="600"/>
              </a:spcBef>
              <a:spcAft>
                <a:spcPts val="600"/>
              </a:spcAft>
              <a:buSzPct val="72000"/>
            </a:pPr>
            <a:r>
              <a:rPr lang="fr-BE" dirty="0"/>
              <a:t>En </a:t>
            </a:r>
            <a:r>
              <a:rPr lang="fr-BE" b="1" dirty="0"/>
              <a:t>2017</a:t>
            </a:r>
            <a:r>
              <a:rPr lang="fr-BE" dirty="0"/>
              <a:t>: ARES, </a:t>
            </a:r>
            <a:r>
              <a:rPr lang="fr-BE" strike="sngStrike" dirty="0"/>
              <a:t>IAP,</a:t>
            </a:r>
            <a:r>
              <a:rPr lang="fr-BE" dirty="0"/>
              <a:t> </a:t>
            </a:r>
            <a:r>
              <a:rPr lang="fr-BE" strike="sngStrike" dirty="0" err="1"/>
              <a:t>Rikolto</a:t>
            </a:r>
            <a:r>
              <a:rPr lang="fr-BE" dirty="0"/>
              <a:t>, LC, DBA, </a:t>
            </a:r>
            <a:r>
              <a:rPr lang="fr-BE" strike="sngStrike" dirty="0"/>
              <a:t>OWW</a:t>
            </a:r>
            <a:r>
              <a:rPr lang="fr-BE" dirty="0"/>
              <a:t>, </a:t>
            </a:r>
            <a:r>
              <a:rPr lang="fr-BE" strike="sngStrike" dirty="0"/>
              <a:t>VSF-B</a:t>
            </a:r>
            <a:r>
              <a:rPr lang="fr-BE" dirty="0"/>
              <a:t>, ADG, IdP, </a:t>
            </a:r>
            <a:r>
              <a:rPr lang="fr-BE" strike="sngStrike" dirty="0" err="1"/>
              <a:t>Codeart</a:t>
            </a:r>
            <a:r>
              <a:rPr lang="fr-BE" dirty="0"/>
              <a:t>, </a:t>
            </a:r>
            <a:r>
              <a:rPr lang="fr-BE" dirty="0" err="1"/>
              <a:t>Protos</a:t>
            </a:r>
            <a:r>
              <a:rPr lang="fr-BE" dirty="0"/>
              <a:t>, </a:t>
            </a:r>
            <a:r>
              <a:rPr lang="fr-BE" strike="sngStrike" dirty="0"/>
              <a:t>CRB</a:t>
            </a:r>
            <a:r>
              <a:rPr lang="fr-BE" dirty="0"/>
              <a:t>, IRSNB-</a:t>
            </a:r>
            <a:r>
              <a:rPr lang="fr-BE" dirty="0" err="1"/>
              <a:t>Cebios</a:t>
            </a:r>
            <a:r>
              <a:rPr lang="fr-BE" dirty="0"/>
              <a:t> </a:t>
            </a:r>
            <a:r>
              <a:rPr lang="fr-BE" b="1" dirty="0" smtClean="0"/>
              <a:t>+</a:t>
            </a:r>
            <a:r>
              <a:rPr lang="fr-BE" dirty="0" smtClean="0"/>
              <a:t> </a:t>
            </a:r>
            <a:r>
              <a:rPr lang="fr-BE" dirty="0"/>
              <a:t>VVSG = </a:t>
            </a:r>
            <a:r>
              <a:rPr lang="fr-BE" sz="2000" b="1" dirty="0"/>
              <a:t>8</a:t>
            </a:r>
            <a:r>
              <a:rPr lang="fr-BE" dirty="0"/>
              <a:t>, dont 6 « majeurs »</a:t>
            </a:r>
          </a:p>
          <a:p>
            <a:pPr marL="685800" lvl="4">
              <a:spcBef>
                <a:spcPts val="600"/>
              </a:spcBef>
              <a:spcAft>
                <a:spcPts val="600"/>
              </a:spcAft>
              <a:buSzPct val="100000"/>
            </a:pPr>
            <a:r>
              <a:rPr lang="fr-BE" sz="2000" dirty="0"/>
              <a:t>Thématique reprise dans le </a:t>
            </a:r>
            <a:r>
              <a:rPr lang="fr-BE" sz="2000" b="1" dirty="0"/>
              <a:t>PIC. </a:t>
            </a:r>
          </a:p>
          <a:p>
            <a:pPr marL="685800" lvl="4">
              <a:spcBef>
                <a:spcPts val="600"/>
              </a:spcBef>
              <a:spcAft>
                <a:spcPts val="600"/>
              </a:spcAft>
              <a:buSzPct val="100000"/>
            </a:pPr>
            <a:r>
              <a:rPr lang="fr-BE" sz="2000" dirty="0"/>
              <a:t>Approches en lien avec la </a:t>
            </a:r>
            <a:r>
              <a:rPr lang="fr-BE" sz="2000" b="1" dirty="0"/>
              <a:t>nouvelle note stratégique </a:t>
            </a:r>
            <a:r>
              <a:rPr lang="fr-BE" sz="2000" dirty="0"/>
              <a:t>agriculture (notamment 4E). </a:t>
            </a:r>
          </a:p>
          <a:p>
            <a:pPr marL="685800" lvl="4">
              <a:spcBef>
                <a:spcPts val="600"/>
              </a:spcBef>
              <a:spcAft>
                <a:spcPts val="600"/>
              </a:spcAft>
              <a:buSzPct val="100000"/>
            </a:pPr>
            <a:r>
              <a:rPr lang="fr-BE" sz="2000" dirty="0"/>
              <a:t>Importance du </a:t>
            </a:r>
            <a:r>
              <a:rPr lang="fr-BE" sz="2000" b="1" dirty="0"/>
              <a:t>maintien des approches </a:t>
            </a:r>
            <a:r>
              <a:rPr lang="fr-BE" sz="2000" dirty="0" smtClean="0"/>
              <a:t>CAR </a:t>
            </a:r>
            <a:r>
              <a:rPr lang="fr-BE" sz="2000" dirty="0"/>
              <a:t>risques pour </a:t>
            </a:r>
            <a:r>
              <a:rPr lang="fr-BE" sz="2000" dirty="0" smtClean="0"/>
              <a:t>l’</a:t>
            </a:r>
            <a:r>
              <a:rPr lang="fr-BE" sz="2000" dirty="0" smtClean="0">
                <a:solidFill>
                  <a:srgbClr val="FB8D74"/>
                </a:solidFill>
              </a:rPr>
              <a:t>agriculture familiale </a:t>
            </a:r>
            <a:r>
              <a:rPr lang="fr-BE" sz="2000" dirty="0" smtClean="0"/>
              <a:t>(note stratégique) </a:t>
            </a:r>
            <a:r>
              <a:rPr lang="fr-BE" sz="2000" dirty="0"/>
              <a:t>et enjeux pour l’environnement.  </a:t>
            </a:r>
          </a:p>
          <a:p>
            <a:pPr marL="457200" lvl="4" indent="0">
              <a:spcBef>
                <a:spcPts val="600"/>
              </a:spcBef>
              <a:spcAft>
                <a:spcPts val="600"/>
              </a:spcAft>
              <a:buSzPct val="72000"/>
              <a:buNone/>
            </a:pPr>
            <a:endParaRPr lang="fr-BE" sz="2400" dirty="0"/>
          </a:p>
          <a:p>
            <a:pPr marL="457200" lvl="4" indent="0">
              <a:spcBef>
                <a:spcPts val="600"/>
              </a:spcBef>
              <a:spcAft>
                <a:spcPts val="600"/>
              </a:spcAft>
              <a:buSzPct val="72000"/>
              <a:buNone/>
            </a:pPr>
            <a:endParaRPr lang="fr-BE" sz="2400" dirty="0"/>
          </a:p>
        </p:txBody>
      </p:sp>
      <p:cxnSp>
        <p:nvCxnSpPr>
          <p:cNvPr id="6" name="Connecteur droit 5"/>
          <p:cNvCxnSpPr/>
          <p:nvPr/>
        </p:nvCxnSpPr>
        <p:spPr>
          <a:xfrm>
            <a:off x="7795294" y="-99000"/>
            <a:ext cx="0" cy="7056000"/>
          </a:xfrm>
          <a:prstGeom prst="line">
            <a:avLst/>
          </a:prstGeom>
          <a:ln w="127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rotWithShape="1">
          <a:blip r:embed="rId3" cstate="screen">
            <a:extLst>
              <a:ext uri="{28A0092B-C50C-407E-A947-70E740481C1C}">
                <a14:useLocalDpi xmlns:a14="http://schemas.microsoft.com/office/drawing/2010/main"/>
              </a:ext>
            </a:extLst>
          </a:blip>
          <a:srcRect t="-17"/>
          <a:stretch/>
        </p:blipFill>
        <p:spPr>
          <a:xfrm>
            <a:off x="7232118" y="3761294"/>
            <a:ext cx="1178099" cy="1188000"/>
          </a:xfrm>
          <a:prstGeom prst="ellipse">
            <a:avLst/>
          </a:prstGeom>
        </p:spPr>
      </p:pic>
    </p:spTree>
    <p:extLst>
      <p:ext uri="{BB962C8B-B14F-4D97-AF65-F5344CB8AC3E}">
        <p14:creationId xmlns:p14="http://schemas.microsoft.com/office/powerpoint/2010/main" val="2207877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8D74">
            <a:alpha val="42000"/>
          </a:srgbClr>
        </a:solidFill>
        <a:effectLst/>
      </p:bgPr>
    </p:bg>
    <p:spTree>
      <p:nvGrpSpPr>
        <p:cNvPr id="1" name=""/>
        <p:cNvGrpSpPr/>
        <p:nvPr/>
      </p:nvGrpSpPr>
      <p:grpSpPr>
        <a:xfrm>
          <a:off x="0" y="0"/>
          <a:ext cx="0" cy="0"/>
          <a:chOff x="0" y="0"/>
          <a:chExt cx="0" cy="0"/>
        </a:xfrm>
      </p:grpSpPr>
      <p:sp>
        <p:nvSpPr>
          <p:cNvPr id="2" name="ZoneTexte 1"/>
          <p:cNvSpPr txBox="1"/>
          <p:nvPr/>
        </p:nvSpPr>
        <p:spPr>
          <a:xfrm>
            <a:off x="1169581" y="1128776"/>
            <a:ext cx="9962706" cy="5339923"/>
          </a:xfrm>
          <a:prstGeom prst="rect">
            <a:avLst/>
          </a:prstGeom>
          <a:noFill/>
        </p:spPr>
        <p:txBody>
          <a:bodyPr wrap="square" rtlCol="0">
            <a:spAutoFit/>
          </a:bodyPr>
          <a:lstStyle/>
          <a:p>
            <a:pPr>
              <a:spcAft>
                <a:spcPts val="1200"/>
              </a:spcAft>
            </a:pPr>
            <a:r>
              <a:rPr lang="fr-FR" sz="2000" b="1" dirty="0" smtClean="0"/>
              <a:t>Points d’attention </a:t>
            </a:r>
            <a:r>
              <a:rPr lang="fr-FR" sz="2000" dirty="0" smtClean="0"/>
              <a:t>des OSC/AI par rapport à l’application de la Note stratégique « </a:t>
            </a:r>
            <a:r>
              <a:rPr lang="fr-FR" sz="2000" i="1" dirty="0" smtClean="0"/>
              <a:t>Agriculture et sécurité alimentaire</a:t>
            </a:r>
            <a:r>
              <a:rPr lang="fr-FR" sz="2000" dirty="0" smtClean="0"/>
              <a:t> » de la DGD (mars 2017) pour le prochain programme de coopération :</a:t>
            </a:r>
          </a:p>
          <a:p>
            <a:pPr marL="285750" indent="-285750">
              <a:spcAft>
                <a:spcPts val="600"/>
              </a:spcAft>
              <a:buFont typeface="Arial" panose="020B0604020202020204" pitchFamily="34" charset="0"/>
              <a:buChar char="•"/>
            </a:pPr>
            <a:r>
              <a:rPr lang="fr-FR" dirty="0" smtClean="0"/>
              <a:t>La note abandonne le ciblage prioritaire sur l’</a:t>
            </a:r>
            <a:r>
              <a:rPr lang="fr-FR" b="1" dirty="0" smtClean="0"/>
              <a:t>agriculture familiale </a:t>
            </a:r>
            <a:r>
              <a:rPr lang="fr-FR" dirty="0" smtClean="0"/>
              <a:t>au profit d’une logique entrepreneuriale et commerciale </a:t>
            </a:r>
          </a:p>
          <a:p>
            <a:pPr marL="285750" indent="-285750">
              <a:spcAft>
                <a:spcPts val="600"/>
              </a:spcAft>
              <a:buFont typeface="Arial" panose="020B0604020202020204" pitchFamily="34" charset="0"/>
              <a:buChar char="•"/>
            </a:pPr>
            <a:r>
              <a:rPr lang="fr-FR" dirty="0" smtClean="0"/>
              <a:t>La priorité devrait être accordée aux </a:t>
            </a:r>
            <a:r>
              <a:rPr lang="fr-FR" b="1" dirty="0" smtClean="0"/>
              <a:t>petits producteurs </a:t>
            </a:r>
            <a:r>
              <a:rPr lang="fr-FR" dirty="0" smtClean="0"/>
              <a:t>&gt; les plus nombreux et les plus vulnérables &gt;&gt; « approche droits humains »: droit à l’alimentation pour tous</a:t>
            </a:r>
          </a:p>
          <a:p>
            <a:pPr marL="285750" indent="-285750">
              <a:spcAft>
                <a:spcPts val="600"/>
              </a:spcAft>
              <a:buFont typeface="Arial" panose="020B0604020202020204" pitchFamily="34" charset="0"/>
              <a:buChar char="•"/>
            </a:pPr>
            <a:r>
              <a:rPr lang="fr-FR" dirty="0" smtClean="0"/>
              <a:t>Le soutien aux acteurs du </a:t>
            </a:r>
            <a:r>
              <a:rPr lang="fr-FR" b="1" dirty="0" smtClean="0"/>
              <a:t>secteur privé </a:t>
            </a:r>
            <a:r>
              <a:rPr lang="fr-FR" dirty="0" smtClean="0"/>
              <a:t>doit tenir compte de plusieurs </a:t>
            </a:r>
            <a:r>
              <a:rPr lang="fr-FR" b="1" dirty="0" smtClean="0"/>
              <a:t>critères</a:t>
            </a:r>
            <a:r>
              <a:rPr lang="fr-FR" dirty="0" smtClean="0"/>
              <a:t>, notamment:</a:t>
            </a:r>
          </a:p>
          <a:p>
            <a:pPr marL="742950" lvl="1" indent="-285750">
              <a:spcAft>
                <a:spcPts val="600"/>
              </a:spcAft>
              <a:buFont typeface="Arial" panose="020B0604020202020204" pitchFamily="34" charset="0"/>
              <a:buChar char="•"/>
            </a:pPr>
            <a:r>
              <a:rPr lang="fr-FR" dirty="0" smtClean="0"/>
              <a:t>Soutenir une agriculture respectueuse de l’environnement, les pratiques </a:t>
            </a:r>
            <a:r>
              <a:rPr lang="fr-FR" dirty="0" err="1" smtClean="0"/>
              <a:t>agroécologiques</a:t>
            </a:r>
            <a:r>
              <a:rPr lang="fr-FR" dirty="0" smtClean="0"/>
              <a:t> </a:t>
            </a:r>
          </a:p>
          <a:p>
            <a:pPr marL="742950" lvl="1" indent="-285750">
              <a:spcAft>
                <a:spcPts val="600"/>
              </a:spcAft>
              <a:buFont typeface="Arial" panose="020B0604020202020204" pitchFamily="34" charset="0"/>
              <a:buChar char="•"/>
            </a:pPr>
            <a:r>
              <a:rPr lang="fr-FR" dirty="0" smtClean="0"/>
              <a:t>Soutenir des systèmes productifs diversifiés (et non la monoculture)</a:t>
            </a:r>
          </a:p>
          <a:p>
            <a:pPr marL="742950" lvl="1" indent="-285750">
              <a:spcAft>
                <a:spcPts val="600"/>
              </a:spcAft>
              <a:buFont typeface="Arial" panose="020B0604020202020204" pitchFamily="34" charset="0"/>
              <a:buChar char="•"/>
            </a:pPr>
            <a:r>
              <a:rPr lang="fr-FR" dirty="0" smtClean="0"/>
              <a:t>Veiller à une répartition équitable des bénéfices dans l’approche par filière</a:t>
            </a:r>
          </a:p>
          <a:p>
            <a:pPr marL="742950" lvl="1" indent="-285750">
              <a:spcAft>
                <a:spcPts val="600"/>
              </a:spcAft>
              <a:buFont typeface="Arial" panose="020B0604020202020204" pitchFamily="34" charset="0"/>
              <a:buChar char="•"/>
            </a:pPr>
            <a:r>
              <a:rPr lang="fr-FR" dirty="0"/>
              <a:t>Respecter les employés, adhérer aux principes </a:t>
            </a:r>
            <a:r>
              <a:rPr lang="fr-FR" dirty="0" smtClean="0"/>
              <a:t>de la responsabilité sociale et environnementale des entreprises (ODD)</a:t>
            </a:r>
            <a:endParaRPr lang="fr-FR" dirty="0"/>
          </a:p>
          <a:p>
            <a:pPr marL="742950" lvl="1" indent="-285750">
              <a:spcAft>
                <a:spcPts val="1800"/>
              </a:spcAft>
              <a:buFont typeface="Arial" panose="020B0604020202020204" pitchFamily="34" charset="0"/>
              <a:buChar char="•"/>
            </a:pPr>
            <a:r>
              <a:rPr lang="fr-FR" dirty="0" smtClean="0"/>
              <a:t>Stimuler le marché intérieur (local et national). </a:t>
            </a:r>
          </a:p>
          <a:p>
            <a:pPr marL="285750" indent="-285750">
              <a:spcAft>
                <a:spcPts val="600"/>
              </a:spcAft>
              <a:buFont typeface="Courier New" panose="02070309020205020404" pitchFamily="49" charset="0"/>
              <a:buChar char="&gt;"/>
            </a:pPr>
            <a:r>
              <a:rPr lang="fr-FR" b="1" dirty="0" smtClean="0"/>
              <a:t>La </a:t>
            </a:r>
            <a:r>
              <a:rPr lang="fr-FR" b="1" dirty="0"/>
              <a:t>recherche de la productivité ne doit pas </a:t>
            </a:r>
            <a:r>
              <a:rPr lang="fr-FR" b="1" dirty="0" smtClean="0"/>
              <a:t>éclipser </a:t>
            </a:r>
            <a:r>
              <a:rPr lang="fr-FR" b="1" dirty="0"/>
              <a:t>les questions environnementales et sociales. </a:t>
            </a:r>
            <a:endParaRPr lang="fr-BE" dirty="0"/>
          </a:p>
        </p:txBody>
      </p:sp>
      <p:sp>
        <p:nvSpPr>
          <p:cNvPr id="3" name="Rectangle 2"/>
          <p:cNvSpPr/>
          <p:nvPr/>
        </p:nvSpPr>
        <p:spPr>
          <a:xfrm>
            <a:off x="679847" y="511766"/>
            <a:ext cx="2603598" cy="461665"/>
          </a:xfrm>
          <a:prstGeom prst="rect">
            <a:avLst/>
          </a:prstGeom>
        </p:spPr>
        <p:txBody>
          <a:bodyPr wrap="none">
            <a:spAutoFit/>
          </a:bodyPr>
          <a:lstStyle/>
          <a:p>
            <a:pPr>
              <a:spcAft>
                <a:spcPts val="600"/>
              </a:spcAft>
            </a:pPr>
            <a:r>
              <a:rPr lang="fr-FR" sz="2400" b="1" dirty="0">
                <a:solidFill>
                  <a:srgbClr val="E1705A"/>
                </a:solidFill>
              </a:rPr>
              <a:t>Cible stratégique 4</a:t>
            </a:r>
          </a:p>
        </p:txBody>
      </p:sp>
    </p:spTree>
    <p:extLst>
      <p:ext uri="{BB962C8B-B14F-4D97-AF65-F5344CB8AC3E}">
        <p14:creationId xmlns:p14="http://schemas.microsoft.com/office/powerpoint/2010/main" val="2344568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1" y="567669"/>
            <a:ext cx="6952566" cy="5497718"/>
          </a:xfrm>
        </p:spPr>
        <p:txBody>
          <a:bodyPr>
            <a:noAutofit/>
          </a:bodyPr>
          <a:lstStyle/>
          <a:p>
            <a:pPr marL="0" indent="0">
              <a:spcAft>
                <a:spcPts val="600"/>
              </a:spcAft>
              <a:buNone/>
            </a:pPr>
            <a:r>
              <a:rPr lang="fr-FR" sz="2400" b="1" dirty="0">
                <a:solidFill>
                  <a:srgbClr val="28A893"/>
                </a:solidFill>
              </a:rPr>
              <a:t>Cible stratégique 5a</a:t>
            </a:r>
          </a:p>
          <a:p>
            <a:pPr marL="0" indent="0">
              <a:spcAft>
                <a:spcPts val="600"/>
              </a:spcAft>
              <a:buNone/>
            </a:pPr>
            <a:r>
              <a:rPr lang="fr-BE" sz="2200" dirty="0"/>
              <a:t>Améliorer l’accès, la qualité et l’équité de l’</a:t>
            </a:r>
            <a:r>
              <a:rPr lang="fr-BE" sz="2200" b="1" dirty="0"/>
              <a:t>enseignement</a:t>
            </a:r>
            <a:r>
              <a:rPr lang="fr-BE" sz="2200" dirty="0"/>
              <a:t> à tous les niveaux (du maternel au supérieur), des </a:t>
            </a:r>
            <a:r>
              <a:rPr lang="fr-BE" sz="2200" b="1" dirty="0"/>
              <a:t>possibilités d’apprentissage </a:t>
            </a:r>
            <a:r>
              <a:rPr lang="fr-BE" sz="2200" b="1" dirty="0" smtClean="0">
                <a:solidFill>
                  <a:schemeClr val="bg2">
                    <a:lumMod val="75000"/>
                  </a:schemeClr>
                </a:solidFill>
              </a:rPr>
              <a:t>(</a:t>
            </a:r>
            <a:r>
              <a:rPr lang="fr-BE" sz="2200" dirty="0" smtClean="0">
                <a:solidFill>
                  <a:schemeClr val="bg2">
                    <a:lumMod val="75000"/>
                  </a:schemeClr>
                </a:solidFill>
              </a:rPr>
              <a:t>et </a:t>
            </a:r>
            <a:r>
              <a:rPr lang="fr-BE" sz="2200" dirty="0">
                <a:solidFill>
                  <a:schemeClr val="bg2">
                    <a:lumMod val="75000"/>
                  </a:schemeClr>
                </a:solidFill>
              </a:rPr>
              <a:t>de la </a:t>
            </a:r>
            <a:r>
              <a:rPr lang="fr-BE" sz="2200" b="1" dirty="0" smtClean="0">
                <a:solidFill>
                  <a:schemeClr val="bg2">
                    <a:lumMod val="75000"/>
                  </a:schemeClr>
                </a:solidFill>
              </a:rPr>
              <a:t>culture)</a:t>
            </a:r>
            <a:r>
              <a:rPr lang="fr-BE" sz="2200" dirty="0" smtClean="0">
                <a:solidFill>
                  <a:schemeClr val="bg2">
                    <a:lumMod val="75000"/>
                  </a:schemeClr>
                </a:solidFill>
              </a:rPr>
              <a:t>. </a:t>
            </a:r>
            <a:endParaRPr lang="fr-BE" sz="2200" dirty="0">
              <a:solidFill>
                <a:schemeClr val="bg2">
                  <a:lumMod val="75000"/>
                </a:schemeClr>
              </a:solidFill>
            </a:endParaRPr>
          </a:p>
          <a:p>
            <a:pPr lvl="1">
              <a:spcAft>
                <a:spcPts val="600"/>
              </a:spcAft>
              <a:buSzPct val="100000"/>
            </a:pPr>
            <a:r>
              <a:rPr lang="fr-BE" sz="2000" b="1" dirty="0"/>
              <a:t>Nombre d’OSC/AI participants réduit </a:t>
            </a:r>
          </a:p>
          <a:p>
            <a:pPr marL="1143000" lvl="5">
              <a:spcBef>
                <a:spcPts val="600"/>
              </a:spcBef>
              <a:spcAft>
                <a:spcPts val="600"/>
              </a:spcAft>
              <a:buSzPct val="72000"/>
            </a:pPr>
            <a:r>
              <a:rPr lang="fr-BE" dirty="0"/>
              <a:t>En </a:t>
            </a:r>
            <a:r>
              <a:rPr lang="fr-BE" b="1" dirty="0"/>
              <a:t>2016</a:t>
            </a:r>
            <a:r>
              <a:rPr lang="fr-BE" dirty="0"/>
              <a:t>: ARES, </a:t>
            </a:r>
            <a:r>
              <a:rPr lang="fr-BE" dirty="0" smtClean="0"/>
              <a:t>IRSNB-</a:t>
            </a:r>
            <a:r>
              <a:rPr lang="fr-BE" dirty="0" err="1" smtClean="0"/>
              <a:t>Cebios</a:t>
            </a:r>
            <a:r>
              <a:rPr lang="fr-BE" dirty="0" smtClean="0"/>
              <a:t>, Via DB, HI, Plan Belgique, APEFE, VLIR-UOS, </a:t>
            </a:r>
            <a:r>
              <a:rPr lang="fr-BE" dirty="0" err="1" smtClean="0"/>
              <a:t>Codeart</a:t>
            </a:r>
            <a:r>
              <a:rPr lang="fr-BE" dirty="0" smtClean="0"/>
              <a:t>, </a:t>
            </a:r>
            <a:r>
              <a:rPr lang="fr-BE" dirty="0" err="1" smtClean="0"/>
              <a:t>MdM</a:t>
            </a:r>
            <a:r>
              <a:rPr lang="fr-BE" dirty="0" smtClean="0"/>
              <a:t>, IAP</a:t>
            </a:r>
            <a:r>
              <a:rPr lang="fr-BE" dirty="0"/>
              <a:t>, </a:t>
            </a:r>
            <a:r>
              <a:rPr lang="fr-BE" dirty="0" smtClean="0"/>
              <a:t>IMT, CDE-B, LC, CEC, </a:t>
            </a:r>
            <a:r>
              <a:rPr lang="fr-BE" dirty="0" err="1" smtClean="0"/>
              <a:t>Africalia</a:t>
            </a:r>
            <a:r>
              <a:rPr lang="fr-BE" dirty="0" smtClean="0"/>
              <a:t>= </a:t>
            </a:r>
            <a:r>
              <a:rPr lang="fr-BE" sz="2000" b="1" dirty="0" smtClean="0"/>
              <a:t>15</a:t>
            </a:r>
            <a:endParaRPr lang="fr-BE" sz="2000" b="1" dirty="0"/>
          </a:p>
          <a:p>
            <a:pPr marL="1143000" lvl="5">
              <a:spcBef>
                <a:spcPts val="600"/>
              </a:spcBef>
              <a:spcAft>
                <a:spcPts val="600"/>
              </a:spcAft>
              <a:buSzPct val="72000"/>
            </a:pPr>
            <a:r>
              <a:rPr lang="fr-BE" dirty="0"/>
              <a:t>En </a:t>
            </a:r>
            <a:r>
              <a:rPr lang="fr-BE" b="1" dirty="0"/>
              <a:t>2017</a:t>
            </a:r>
            <a:r>
              <a:rPr lang="fr-BE" dirty="0"/>
              <a:t>: ARES, IRSNB-</a:t>
            </a:r>
            <a:r>
              <a:rPr lang="fr-BE" dirty="0" err="1"/>
              <a:t>Cebios</a:t>
            </a:r>
            <a:r>
              <a:rPr lang="fr-BE" dirty="0"/>
              <a:t>, Via DB, HI, Plan Belgique, APEFE, </a:t>
            </a:r>
            <a:r>
              <a:rPr lang="fr-BE" strike="sngStrike" dirty="0"/>
              <a:t>VLIR-UOS</a:t>
            </a:r>
            <a:r>
              <a:rPr lang="fr-BE" dirty="0"/>
              <a:t>, </a:t>
            </a:r>
            <a:r>
              <a:rPr lang="fr-BE" strike="sngStrike" dirty="0" err="1"/>
              <a:t>Codeart</a:t>
            </a:r>
            <a:r>
              <a:rPr lang="fr-BE" dirty="0"/>
              <a:t>, </a:t>
            </a:r>
            <a:r>
              <a:rPr lang="fr-BE" dirty="0" err="1"/>
              <a:t>MdM</a:t>
            </a:r>
            <a:r>
              <a:rPr lang="fr-BE" dirty="0"/>
              <a:t>, </a:t>
            </a:r>
            <a:r>
              <a:rPr lang="fr-BE" strike="sngStrike" dirty="0"/>
              <a:t>IAP,</a:t>
            </a:r>
            <a:r>
              <a:rPr lang="fr-BE" dirty="0"/>
              <a:t> IMT, </a:t>
            </a:r>
            <a:r>
              <a:rPr lang="fr-BE" strike="sngStrike" dirty="0"/>
              <a:t>CDE-B, LC, CEC, </a:t>
            </a:r>
            <a:r>
              <a:rPr lang="fr-BE" strike="sngStrike" dirty="0" err="1" smtClean="0"/>
              <a:t>Africalia</a:t>
            </a:r>
            <a:r>
              <a:rPr lang="fr-BE" dirty="0"/>
              <a:t> </a:t>
            </a:r>
            <a:r>
              <a:rPr lang="fr-BE" dirty="0" smtClean="0"/>
              <a:t>+ DBA </a:t>
            </a:r>
            <a:r>
              <a:rPr lang="fr-BE" dirty="0"/>
              <a:t>= </a:t>
            </a:r>
            <a:r>
              <a:rPr lang="fr-BE" sz="2000" b="1" dirty="0"/>
              <a:t>9</a:t>
            </a:r>
            <a:r>
              <a:rPr lang="fr-BE" dirty="0" smtClean="0"/>
              <a:t>, </a:t>
            </a:r>
            <a:r>
              <a:rPr lang="fr-BE" dirty="0"/>
              <a:t>dont </a:t>
            </a:r>
            <a:r>
              <a:rPr lang="fr-BE" dirty="0" smtClean="0"/>
              <a:t>3 </a:t>
            </a:r>
            <a:r>
              <a:rPr lang="fr-BE" dirty="0"/>
              <a:t>« majeurs </a:t>
            </a:r>
            <a:r>
              <a:rPr lang="fr-BE" dirty="0" smtClean="0"/>
              <a:t>»</a:t>
            </a:r>
          </a:p>
          <a:p>
            <a:pPr lvl="1">
              <a:spcAft>
                <a:spcPts val="600"/>
              </a:spcAft>
              <a:buSzPct val="100000"/>
            </a:pPr>
            <a:r>
              <a:rPr lang="fr-FR" sz="2000" b="1" dirty="0" smtClean="0"/>
              <a:t>Passage de 7 à 9 approches </a:t>
            </a:r>
            <a:r>
              <a:rPr lang="fr-FR" sz="2000" dirty="0" smtClean="0"/>
              <a:t>car suppression des cibles « culture ». </a:t>
            </a:r>
          </a:p>
          <a:p>
            <a:pPr lvl="1">
              <a:spcAft>
                <a:spcPts val="600"/>
              </a:spcAft>
              <a:buSzPct val="100000"/>
            </a:pPr>
            <a:r>
              <a:rPr lang="fr-FR" sz="2000" dirty="0" smtClean="0"/>
              <a:t>Retrait </a:t>
            </a:r>
            <a:r>
              <a:rPr lang="fr-FR" sz="2000" dirty="0"/>
              <a:t>des acteurs spécialisés dans la </a:t>
            </a:r>
            <a:r>
              <a:rPr lang="fr-FR" sz="2000" b="1" dirty="0" smtClean="0"/>
              <a:t>culture &gt; </a:t>
            </a:r>
            <a:r>
              <a:rPr lang="fr-FR" sz="2000" dirty="0" smtClean="0"/>
              <a:t>pour la </a:t>
            </a:r>
            <a:r>
              <a:rPr lang="fr-FR" sz="2000" b="1" dirty="0" smtClean="0"/>
              <a:t>prochaine actualisation de CSC, </a:t>
            </a:r>
            <a:r>
              <a:rPr lang="fr-FR" sz="2000" dirty="0" smtClean="0"/>
              <a:t>évaluer le maintien de la référence à la culture dans la cible 5a. </a:t>
            </a:r>
          </a:p>
          <a:p>
            <a:pPr marL="457200" lvl="1" indent="0">
              <a:spcAft>
                <a:spcPts val="600"/>
              </a:spcAft>
              <a:buSzPct val="100000"/>
              <a:buNone/>
            </a:pPr>
            <a:endParaRPr lang="fr-BE" sz="2000" dirty="0"/>
          </a:p>
          <a:p>
            <a:pPr marL="685800" lvl="4">
              <a:spcBef>
                <a:spcPts val="600"/>
              </a:spcBef>
              <a:spcAft>
                <a:spcPts val="600"/>
              </a:spcAft>
              <a:buSzPct val="72000"/>
            </a:pPr>
            <a:endParaRPr lang="fr-BE" sz="2400" dirty="0"/>
          </a:p>
          <a:p>
            <a:pPr marL="685800" lvl="4">
              <a:spcBef>
                <a:spcPts val="600"/>
              </a:spcBef>
              <a:spcAft>
                <a:spcPts val="600"/>
              </a:spcAft>
              <a:buSzPct val="72000"/>
            </a:pPr>
            <a:endParaRPr lang="fr-BE" sz="2400" dirty="0"/>
          </a:p>
        </p:txBody>
      </p:sp>
      <p:pic>
        <p:nvPicPr>
          <p:cNvPr id="4" name="Image 3"/>
          <p:cNvPicPr>
            <a:picLocks noChangeAspect="1"/>
          </p:cNvPicPr>
          <p:nvPr/>
        </p:nvPicPr>
        <p:blipFill>
          <a:blip r:embed="rId3"/>
          <a:stretch>
            <a:fillRect/>
          </a:stretch>
        </p:blipFill>
        <p:spPr>
          <a:xfrm>
            <a:off x="7795293" y="0"/>
            <a:ext cx="4572000" cy="6858000"/>
          </a:xfrm>
          <a:prstGeom prst="rect">
            <a:avLst/>
          </a:prstGeom>
        </p:spPr>
      </p:pic>
      <p:cxnSp>
        <p:nvCxnSpPr>
          <p:cNvPr id="6" name="Connecteur droit 5"/>
          <p:cNvCxnSpPr/>
          <p:nvPr/>
        </p:nvCxnSpPr>
        <p:spPr>
          <a:xfrm>
            <a:off x="7795294" y="-99000"/>
            <a:ext cx="0" cy="7056000"/>
          </a:xfrm>
          <a:prstGeom prst="line">
            <a:avLst/>
          </a:prstGeom>
          <a:ln w="127000">
            <a:solidFill>
              <a:srgbClr val="FCC14A"/>
            </a:solidFill>
          </a:ln>
        </p:spPr>
        <p:style>
          <a:lnRef idx="1">
            <a:schemeClr val="accent1"/>
          </a:lnRef>
          <a:fillRef idx="0">
            <a:schemeClr val="accent1"/>
          </a:fillRef>
          <a:effectRef idx="0">
            <a:schemeClr val="accent1"/>
          </a:effectRef>
          <a:fontRef idx="minor">
            <a:schemeClr val="tx1"/>
          </a:fontRef>
        </p:style>
      </p:cxnSp>
      <p:pic>
        <p:nvPicPr>
          <p:cNvPr id="8" name="Picture 2" descr="Résultat de recherche d'images pour &quot;icon school&quot;"/>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193867" y="1427171"/>
            <a:ext cx="120284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ésultat de recherche d'images pour &quot;icon new png&quo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23293" y="5836487"/>
            <a:ext cx="648000" cy="6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593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53300" y="0"/>
            <a:ext cx="4838700" cy="6858000"/>
          </a:xfrm>
          <a:prstGeom prst="rect">
            <a:avLst/>
          </a:prstGeom>
        </p:spPr>
      </p:pic>
      <p:sp>
        <p:nvSpPr>
          <p:cNvPr id="3" name="Content Placeholder 2"/>
          <p:cNvSpPr>
            <a:spLocks noGrp="1"/>
          </p:cNvSpPr>
          <p:nvPr>
            <p:ph idx="1"/>
          </p:nvPr>
        </p:nvSpPr>
        <p:spPr>
          <a:xfrm>
            <a:off x="508000" y="1524000"/>
            <a:ext cx="6426200" cy="4654202"/>
          </a:xfrm>
        </p:spPr>
        <p:txBody>
          <a:bodyPr>
            <a:noAutofit/>
          </a:bodyPr>
          <a:lstStyle/>
          <a:p>
            <a:pPr marL="0" indent="0">
              <a:spcAft>
                <a:spcPts val="600"/>
              </a:spcAft>
              <a:buNone/>
            </a:pPr>
            <a:r>
              <a:rPr lang="fr-FR" sz="2400" b="1" dirty="0" smtClean="0">
                <a:solidFill>
                  <a:srgbClr val="FB8D74"/>
                </a:solidFill>
              </a:rPr>
              <a:t>Cible stratégique 5b</a:t>
            </a:r>
          </a:p>
          <a:p>
            <a:pPr marL="76200" indent="0" fontAlgn="t">
              <a:spcBef>
                <a:spcPts val="600"/>
              </a:spcBef>
              <a:spcAft>
                <a:spcPts val="1200"/>
              </a:spcAft>
              <a:buNone/>
            </a:pPr>
            <a:r>
              <a:rPr lang="fr-BE" sz="2200" dirty="0"/>
              <a:t>Garantir et améliorer l’accès à la </a:t>
            </a:r>
            <a:r>
              <a:rPr lang="fr-BE" sz="2200" b="1" dirty="0"/>
              <a:t>connaissance</a:t>
            </a:r>
            <a:r>
              <a:rPr lang="fr-BE" sz="2200" dirty="0"/>
              <a:t>, améliorer la qualité de la </a:t>
            </a:r>
            <a:r>
              <a:rPr lang="fr-BE" sz="2200" b="1" dirty="0"/>
              <a:t>recherche académique </a:t>
            </a:r>
            <a:r>
              <a:rPr lang="fr-BE" sz="2200" dirty="0"/>
              <a:t>et stimuler l’</a:t>
            </a:r>
            <a:r>
              <a:rPr lang="fr-BE" sz="2200" b="1" dirty="0"/>
              <a:t>innovation</a:t>
            </a:r>
            <a:r>
              <a:rPr lang="fr-BE" sz="2200" dirty="0"/>
              <a:t> par le renforcement des capacités locales afin de contribuer au développement.</a:t>
            </a:r>
          </a:p>
          <a:p>
            <a:pPr lvl="1">
              <a:spcAft>
                <a:spcPts val="600"/>
              </a:spcAft>
              <a:buSzPct val="100000"/>
            </a:pPr>
            <a:r>
              <a:rPr lang="fr-FR" sz="2000" b="1" dirty="0" smtClean="0"/>
              <a:t>Modifications au niveau des acteurs</a:t>
            </a:r>
            <a:endParaRPr lang="fr-BE" sz="2000" b="1" dirty="0" smtClean="0"/>
          </a:p>
          <a:p>
            <a:pPr marL="1143000" lvl="5">
              <a:spcBef>
                <a:spcPts val="600"/>
              </a:spcBef>
              <a:spcAft>
                <a:spcPts val="600"/>
              </a:spcAft>
              <a:buSzPct val="72000"/>
            </a:pPr>
            <a:r>
              <a:rPr lang="fr-BE" dirty="0" smtClean="0"/>
              <a:t>En </a:t>
            </a:r>
            <a:r>
              <a:rPr lang="fr-BE" b="1" dirty="0" smtClean="0"/>
              <a:t>2016</a:t>
            </a:r>
            <a:r>
              <a:rPr lang="fr-BE" dirty="0" smtClean="0"/>
              <a:t>: ARES, IRSNB-</a:t>
            </a:r>
            <a:r>
              <a:rPr lang="fr-BE" dirty="0" err="1" smtClean="0"/>
              <a:t>Cebios</a:t>
            </a:r>
            <a:r>
              <a:rPr lang="fr-BE" dirty="0" smtClean="0"/>
              <a:t>, IMT, VLIR-UOS, APEFE, VSF-B = </a:t>
            </a:r>
            <a:r>
              <a:rPr lang="fr-BE" sz="2000" b="1" dirty="0"/>
              <a:t>6</a:t>
            </a:r>
            <a:endParaRPr lang="fr-BE" sz="2000" b="1" dirty="0" smtClean="0"/>
          </a:p>
          <a:p>
            <a:pPr marL="1143000" lvl="5">
              <a:spcBef>
                <a:spcPts val="600"/>
              </a:spcBef>
              <a:spcAft>
                <a:spcPts val="600"/>
              </a:spcAft>
              <a:buSzPct val="72000"/>
            </a:pPr>
            <a:r>
              <a:rPr lang="fr-BE" dirty="0" smtClean="0"/>
              <a:t>En </a:t>
            </a:r>
            <a:r>
              <a:rPr lang="fr-BE" b="1" dirty="0" smtClean="0"/>
              <a:t>2017</a:t>
            </a:r>
            <a:r>
              <a:rPr lang="fr-BE" dirty="0" smtClean="0"/>
              <a:t>: </a:t>
            </a:r>
            <a:r>
              <a:rPr lang="fr-BE" dirty="0"/>
              <a:t>ARES, IRSNB-</a:t>
            </a:r>
            <a:r>
              <a:rPr lang="fr-BE" dirty="0" err="1"/>
              <a:t>Cebios</a:t>
            </a:r>
            <a:r>
              <a:rPr lang="fr-BE" dirty="0"/>
              <a:t>, IMT, </a:t>
            </a:r>
            <a:r>
              <a:rPr lang="fr-BE" strike="sngStrike" dirty="0"/>
              <a:t>VLIR-UOS</a:t>
            </a:r>
            <a:r>
              <a:rPr lang="fr-BE" dirty="0"/>
              <a:t>, APEFE, </a:t>
            </a:r>
            <a:r>
              <a:rPr lang="fr-BE" strike="sngStrike" dirty="0"/>
              <a:t>VSF-B</a:t>
            </a:r>
            <a:r>
              <a:rPr lang="fr-BE" dirty="0"/>
              <a:t> </a:t>
            </a:r>
            <a:r>
              <a:rPr lang="fr-BE" dirty="0" smtClean="0"/>
              <a:t>+ LC, HI = </a:t>
            </a:r>
            <a:r>
              <a:rPr lang="fr-BE" sz="2000" b="1" dirty="0"/>
              <a:t>6</a:t>
            </a:r>
            <a:r>
              <a:rPr lang="fr-BE" dirty="0" smtClean="0"/>
              <a:t>, dont 1 « majeur ». </a:t>
            </a:r>
            <a:endParaRPr lang="fr-FR" sz="2000" dirty="0" smtClean="0"/>
          </a:p>
          <a:p>
            <a:pPr lvl="1">
              <a:spcAft>
                <a:spcPts val="600"/>
              </a:spcAft>
              <a:buSzPct val="100000"/>
            </a:pPr>
            <a:endParaRPr lang="fr-BE" sz="2000" dirty="0" smtClean="0"/>
          </a:p>
          <a:p>
            <a:pPr marL="685800" lvl="4">
              <a:spcBef>
                <a:spcPts val="600"/>
              </a:spcBef>
              <a:spcAft>
                <a:spcPts val="600"/>
              </a:spcAft>
              <a:buSzPct val="72000"/>
            </a:pPr>
            <a:endParaRPr lang="fr-BE" sz="2400" dirty="0" smtClean="0"/>
          </a:p>
          <a:p>
            <a:pPr marL="685800" lvl="4">
              <a:spcBef>
                <a:spcPts val="600"/>
              </a:spcBef>
              <a:spcAft>
                <a:spcPts val="600"/>
              </a:spcAft>
              <a:buSzPct val="72000"/>
            </a:pPr>
            <a:endParaRPr lang="fr-BE" sz="2400" dirty="0"/>
          </a:p>
        </p:txBody>
      </p:sp>
      <p:cxnSp>
        <p:nvCxnSpPr>
          <p:cNvPr id="6" name="Connecteur droit 5"/>
          <p:cNvCxnSpPr/>
          <p:nvPr/>
        </p:nvCxnSpPr>
        <p:spPr>
          <a:xfrm>
            <a:off x="7353300" y="-53516"/>
            <a:ext cx="0" cy="7056000"/>
          </a:xfrm>
          <a:prstGeom prst="line">
            <a:avLst/>
          </a:prstGeom>
          <a:ln w="127000">
            <a:solidFill>
              <a:srgbClr val="E1705A"/>
            </a:solidFill>
          </a:ln>
        </p:spPr>
        <p:style>
          <a:lnRef idx="1">
            <a:schemeClr val="accent1"/>
          </a:lnRef>
          <a:fillRef idx="0">
            <a:schemeClr val="accent1"/>
          </a:fillRef>
          <a:effectRef idx="0">
            <a:schemeClr val="accent1"/>
          </a:effectRef>
          <a:fontRef idx="minor">
            <a:schemeClr val="tx1"/>
          </a:fontRef>
        </p:style>
      </p:cxnSp>
      <p:pic>
        <p:nvPicPr>
          <p:cNvPr id="7" name="Picture 2" descr="Image associé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752770" y="1016000"/>
            <a:ext cx="1201058" cy="11880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394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600" y="914400"/>
            <a:ext cx="6718694" cy="5263802"/>
          </a:xfrm>
        </p:spPr>
        <p:txBody>
          <a:bodyPr>
            <a:noAutofit/>
          </a:bodyPr>
          <a:lstStyle/>
          <a:p>
            <a:pPr marL="0" indent="0">
              <a:spcAft>
                <a:spcPts val="600"/>
              </a:spcAft>
              <a:buNone/>
            </a:pPr>
            <a:r>
              <a:rPr lang="fr-FR" sz="2400" b="1" dirty="0">
                <a:solidFill>
                  <a:schemeClr val="tx1">
                    <a:lumMod val="60000"/>
                    <a:lumOff val="40000"/>
                  </a:schemeClr>
                </a:solidFill>
              </a:rPr>
              <a:t>Cible stratégique 6</a:t>
            </a:r>
          </a:p>
          <a:p>
            <a:pPr marL="0" indent="0" fontAlgn="t">
              <a:spcBef>
                <a:spcPts val="600"/>
              </a:spcBef>
              <a:spcAft>
                <a:spcPts val="1200"/>
              </a:spcAft>
              <a:buNone/>
            </a:pPr>
            <a:r>
              <a:rPr lang="fr-BE" sz="2000" dirty="0"/>
              <a:t>Renforcer les capacités des populations béninoises à subvenir à leurs besoins et à accéder à leurs droits fondamentaux grâce à la </a:t>
            </a:r>
            <a:r>
              <a:rPr lang="fr-BE" sz="2000" b="1" dirty="0"/>
              <a:t>promotion de l’entreprenariat</a:t>
            </a:r>
            <a:r>
              <a:rPr lang="fr-BE" sz="2000" dirty="0"/>
              <a:t> et d’une approche d’</a:t>
            </a:r>
            <a:r>
              <a:rPr lang="fr-BE" sz="2000" b="1" dirty="0"/>
              <a:t>économie sociale </a:t>
            </a:r>
            <a:r>
              <a:rPr lang="fr-BE" sz="2000" dirty="0"/>
              <a:t>centrée sur l’humain et sans discrimination. </a:t>
            </a:r>
          </a:p>
          <a:p>
            <a:pPr lvl="1">
              <a:spcAft>
                <a:spcPts val="600"/>
              </a:spcAft>
              <a:buSzPct val="100000"/>
            </a:pPr>
            <a:r>
              <a:rPr lang="fr-BE" sz="2000" b="1" dirty="0" smtClean="0"/>
              <a:t>Nombre </a:t>
            </a:r>
            <a:r>
              <a:rPr lang="fr-BE" sz="2000" b="1" dirty="0"/>
              <a:t>d’OSC/AI participants réduit </a:t>
            </a:r>
          </a:p>
          <a:p>
            <a:pPr marL="1143000" lvl="5">
              <a:spcBef>
                <a:spcPts val="600"/>
              </a:spcBef>
              <a:spcAft>
                <a:spcPts val="600"/>
              </a:spcAft>
              <a:buSzPct val="72000"/>
            </a:pPr>
            <a:r>
              <a:rPr lang="fr-BE" dirty="0"/>
              <a:t>En </a:t>
            </a:r>
            <a:r>
              <a:rPr lang="fr-BE" b="1" dirty="0"/>
              <a:t>2016</a:t>
            </a:r>
            <a:r>
              <a:rPr lang="fr-BE" dirty="0"/>
              <a:t>: </a:t>
            </a:r>
            <a:r>
              <a:rPr lang="fr-BE" dirty="0" smtClean="0"/>
              <a:t>HI, Plan Belgique, ARES, IAP, LC, ADG, </a:t>
            </a:r>
            <a:r>
              <a:rPr lang="fr-BE" dirty="0" err="1" smtClean="0"/>
              <a:t>Rikolto</a:t>
            </a:r>
            <a:r>
              <a:rPr lang="fr-BE" dirty="0" smtClean="0"/>
              <a:t>, </a:t>
            </a:r>
            <a:r>
              <a:rPr lang="fr-BE" dirty="0" err="1" smtClean="0"/>
              <a:t>Africalia</a:t>
            </a:r>
            <a:r>
              <a:rPr lang="fr-BE" dirty="0" smtClean="0"/>
              <a:t>, DBA, IdP, </a:t>
            </a:r>
            <a:r>
              <a:rPr lang="fr-BE" dirty="0" err="1" smtClean="0"/>
              <a:t>MdM</a:t>
            </a:r>
            <a:r>
              <a:rPr lang="fr-BE" dirty="0" smtClean="0"/>
              <a:t>, VSF-B, CRB= </a:t>
            </a:r>
            <a:r>
              <a:rPr lang="fr-BE" sz="2000" b="1" dirty="0" smtClean="0"/>
              <a:t>13</a:t>
            </a:r>
            <a:endParaRPr lang="fr-BE" sz="2000" b="1" dirty="0"/>
          </a:p>
          <a:p>
            <a:pPr marL="1143000" lvl="5">
              <a:spcBef>
                <a:spcPts val="600"/>
              </a:spcBef>
              <a:spcAft>
                <a:spcPts val="600"/>
              </a:spcAft>
              <a:buSzPct val="72000"/>
            </a:pPr>
            <a:r>
              <a:rPr lang="fr-BE" dirty="0"/>
              <a:t>En </a:t>
            </a:r>
            <a:r>
              <a:rPr lang="fr-BE" b="1" dirty="0"/>
              <a:t>2017</a:t>
            </a:r>
            <a:r>
              <a:rPr lang="fr-BE" dirty="0"/>
              <a:t>: HI, Plan Belgique, ARES, </a:t>
            </a:r>
            <a:r>
              <a:rPr lang="fr-BE" strike="sngStrike" dirty="0"/>
              <a:t>IAP,</a:t>
            </a:r>
            <a:r>
              <a:rPr lang="fr-BE" dirty="0"/>
              <a:t> LC, ADG, </a:t>
            </a:r>
            <a:r>
              <a:rPr lang="fr-BE" strike="sngStrike" dirty="0" err="1" smtClean="0"/>
              <a:t>Rikolto</a:t>
            </a:r>
            <a:r>
              <a:rPr lang="fr-BE" dirty="0" smtClean="0"/>
              <a:t>, </a:t>
            </a:r>
            <a:r>
              <a:rPr lang="fr-BE" strike="sngStrike" dirty="0" err="1"/>
              <a:t>Africalia</a:t>
            </a:r>
            <a:r>
              <a:rPr lang="fr-BE" dirty="0"/>
              <a:t>, DBA, IdP, </a:t>
            </a:r>
            <a:r>
              <a:rPr lang="fr-BE" dirty="0" err="1"/>
              <a:t>MdM</a:t>
            </a:r>
            <a:r>
              <a:rPr lang="fr-BE" dirty="0"/>
              <a:t>, </a:t>
            </a:r>
            <a:r>
              <a:rPr lang="fr-BE" strike="sngStrike" dirty="0"/>
              <a:t>VSF-B, CRB </a:t>
            </a:r>
            <a:r>
              <a:rPr lang="fr-BE" dirty="0" smtClean="0"/>
              <a:t> + Via DB= </a:t>
            </a:r>
            <a:r>
              <a:rPr lang="fr-BE" sz="2000" b="1" dirty="0"/>
              <a:t>9</a:t>
            </a:r>
            <a:r>
              <a:rPr lang="fr-BE" dirty="0" smtClean="0"/>
              <a:t>, </a:t>
            </a:r>
            <a:r>
              <a:rPr lang="fr-BE" dirty="0"/>
              <a:t>dont </a:t>
            </a:r>
            <a:r>
              <a:rPr lang="fr-BE" dirty="0" smtClean="0"/>
              <a:t>2 </a:t>
            </a:r>
            <a:r>
              <a:rPr lang="fr-BE" dirty="0"/>
              <a:t>« majeurs </a:t>
            </a:r>
            <a:r>
              <a:rPr lang="fr-BE" dirty="0" smtClean="0"/>
              <a:t>»</a:t>
            </a:r>
          </a:p>
          <a:p>
            <a:pPr lvl="1">
              <a:spcAft>
                <a:spcPts val="600"/>
              </a:spcAft>
              <a:buSzPct val="100000"/>
            </a:pPr>
            <a:r>
              <a:rPr lang="fr-FR" sz="2000" dirty="0" smtClean="0"/>
              <a:t>Liens avec le </a:t>
            </a:r>
            <a:r>
              <a:rPr lang="fr-FR" sz="2000" b="1" dirty="0" smtClean="0"/>
              <a:t>CSC Travail décent</a:t>
            </a:r>
            <a:r>
              <a:rPr lang="fr-FR" sz="2000" dirty="0"/>
              <a:t> </a:t>
            </a:r>
            <a:r>
              <a:rPr lang="fr-FR" sz="2000" dirty="0" smtClean="0"/>
              <a:t>&gt; voir les synergies avec WSM. </a:t>
            </a:r>
          </a:p>
          <a:p>
            <a:pPr lvl="1">
              <a:spcAft>
                <a:spcPts val="600"/>
              </a:spcAft>
              <a:buSzPct val="100000"/>
            </a:pPr>
            <a:endParaRPr lang="fr-FR" sz="2000" dirty="0" smtClean="0"/>
          </a:p>
          <a:p>
            <a:pPr lvl="1">
              <a:spcAft>
                <a:spcPts val="600"/>
              </a:spcAft>
              <a:buSzPct val="100000"/>
            </a:pPr>
            <a:endParaRPr lang="fr-BE" sz="2000" dirty="0"/>
          </a:p>
          <a:p>
            <a:pPr marL="685800" lvl="4">
              <a:spcBef>
                <a:spcPts val="600"/>
              </a:spcBef>
              <a:spcAft>
                <a:spcPts val="600"/>
              </a:spcAft>
              <a:buSzPct val="72000"/>
            </a:pPr>
            <a:endParaRPr lang="fr-BE" sz="2400" dirty="0"/>
          </a:p>
          <a:p>
            <a:pPr marL="685800" lvl="4">
              <a:spcBef>
                <a:spcPts val="600"/>
              </a:spcBef>
              <a:spcAft>
                <a:spcPts val="600"/>
              </a:spcAft>
              <a:buSzPct val="72000"/>
            </a:pPr>
            <a:endParaRPr lang="fr-BE" sz="2400" dirty="0"/>
          </a:p>
        </p:txBody>
      </p:sp>
      <p:pic>
        <p:nvPicPr>
          <p:cNvPr id="9" name="Picture 2" descr="http://www.undp.org/content/dam/undp/sdg/covers/sdg-cover-fr-8b.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795294" y="0"/>
            <a:ext cx="44196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eur droit 5"/>
          <p:cNvCxnSpPr/>
          <p:nvPr/>
        </p:nvCxnSpPr>
        <p:spPr>
          <a:xfrm>
            <a:off x="7731794" y="-99000"/>
            <a:ext cx="0" cy="7056000"/>
          </a:xfrm>
          <a:prstGeom prst="line">
            <a:avLst/>
          </a:prstGeom>
          <a:ln w="1270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Picture 2" descr="Résultat de recherche d'images pour &quot;icon idea&quo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37794" y="4540484"/>
            <a:ext cx="1188000" cy="11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26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8787" y="0"/>
            <a:ext cx="4572000" cy="6858000"/>
          </a:xfrm>
          <a:prstGeom prst="rect">
            <a:avLst/>
          </a:prstGeom>
        </p:spPr>
      </p:pic>
      <p:sp>
        <p:nvSpPr>
          <p:cNvPr id="3" name="Content Placeholder 2"/>
          <p:cNvSpPr>
            <a:spLocks noGrp="1"/>
          </p:cNvSpPr>
          <p:nvPr>
            <p:ph idx="1"/>
          </p:nvPr>
        </p:nvSpPr>
        <p:spPr>
          <a:xfrm>
            <a:off x="355600" y="914400"/>
            <a:ext cx="6132866" cy="5263802"/>
          </a:xfrm>
        </p:spPr>
        <p:txBody>
          <a:bodyPr>
            <a:noAutofit/>
          </a:bodyPr>
          <a:lstStyle/>
          <a:p>
            <a:pPr marL="0" indent="0">
              <a:spcAft>
                <a:spcPts val="600"/>
              </a:spcAft>
              <a:buNone/>
            </a:pPr>
            <a:r>
              <a:rPr lang="fr-FR" sz="2400" b="1" dirty="0">
                <a:solidFill>
                  <a:srgbClr val="28A893"/>
                </a:solidFill>
              </a:rPr>
              <a:t>Cible stratégique </a:t>
            </a:r>
            <a:r>
              <a:rPr lang="fr-FR" sz="2400" b="1" dirty="0" smtClean="0">
                <a:solidFill>
                  <a:srgbClr val="28A893"/>
                </a:solidFill>
              </a:rPr>
              <a:t>7</a:t>
            </a:r>
            <a:endParaRPr lang="fr-FR" sz="2400" b="1" dirty="0">
              <a:solidFill>
                <a:srgbClr val="28A893"/>
              </a:solidFill>
            </a:endParaRPr>
          </a:p>
          <a:p>
            <a:pPr marL="0" indent="0">
              <a:spcAft>
                <a:spcPts val="600"/>
              </a:spcAft>
              <a:buNone/>
            </a:pPr>
            <a:r>
              <a:rPr lang="fr-BE" sz="2000" b="1" dirty="0" smtClean="0"/>
              <a:t>Aspects </a:t>
            </a:r>
            <a:r>
              <a:rPr lang="fr-BE" sz="2000" b="1" dirty="0"/>
              <a:t>transversaux </a:t>
            </a:r>
            <a:r>
              <a:rPr lang="fr-BE" sz="2000" dirty="0"/>
              <a:t>à toutes les thématiques, dans l’optique de contribuer à la construction d’une société béninoise démocratique, où chaque citoyen – hommes, femmes et enfants – a accès à ses droits fondamentaux et à une vie digne et épanouie, dans un environnement préservé. </a:t>
            </a:r>
          </a:p>
          <a:p>
            <a:pPr lvl="1">
              <a:spcAft>
                <a:spcPts val="600"/>
              </a:spcAft>
              <a:buSzPct val="100000"/>
            </a:pPr>
            <a:r>
              <a:rPr lang="fr-BE" sz="2000" b="1" dirty="0" smtClean="0"/>
              <a:t>Tous les OCS/AI participent à au moins une approche. </a:t>
            </a:r>
          </a:p>
          <a:p>
            <a:pPr lvl="1">
              <a:spcAft>
                <a:spcPts val="600"/>
              </a:spcAft>
              <a:buSzPct val="100000"/>
            </a:pPr>
            <a:r>
              <a:rPr lang="fr-FR" sz="2000" dirty="0" smtClean="0"/>
              <a:t>Approches qui se retrouvent dans les autres cibles également MAIS volonté de mettre l’accent sur les aspects </a:t>
            </a:r>
            <a:r>
              <a:rPr lang="fr-FR" sz="2000" b="1" dirty="0" smtClean="0"/>
              <a:t>genre, environnement et D4D. </a:t>
            </a:r>
            <a:endParaRPr lang="fr-BE" b="1" dirty="0" smtClean="0"/>
          </a:p>
          <a:p>
            <a:pPr lvl="1">
              <a:spcAft>
                <a:spcPts val="600"/>
              </a:spcAft>
              <a:buSzPct val="100000"/>
            </a:pPr>
            <a:r>
              <a:rPr lang="fr-FR" sz="2000" dirty="0" smtClean="0"/>
              <a:t>Thématique qui pourraient faire partie du </a:t>
            </a:r>
            <a:r>
              <a:rPr lang="fr-FR" sz="2000" b="1" dirty="0" smtClean="0"/>
              <a:t>parcours d’amélioration. </a:t>
            </a:r>
          </a:p>
          <a:p>
            <a:pPr lvl="1">
              <a:spcAft>
                <a:spcPts val="600"/>
              </a:spcAft>
              <a:buSzPct val="100000"/>
            </a:pPr>
            <a:endParaRPr lang="fr-FR" sz="2000" dirty="0" smtClean="0"/>
          </a:p>
          <a:p>
            <a:pPr lvl="1">
              <a:spcAft>
                <a:spcPts val="600"/>
              </a:spcAft>
              <a:buSzPct val="100000"/>
            </a:pPr>
            <a:endParaRPr lang="fr-BE" sz="2000" dirty="0"/>
          </a:p>
          <a:p>
            <a:pPr marL="685800" lvl="4">
              <a:spcBef>
                <a:spcPts val="600"/>
              </a:spcBef>
              <a:spcAft>
                <a:spcPts val="600"/>
              </a:spcAft>
              <a:buSzPct val="72000"/>
            </a:pPr>
            <a:endParaRPr lang="fr-BE" sz="2400" dirty="0"/>
          </a:p>
          <a:p>
            <a:pPr marL="685800" lvl="4">
              <a:spcBef>
                <a:spcPts val="600"/>
              </a:spcBef>
              <a:spcAft>
                <a:spcPts val="600"/>
              </a:spcAft>
              <a:buSzPct val="72000"/>
            </a:pPr>
            <a:endParaRPr lang="fr-BE" sz="2400" dirty="0"/>
          </a:p>
        </p:txBody>
      </p:sp>
      <p:cxnSp>
        <p:nvCxnSpPr>
          <p:cNvPr id="6" name="Connecteur droit 5"/>
          <p:cNvCxnSpPr/>
          <p:nvPr/>
        </p:nvCxnSpPr>
        <p:spPr>
          <a:xfrm>
            <a:off x="7604794" y="-99000"/>
            <a:ext cx="0" cy="7056000"/>
          </a:xfrm>
          <a:prstGeom prst="line">
            <a:avLst/>
          </a:prstGeom>
          <a:ln w="127000">
            <a:solidFill>
              <a:srgbClr val="29CD96"/>
            </a:solidFill>
          </a:ln>
        </p:spPr>
        <p:style>
          <a:lnRef idx="1">
            <a:schemeClr val="accent1"/>
          </a:lnRef>
          <a:fillRef idx="0">
            <a:schemeClr val="accent1"/>
          </a:fillRef>
          <a:effectRef idx="0">
            <a:schemeClr val="accent1"/>
          </a:effectRef>
          <a:fontRef idx="minor">
            <a:schemeClr val="tx1"/>
          </a:fontRef>
        </p:style>
      </p:cxnSp>
      <p:pic>
        <p:nvPicPr>
          <p:cNvPr id="10" name="Picture 8" descr="Résultat de recherche d'images pour &quot;icon earth&quo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10794" y="1361901"/>
            <a:ext cx="1188000" cy="1188000"/>
          </a:xfrm>
          <a:prstGeom prst="ellipse">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35462" y="4932615"/>
            <a:ext cx="720000" cy="720000"/>
          </a:xfrm>
          <a:prstGeom prst="ellipse">
            <a:avLst/>
          </a:prstGeom>
        </p:spPr>
      </p:pic>
    </p:spTree>
    <p:extLst>
      <p:ext uri="{BB962C8B-B14F-4D97-AF65-F5344CB8AC3E}">
        <p14:creationId xmlns:p14="http://schemas.microsoft.com/office/powerpoint/2010/main" val="3751152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8" name="Imag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15903"/>
            <a:ext cx="12192002" cy="3760775"/>
          </a:xfrm>
          <a:prstGeom prst="rect">
            <a:avLst/>
          </a:prstGeom>
        </p:spPr>
      </p:pic>
      <p:sp>
        <p:nvSpPr>
          <p:cNvPr id="2" name="Titre 1">
            <a:extLst>
              <a:ext uri="{FF2B5EF4-FFF2-40B4-BE49-F238E27FC236}">
                <a16:creationId xmlns:a16="http://schemas.microsoft.com/office/drawing/2014/main" xmlns="" id="{209189D4-0F49-45F1-BA3B-EE731B2ED105}"/>
              </a:ext>
            </a:extLst>
          </p:cNvPr>
          <p:cNvSpPr>
            <a:spLocks noGrp="1"/>
          </p:cNvSpPr>
          <p:nvPr>
            <p:ph type="title"/>
          </p:nvPr>
        </p:nvSpPr>
        <p:spPr>
          <a:xfrm>
            <a:off x="2371061" y="1097889"/>
            <a:ext cx="9175898" cy="1004391"/>
          </a:xfrm>
        </p:spPr>
        <p:txBody>
          <a:bodyPr vert="horz" lIns="91440" tIns="45720" rIns="91440" bIns="45720" rtlCol="0" anchor="t">
            <a:normAutofit/>
          </a:bodyPr>
          <a:lstStyle/>
          <a:p>
            <a:pPr algn="r">
              <a:lnSpc>
                <a:spcPct val="80000"/>
              </a:lnSpc>
            </a:pPr>
            <a:r>
              <a:rPr lang="fr-BE" sz="3200" b="1" dirty="0">
                <a:solidFill>
                  <a:srgbClr val="F36258"/>
                </a:solidFill>
                <a:effectLst>
                  <a:outerShdw blurRad="38100" dist="38100" dir="2700000" algn="tl">
                    <a:srgbClr val="000000">
                      <a:alpha val="43137"/>
                    </a:srgbClr>
                  </a:outerShdw>
                </a:effectLst>
                <a:latin typeface="Segoe UI Light" panose="020B0502040204020203" pitchFamily="34" charset="0"/>
              </a:rPr>
              <a:t>II.2. </a:t>
            </a:r>
            <a:r>
              <a:rPr lang="fr-BE" sz="3200" b="1" dirty="0">
                <a:solidFill>
                  <a:schemeClr val="tx2">
                    <a:lumMod val="75000"/>
                  </a:schemeClr>
                </a:solidFill>
                <a:effectLst>
                  <a:outerShdw blurRad="38100" dist="38100" dir="2700000" algn="tl">
                    <a:srgbClr val="000000">
                      <a:alpha val="43137"/>
                    </a:srgbClr>
                  </a:outerShdw>
                </a:effectLst>
                <a:latin typeface="Segoe UI Light" panose="020B0502040204020203" pitchFamily="34" charset="0"/>
              </a:rPr>
              <a:t>Engagements de synergies et complémentarités</a:t>
            </a:r>
          </a:p>
        </p:txBody>
      </p:sp>
      <p:cxnSp>
        <p:nvCxnSpPr>
          <p:cNvPr id="5" name="Connecteur droit 4"/>
          <p:cNvCxnSpPr/>
          <p:nvPr/>
        </p:nvCxnSpPr>
        <p:spPr>
          <a:xfrm flipV="1">
            <a:off x="0" y="5803752"/>
            <a:ext cx="12192000" cy="14835"/>
          </a:xfrm>
          <a:prstGeom prst="line">
            <a:avLst/>
          </a:prstGeom>
          <a:ln w="101600">
            <a:solidFill>
              <a:srgbClr val="FB8E65"/>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V="1">
            <a:off x="-318178" y="1377501"/>
            <a:ext cx="2880000" cy="2"/>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11610752" y="1377501"/>
            <a:ext cx="581247"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e 15"/>
          <p:cNvGrpSpPr/>
          <p:nvPr/>
        </p:nvGrpSpPr>
        <p:grpSpPr>
          <a:xfrm>
            <a:off x="1739379" y="4879063"/>
            <a:ext cx="1927365" cy="1849377"/>
            <a:chOff x="2167128" y="1517904"/>
            <a:chExt cx="5038344" cy="5038344"/>
          </a:xfrm>
        </p:grpSpPr>
        <p:sp>
          <p:nvSpPr>
            <p:cNvPr id="17" name="Ellipse 16"/>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9" name="Image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spTree>
    <p:extLst>
      <p:ext uri="{BB962C8B-B14F-4D97-AF65-F5344CB8AC3E}">
        <p14:creationId xmlns:p14="http://schemas.microsoft.com/office/powerpoint/2010/main" val="2827092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4E163DA5-9F11-49EF-ADE8-5B1FE0C5C5A5}"/>
              </a:ext>
            </a:extLst>
          </p:cNvPr>
          <p:cNvSpPr>
            <a:spLocks noGrp="1"/>
          </p:cNvSpPr>
          <p:nvPr>
            <p:ph idx="1"/>
          </p:nvPr>
        </p:nvSpPr>
        <p:spPr>
          <a:xfrm>
            <a:off x="224446" y="1045753"/>
            <a:ext cx="4975135" cy="5511012"/>
          </a:xfrm>
        </p:spPr>
        <p:txBody>
          <a:bodyPr>
            <a:normAutofit/>
          </a:bodyPr>
          <a:lstStyle/>
          <a:p>
            <a:pPr fontAlgn="ctr"/>
            <a:r>
              <a:rPr lang="fr-BE" sz="3200" b="1" dirty="0">
                <a:solidFill>
                  <a:srgbClr val="FB8D74"/>
                </a:solidFill>
                <a:effectLst>
                  <a:outerShdw blurRad="38100" dist="38100" dir="2700000" algn="tl">
                    <a:srgbClr val="000000">
                      <a:alpha val="43137"/>
                    </a:srgbClr>
                  </a:outerShdw>
                </a:effectLst>
              </a:rPr>
              <a:t>39</a:t>
            </a:r>
            <a:r>
              <a:rPr lang="fr-BE" dirty="0"/>
              <a:t> </a:t>
            </a:r>
            <a:r>
              <a:rPr lang="fr-BE" sz="2400" dirty="0"/>
              <a:t>synergies concrètes et effectives entre OSC/AI belges (avec leurs partenaires).</a:t>
            </a:r>
          </a:p>
          <a:p>
            <a:pPr fontAlgn="ctr"/>
            <a:r>
              <a:rPr lang="fr-BE" sz="3200" b="1" dirty="0">
                <a:solidFill>
                  <a:srgbClr val="FB8D74"/>
                </a:solidFill>
                <a:effectLst>
                  <a:outerShdw blurRad="38100" dist="38100" dir="2700000" algn="tl">
                    <a:srgbClr val="000000">
                      <a:alpha val="43137"/>
                    </a:srgbClr>
                  </a:outerShdw>
                </a:effectLst>
              </a:rPr>
              <a:t>7</a:t>
            </a:r>
            <a:r>
              <a:rPr lang="fr-BE" dirty="0"/>
              <a:t> </a:t>
            </a:r>
            <a:r>
              <a:rPr lang="fr-BE" sz="2400" dirty="0"/>
              <a:t>synergies entre les OSC/AI et la CTB. </a:t>
            </a:r>
            <a:endParaRPr lang="fr-BE" dirty="0"/>
          </a:p>
          <a:p>
            <a:pPr fontAlgn="ctr"/>
            <a:r>
              <a:rPr lang="fr-BE" sz="2400" dirty="0"/>
              <a:t>Synergies aux niveaux </a:t>
            </a:r>
            <a:r>
              <a:rPr lang="fr-BE" sz="2400" b="1" dirty="0"/>
              <a:t>opérationnel</a:t>
            </a:r>
            <a:r>
              <a:rPr lang="fr-BE" sz="2400" dirty="0"/>
              <a:t>, de l’échange d’</a:t>
            </a:r>
            <a:r>
              <a:rPr lang="fr-BE" sz="2400" b="1" dirty="0"/>
              <a:t>info</a:t>
            </a:r>
            <a:r>
              <a:rPr lang="fr-BE" sz="2400" dirty="0"/>
              <a:t> et </a:t>
            </a:r>
            <a:r>
              <a:rPr lang="fr-BE" sz="2400" b="1" dirty="0"/>
              <a:t>organisationnel</a:t>
            </a:r>
            <a:r>
              <a:rPr lang="fr-BE" sz="2400" dirty="0"/>
              <a:t>.</a:t>
            </a:r>
          </a:p>
          <a:p>
            <a:pPr fontAlgn="ctr"/>
            <a:r>
              <a:rPr lang="fr-BE" sz="2400" b="1" dirty="0"/>
              <a:t>Tous</a:t>
            </a:r>
            <a:r>
              <a:rPr lang="fr-BE" sz="2400" dirty="0"/>
              <a:t> les OSC/AI concernés.</a:t>
            </a:r>
          </a:p>
          <a:p>
            <a:pPr fontAlgn="ctr"/>
            <a:r>
              <a:rPr lang="fr-BE" sz="2400" b="1" dirty="0"/>
              <a:t>Toutes </a:t>
            </a:r>
            <a:r>
              <a:rPr lang="fr-BE" sz="2400" dirty="0"/>
              <a:t>les cibles concernées. </a:t>
            </a:r>
          </a:p>
          <a:p>
            <a:pPr fontAlgn="ctr"/>
            <a:r>
              <a:rPr lang="fr-BE" sz="2400" dirty="0"/>
              <a:t>Détails sur l’</a:t>
            </a:r>
            <a:r>
              <a:rPr lang="fr-BE" sz="2400" b="1" dirty="0"/>
              <a:t>état de mise en œuvre </a:t>
            </a:r>
            <a:r>
              <a:rPr lang="fr-BE" sz="2400" dirty="0"/>
              <a:t>actuel. </a:t>
            </a:r>
          </a:p>
          <a:p>
            <a:pPr marL="0" indent="0" fontAlgn="ctr">
              <a:buNone/>
            </a:pPr>
            <a:endParaRPr lang="fr-BE" dirty="0">
              <a:latin typeface="Calibri Light" panose="020F0302020204030204" pitchFamily="34" charset="0"/>
              <a:cs typeface="Calibri Light" panose="020F0302020204030204" pitchFamily="34" charset="0"/>
            </a:endParaRPr>
          </a:p>
          <a:p>
            <a:pPr marL="0" indent="0" fontAlgn="ctr">
              <a:buNone/>
            </a:pPr>
            <a:endParaRPr lang="fr-BE" dirty="0"/>
          </a:p>
        </p:txBody>
      </p:sp>
      <p:pic>
        <p:nvPicPr>
          <p:cNvPr id="2" name="Imag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48806" y="0"/>
            <a:ext cx="6843194" cy="6858000"/>
          </a:xfrm>
          <a:prstGeom prst="rect">
            <a:avLst/>
          </a:prstGeom>
        </p:spPr>
      </p:pic>
      <p:cxnSp>
        <p:nvCxnSpPr>
          <p:cNvPr id="9" name="Connecteur droit 8"/>
          <p:cNvCxnSpPr/>
          <p:nvPr/>
        </p:nvCxnSpPr>
        <p:spPr>
          <a:xfrm>
            <a:off x="5379173" y="0"/>
            <a:ext cx="0" cy="6858000"/>
          </a:xfrm>
          <a:prstGeom prst="line">
            <a:avLst/>
          </a:prstGeom>
          <a:ln w="127000">
            <a:solidFill>
              <a:srgbClr val="8EA8BD"/>
            </a:solidFill>
          </a:ln>
        </p:spPr>
        <p:style>
          <a:lnRef idx="1">
            <a:schemeClr val="accent1"/>
          </a:lnRef>
          <a:fillRef idx="0">
            <a:schemeClr val="accent1"/>
          </a:fillRef>
          <a:effectRef idx="0">
            <a:schemeClr val="accent1"/>
          </a:effectRef>
          <a:fontRef idx="minor">
            <a:schemeClr val="tx1"/>
          </a:fontRef>
        </p:style>
      </p:cxnSp>
      <p:grpSp>
        <p:nvGrpSpPr>
          <p:cNvPr id="11" name="Groupe 10"/>
          <p:cNvGrpSpPr/>
          <p:nvPr/>
        </p:nvGrpSpPr>
        <p:grpSpPr>
          <a:xfrm>
            <a:off x="4901481" y="878065"/>
            <a:ext cx="2166159" cy="2199897"/>
            <a:chOff x="2167128" y="1517904"/>
            <a:chExt cx="5038344" cy="5038344"/>
          </a:xfrm>
        </p:grpSpPr>
        <p:sp>
          <p:nvSpPr>
            <p:cNvPr id="12" name="Ellipse 11"/>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Imag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pic>
        <p:nvPicPr>
          <p:cNvPr id="8" name="Picture 2" descr="Résultat de recherche d'images pour &quot;icon new png&quo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18394" y="333159"/>
            <a:ext cx="648000" cy="6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324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4E163DA5-9F11-49EF-ADE8-5B1FE0C5C5A5}"/>
              </a:ext>
            </a:extLst>
          </p:cNvPr>
          <p:cNvSpPr>
            <a:spLocks noGrp="1"/>
          </p:cNvSpPr>
          <p:nvPr>
            <p:ph idx="1"/>
          </p:nvPr>
        </p:nvSpPr>
        <p:spPr>
          <a:xfrm>
            <a:off x="746799" y="558265"/>
            <a:ext cx="7937370" cy="5238156"/>
          </a:xfrm>
        </p:spPr>
        <p:txBody>
          <a:bodyPr>
            <a:noAutofit/>
          </a:bodyPr>
          <a:lstStyle/>
          <a:p>
            <a:pPr>
              <a:spcAft>
                <a:spcPts val="1200"/>
              </a:spcAft>
            </a:pPr>
            <a:r>
              <a:rPr lang="fr-BE" sz="2400" b="1" dirty="0">
                <a:cs typeface="Calibri Light" panose="020F0302020204030204" pitchFamily="34" charset="0"/>
              </a:rPr>
              <a:t>2 consortium d’ONG </a:t>
            </a:r>
            <a:r>
              <a:rPr lang="fr-BE" sz="2400" dirty="0">
                <a:cs typeface="Calibri Light" panose="020F0302020204030204" pitchFamily="34" charset="0"/>
              </a:rPr>
              <a:t>actifs au Bénin : MSV+ </a:t>
            </a:r>
            <a:r>
              <a:rPr lang="fr-BE" sz="2400" dirty="0" err="1">
                <a:cs typeface="Calibri Light" panose="020F0302020204030204" pitchFamily="34" charset="0"/>
              </a:rPr>
              <a:t>Memisa</a:t>
            </a:r>
            <a:r>
              <a:rPr lang="fr-BE" sz="2400" dirty="0">
                <a:cs typeface="Calibri Light" panose="020F0302020204030204" pitchFamily="34" charset="0"/>
              </a:rPr>
              <a:t> - ADG + LC (+</a:t>
            </a:r>
            <a:r>
              <a:rPr lang="fr-BE" sz="2400" dirty="0" err="1">
                <a:cs typeface="Calibri Light" panose="020F0302020204030204" pitchFamily="34" charset="0"/>
              </a:rPr>
              <a:t>Fucid</a:t>
            </a:r>
            <a:r>
              <a:rPr lang="fr-BE" sz="2400" dirty="0">
                <a:cs typeface="Calibri Light" panose="020F0302020204030204" pitchFamily="34" charset="0"/>
              </a:rPr>
              <a:t> et ULB Coopération). </a:t>
            </a:r>
            <a:endParaRPr lang="fr-BE" sz="2400" dirty="0" smtClean="0">
              <a:cs typeface="Calibri Light" panose="020F0302020204030204" pitchFamily="34" charset="0"/>
            </a:endParaRPr>
          </a:p>
          <a:p>
            <a:pPr marL="457200" lvl="1" indent="0">
              <a:spcAft>
                <a:spcPts val="1200"/>
              </a:spcAft>
              <a:buNone/>
            </a:pPr>
            <a:r>
              <a:rPr lang="fr-BE" dirty="0" smtClean="0">
                <a:cs typeface="Calibri Light" panose="020F0302020204030204" pitchFamily="34" charset="0"/>
              </a:rPr>
              <a:t>+ </a:t>
            </a:r>
            <a:r>
              <a:rPr lang="fr-BE" dirty="0">
                <a:cs typeface="Calibri Light" panose="020F0302020204030204" pitchFamily="34" charset="0"/>
              </a:rPr>
              <a:t>Consortium SIA (SOS Faim, IDP + Autre Terre) avec un </a:t>
            </a:r>
            <a:r>
              <a:rPr lang="fr-BE" dirty="0" smtClean="0">
                <a:cs typeface="Calibri Light" panose="020F0302020204030204" pitchFamily="34" charset="0"/>
              </a:rPr>
              <a:t>acteur au Bénin.  </a:t>
            </a:r>
            <a:endParaRPr lang="fr-FR" dirty="0">
              <a:cs typeface="Calibri Light" panose="020F0302020204030204" pitchFamily="34" charset="0"/>
            </a:endParaRPr>
          </a:p>
          <a:p>
            <a:pPr>
              <a:spcAft>
                <a:spcPts val="1200"/>
              </a:spcAft>
            </a:pPr>
            <a:r>
              <a:rPr lang="fr-BE" sz="2400" b="1" dirty="0">
                <a:cs typeface="Calibri Light" panose="020F0302020204030204" pitchFamily="34" charset="0"/>
              </a:rPr>
              <a:t>Un programme commun </a:t>
            </a:r>
            <a:r>
              <a:rPr lang="fr-BE" sz="2400" dirty="0">
                <a:cs typeface="Calibri Light" panose="020F0302020204030204" pitchFamily="34" charset="0"/>
              </a:rPr>
              <a:t>coordonné par la CTB </a:t>
            </a:r>
            <a:r>
              <a:rPr lang="fr-BE" sz="2400" b="1" dirty="0">
                <a:cs typeface="Calibri Light" panose="020F0302020204030204" pitchFamily="34" charset="0"/>
              </a:rPr>
              <a:t>: </a:t>
            </a:r>
            <a:r>
              <a:rPr lang="fr-BE" sz="2400" b="1" dirty="0" smtClean="0">
                <a:cs typeface="Calibri Light" panose="020F0302020204030204" pitchFamily="34" charset="0"/>
              </a:rPr>
              <a:t>AMSANA.  </a:t>
            </a:r>
            <a:endParaRPr lang="fr-BE" sz="2400" b="1" dirty="0">
              <a:cs typeface="Calibri Light" panose="020F0302020204030204" pitchFamily="34" charset="0"/>
            </a:endParaRPr>
          </a:p>
          <a:p>
            <a:pPr>
              <a:spcAft>
                <a:spcPts val="1200"/>
              </a:spcAft>
            </a:pPr>
            <a:r>
              <a:rPr lang="fr-BE" sz="2400" dirty="0">
                <a:cs typeface="Calibri Light" panose="020F0302020204030204" pitchFamily="34" charset="0"/>
              </a:rPr>
              <a:t>Synergies avec WSM dans le cadre du </a:t>
            </a:r>
            <a:r>
              <a:rPr lang="fr-BE" sz="2400" b="1" dirty="0">
                <a:cs typeface="Calibri Light" panose="020F0302020204030204" pitchFamily="34" charset="0"/>
              </a:rPr>
              <a:t>CSC Travail décent.</a:t>
            </a:r>
          </a:p>
          <a:p>
            <a:pPr>
              <a:spcAft>
                <a:spcPts val="1200"/>
              </a:spcAft>
            </a:pPr>
            <a:r>
              <a:rPr lang="fr-BE" sz="2400" dirty="0">
                <a:cs typeface="Calibri Light" panose="020F0302020204030204" pitchFamily="34" charset="0"/>
              </a:rPr>
              <a:t>Diverses</a:t>
            </a:r>
            <a:r>
              <a:rPr lang="fr-BE" sz="2400" b="1" dirty="0">
                <a:cs typeface="Calibri Light" panose="020F0302020204030204" pitchFamily="34" charset="0"/>
              </a:rPr>
              <a:t> conventions de partenariat </a:t>
            </a:r>
            <a:r>
              <a:rPr lang="fr-BE" sz="2400" dirty="0">
                <a:cs typeface="Calibri Light" panose="020F0302020204030204" pitchFamily="34" charset="0"/>
              </a:rPr>
              <a:t>signées. </a:t>
            </a:r>
          </a:p>
          <a:p>
            <a:pPr>
              <a:spcAft>
                <a:spcPts val="1200"/>
              </a:spcAft>
            </a:pPr>
            <a:r>
              <a:rPr lang="fr-BE" sz="2400" dirty="0">
                <a:cs typeface="Calibri Light" panose="020F0302020204030204" pitchFamily="34" charset="0"/>
              </a:rPr>
              <a:t>Tableau des synergies actualisé en fur et à mesure de l’avancée des </a:t>
            </a:r>
            <a:r>
              <a:rPr lang="fr-BE" sz="2400" dirty="0" smtClean="0">
                <a:cs typeface="Calibri Light" panose="020F0302020204030204" pitchFamily="34" charset="0"/>
              </a:rPr>
              <a:t>programmes. </a:t>
            </a:r>
            <a:endParaRPr lang="fr-BE" sz="2400" dirty="0">
              <a:cs typeface="Calibri Light" panose="020F0302020204030204" pitchFamily="34" charset="0"/>
            </a:endParaRPr>
          </a:p>
          <a:p>
            <a:pPr>
              <a:spcAft>
                <a:spcPts val="1200"/>
              </a:spcAft>
            </a:pPr>
            <a:r>
              <a:rPr lang="fr-BE" sz="2400" b="1" dirty="0">
                <a:solidFill>
                  <a:srgbClr val="FB8D74"/>
                </a:solidFill>
                <a:effectLst>
                  <a:outerShdw blurRad="38100" dist="38100" dir="2700000" algn="tl">
                    <a:srgbClr val="000000">
                      <a:alpha val="43137"/>
                    </a:srgbClr>
                  </a:outerShdw>
                </a:effectLst>
                <a:cs typeface="Calibri Light" panose="020F0302020204030204" pitchFamily="34" charset="0"/>
              </a:rPr>
              <a:t>Schéma</a:t>
            </a:r>
            <a:r>
              <a:rPr lang="fr-BE" sz="2400" dirty="0">
                <a:cs typeface="Calibri Light" panose="020F0302020204030204" pitchFamily="34" charset="0"/>
              </a:rPr>
              <a:t> illustrant les différentes synergies par cible stratégique. </a:t>
            </a:r>
          </a:p>
        </p:txBody>
      </p:sp>
      <p:pic>
        <p:nvPicPr>
          <p:cNvPr id="15" name="Image 1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3160868">
            <a:off x="9316739" y="540450"/>
            <a:ext cx="5279043" cy="5252493"/>
          </a:xfrm>
          <a:prstGeom prst="rect">
            <a:avLst/>
          </a:prstGeom>
        </p:spPr>
      </p:pic>
      <p:pic>
        <p:nvPicPr>
          <p:cNvPr id="4" name="Picture 2" descr="Résultat de recherche d'images pour &quot;icon new png&qu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3464" y="5472421"/>
            <a:ext cx="648000" cy="6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97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sp useBgFill="1">
        <p:nvSpPr>
          <p:cNvPr id="20" name="Rectangle 19">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209189D4-0F49-45F1-BA3B-EE731B2ED105}"/>
              </a:ext>
            </a:extLst>
          </p:cNvPr>
          <p:cNvSpPr>
            <a:spLocks noGrp="1"/>
          </p:cNvSpPr>
          <p:nvPr>
            <p:ph type="title"/>
          </p:nvPr>
        </p:nvSpPr>
        <p:spPr>
          <a:xfrm>
            <a:off x="200026" y="2999873"/>
            <a:ext cx="3823830" cy="1954795"/>
          </a:xfrm>
        </p:spPr>
        <p:txBody>
          <a:bodyPr vert="horz" lIns="91440" tIns="45720" rIns="91440" bIns="45720" rtlCol="0" anchor="t">
            <a:normAutofit/>
          </a:bodyPr>
          <a:lstStyle/>
          <a:p>
            <a:pPr algn="ctr">
              <a:lnSpc>
                <a:spcPct val="80000"/>
              </a:lnSpc>
            </a:pPr>
            <a:r>
              <a:rPr lang="fr-BE" sz="6000" b="1" dirty="0">
                <a:solidFill>
                  <a:srgbClr val="E1705A"/>
                </a:solidFill>
                <a:effectLst>
                  <a:outerShdw blurRad="38100" dist="38100" dir="2700000" algn="tl">
                    <a:srgbClr val="000000">
                      <a:alpha val="43137"/>
                    </a:srgbClr>
                  </a:outerShdw>
                </a:effectLst>
                <a:latin typeface="Segoe UI Light" panose="020B0502040204020203" pitchFamily="34" charset="0"/>
              </a:rPr>
              <a:t>Contexte</a:t>
            </a:r>
          </a:p>
        </p:txBody>
      </p:sp>
      <p:cxnSp>
        <p:nvCxnSpPr>
          <p:cNvPr id="5" name="Connecteur droit 4"/>
          <p:cNvCxnSpPr/>
          <p:nvPr/>
        </p:nvCxnSpPr>
        <p:spPr>
          <a:xfrm>
            <a:off x="0" y="5845298"/>
            <a:ext cx="3572540"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51158" y="0"/>
            <a:ext cx="7940842" cy="6858000"/>
          </a:xfrm>
          <a:prstGeom prst="rect">
            <a:avLst/>
          </a:prstGeom>
        </p:spPr>
      </p:pic>
      <p:cxnSp>
        <p:nvCxnSpPr>
          <p:cNvPr id="11" name="Connecteur droit 10"/>
          <p:cNvCxnSpPr/>
          <p:nvPr/>
        </p:nvCxnSpPr>
        <p:spPr>
          <a:xfrm>
            <a:off x="5167423" y="5845298"/>
            <a:ext cx="7024577" cy="0"/>
          </a:xfrm>
          <a:prstGeom prst="line">
            <a:avLst/>
          </a:prstGeom>
          <a:ln w="571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 name="Groupe 9"/>
          <p:cNvGrpSpPr/>
          <p:nvPr/>
        </p:nvGrpSpPr>
        <p:grpSpPr>
          <a:xfrm>
            <a:off x="2992107" y="4345689"/>
            <a:ext cx="2387152" cy="2350008"/>
            <a:chOff x="2167128" y="1517904"/>
            <a:chExt cx="5038344" cy="5038344"/>
          </a:xfrm>
        </p:grpSpPr>
        <p:sp>
          <p:nvSpPr>
            <p:cNvPr id="8" name="Ellipse 7"/>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Imag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sp>
        <p:nvSpPr>
          <p:cNvPr id="12" name="ZoneTexte 11"/>
          <p:cNvSpPr txBox="1"/>
          <p:nvPr/>
        </p:nvSpPr>
        <p:spPr>
          <a:xfrm>
            <a:off x="424742" y="1722320"/>
            <a:ext cx="871870" cy="1200329"/>
          </a:xfrm>
          <a:prstGeom prst="rect">
            <a:avLst/>
          </a:prstGeom>
          <a:noFill/>
        </p:spPr>
        <p:txBody>
          <a:bodyPr wrap="square" rtlCol="0">
            <a:spAutoFit/>
          </a:bodyPr>
          <a:lstStyle/>
          <a:p>
            <a:r>
              <a:rPr lang="fr-BE" sz="7200" b="1" dirty="0">
                <a:solidFill>
                  <a:schemeClr val="tx2"/>
                </a:solidFill>
                <a:effectLst>
                  <a:outerShdw blurRad="38100" dist="38100" dir="2700000" algn="tl">
                    <a:srgbClr val="000000">
                      <a:alpha val="43137"/>
                    </a:srgbClr>
                  </a:outerShdw>
                </a:effectLst>
                <a:latin typeface="Segoe UI Light" panose="020B0502040204020203" pitchFamily="34" charset="0"/>
                <a:ea typeface="+mj-ea"/>
                <a:cs typeface="+mj-cs"/>
              </a:rPr>
              <a:t>I.</a:t>
            </a:r>
          </a:p>
        </p:txBody>
      </p:sp>
    </p:spTree>
    <p:extLst>
      <p:ext uri="{BB962C8B-B14F-4D97-AF65-F5344CB8AC3E}">
        <p14:creationId xmlns:p14="http://schemas.microsoft.com/office/powerpoint/2010/main" val="2038409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medecins du monde&quo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45045" y="5050578"/>
            <a:ext cx="440850" cy="440850"/>
          </a:xfrm>
          <a:prstGeom prst="rect">
            <a:avLst/>
          </a:prstGeom>
          <a:noFill/>
          <a:ln w="22225">
            <a:noFill/>
          </a:ln>
          <a:extLst>
            <a:ext uri="{909E8E84-426E-40DD-AFC4-6F175D3DCCD1}">
              <a14:hiddenFill xmlns:a14="http://schemas.microsoft.com/office/drawing/2010/main">
                <a:solidFill>
                  <a:srgbClr val="FFFFFF"/>
                </a:solidFill>
              </a14:hiddenFill>
            </a:ext>
          </a:extLst>
        </p:spPr>
      </p:pic>
      <p:pic>
        <p:nvPicPr>
          <p:cNvPr id="1028" name="Picture 4" descr="Image associé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39103" y="4858024"/>
            <a:ext cx="396789" cy="459597"/>
          </a:xfrm>
          <a:prstGeom prst="rect">
            <a:avLst/>
          </a:prstGeom>
          <a:noFill/>
          <a:ln w="22225">
            <a:noFill/>
          </a:ln>
          <a:extLst>
            <a:ext uri="{909E8E84-426E-40DD-AFC4-6F175D3DCCD1}">
              <a14:hiddenFill xmlns:a14="http://schemas.microsoft.com/office/drawing/2010/main">
                <a:solidFill>
                  <a:srgbClr val="FFFFFF"/>
                </a:solidFill>
              </a14:hiddenFill>
            </a:ext>
          </a:extLst>
        </p:spPr>
      </p:pic>
      <p:cxnSp>
        <p:nvCxnSpPr>
          <p:cNvPr id="7" name="Connecteur droit 6"/>
          <p:cNvCxnSpPr>
            <a:stCxn id="1026" idx="3"/>
            <a:endCxn id="1028" idx="1"/>
          </p:cNvCxnSpPr>
          <p:nvPr/>
        </p:nvCxnSpPr>
        <p:spPr>
          <a:xfrm flipV="1">
            <a:off x="3385895" y="5087822"/>
            <a:ext cx="653206" cy="183183"/>
          </a:xfrm>
          <a:prstGeom prst="line">
            <a:avLst/>
          </a:prstGeom>
          <a:ln w="22225">
            <a:solidFill>
              <a:srgbClr val="6CDDDA"/>
            </a:solidFill>
          </a:ln>
        </p:spPr>
        <p:style>
          <a:lnRef idx="1">
            <a:schemeClr val="accent1"/>
          </a:lnRef>
          <a:fillRef idx="0">
            <a:schemeClr val="accent1"/>
          </a:fillRef>
          <a:effectRef idx="0">
            <a:schemeClr val="accent1"/>
          </a:effectRef>
          <a:fontRef idx="minor">
            <a:schemeClr val="tx1"/>
          </a:fontRef>
        </p:style>
      </p:cxnSp>
      <p:pic>
        <p:nvPicPr>
          <p:cNvPr id="1030" name="Picture 6" descr="Image associé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34884" y="5524226"/>
            <a:ext cx="440850" cy="550137"/>
          </a:xfrm>
          <a:prstGeom prst="rect">
            <a:avLst/>
          </a:prstGeom>
          <a:noFill/>
          <a:ln w="22225">
            <a:noFill/>
          </a:ln>
          <a:extLst>
            <a:ext uri="{909E8E84-426E-40DD-AFC4-6F175D3DCCD1}">
              <a14:hiddenFill xmlns:a14="http://schemas.microsoft.com/office/drawing/2010/main">
                <a:solidFill>
                  <a:srgbClr val="FFFFFF"/>
                </a:solidFill>
              </a14:hiddenFill>
            </a:ext>
          </a:extLst>
        </p:spPr>
      </p:pic>
      <p:pic>
        <p:nvPicPr>
          <p:cNvPr id="1032" name="Picture 8" descr="Résultat de recherche d'images pour &quot;vvsg&quo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5304" y="5050581"/>
            <a:ext cx="474591" cy="474591"/>
          </a:xfrm>
          <a:prstGeom prst="rect">
            <a:avLst/>
          </a:prstGeom>
          <a:noFill/>
          <a:ln w="22225">
            <a:noFill/>
          </a:ln>
          <a:extLst>
            <a:ext uri="{909E8E84-426E-40DD-AFC4-6F175D3DCCD1}">
              <a14:hiddenFill xmlns:a14="http://schemas.microsoft.com/office/drawing/2010/main">
                <a:solidFill>
                  <a:srgbClr val="FFFFFF"/>
                </a:solidFill>
              </a14:hiddenFill>
            </a:ext>
          </a:extLst>
        </p:spPr>
      </p:pic>
      <p:cxnSp>
        <p:nvCxnSpPr>
          <p:cNvPr id="10" name="Connecteur droit 9"/>
          <p:cNvCxnSpPr>
            <a:stCxn id="1030" idx="3"/>
            <a:endCxn id="1032" idx="2"/>
          </p:cNvCxnSpPr>
          <p:nvPr/>
        </p:nvCxnSpPr>
        <p:spPr>
          <a:xfrm flipV="1">
            <a:off x="5475734" y="5525171"/>
            <a:ext cx="836864" cy="274123"/>
          </a:xfrm>
          <a:prstGeom prst="line">
            <a:avLst/>
          </a:prstGeom>
          <a:ln w="22225">
            <a:solidFill>
              <a:srgbClr val="6CDDDA"/>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a:stCxn id="1032" idx="1"/>
            <a:endCxn id="1028" idx="3"/>
          </p:cNvCxnSpPr>
          <p:nvPr/>
        </p:nvCxnSpPr>
        <p:spPr>
          <a:xfrm flipH="1" flipV="1">
            <a:off x="4435892" y="5087820"/>
            <a:ext cx="1639411" cy="200054"/>
          </a:xfrm>
          <a:prstGeom prst="line">
            <a:avLst/>
          </a:prstGeom>
          <a:ln w="22225">
            <a:solidFill>
              <a:srgbClr val="6CDDDA"/>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a:stCxn id="1030" idx="1"/>
            <a:endCxn id="1028" idx="3"/>
          </p:cNvCxnSpPr>
          <p:nvPr/>
        </p:nvCxnSpPr>
        <p:spPr>
          <a:xfrm flipH="1" flipV="1">
            <a:off x="4435892" y="5087820"/>
            <a:ext cx="598993" cy="711472"/>
          </a:xfrm>
          <a:prstGeom prst="line">
            <a:avLst/>
          </a:prstGeom>
          <a:ln w="22225">
            <a:solidFill>
              <a:srgbClr val="6CDDDA"/>
            </a:solidFill>
          </a:ln>
        </p:spPr>
        <p:style>
          <a:lnRef idx="1">
            <a:schemeClr val="accent1"/>
          </a:lnRef>
          <a:fillRef idx="0">
            <a:schemeClr val="accent1"/>
          </a:fillRef>
          <a:effectRef idx="0">
            <a:schemeClr val="accent1"/>
          </a:effectRef>
          <a:fontRef idx="minor">
            <a:schemeClr val="tx1"/>
          </a:fontRef>
        </p:style>
      </p:cxnSp>
      <p:pic>
        <p:nvPicPr>
          <p:cNvPr id="1034" name="Picture 10" descr="Résultat de recherche d'images pour &quot;dba&quot;"/>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767883" y="4044657"/>
            <a:ext cx="388887" cy="536833"/>
          </a:xfrm>
          <a:prstGeom prst="rect">
            <a:avLst/>
          </a:prstGeom>
          <a:noFill/>
          <a:ln w="22225">
            <a:noFill/>
          </a:ln>
          <a:extLst>
            <a:ext uri="{909E8E84-426E-40DD-AFC4-6F175D3DCCD1}">
              <a14:hiddenFill xmlns:a14="http://schemas.microsoft.com/office/drawing/2010/main">
                <a:solidFill>
                  <a:srgbClr val="FFFFFF"/>
                </a:solidFill>
              </a14:hiddenFill>
            </a:ext>
          </a:extLst>
        </p:spPr>
      </p:pic>
      <p:cxnSp>
        <p:nvCxnSpPr>
          <p:cNvPr id="31" name="Connecteur droit 30"/>
          <p:cNvCxnSpPr>
            <a:stCxn id="1032" idx="3"/>
            <a:endCxn id="1034" idx="1"/>
          </p:cNvCxnSpPr>
          <p:nvPr/>
        </p:nvCxnSpPr>
        <p:spPr>
          <a:xfrm flipV="1">
            <a:off x="6549893" y="4313071"/>
            <a:ext cx="3217990" cy="974802"/>
          </a:xfrm>
          <a:prstGeom prst="line">
            <a:avLst/>
          </a:prstGeom>
          <a:ln w="22225">
            <a:solidFill>
              <a:srgbClr val="6CDDDA"/>
            </a:solidFill>
          </a:ln>
        </p:spPr>
        <p:style>
          <a:lnRef idx="1">
            <a:schemeClr val="accent1"/>
          </a:lnRef>
          <a:fillRef idx="0">
            <a:schemeClr val="accent1"/>
          </a:fillRef>
          <a:effectRef idx="0">
            <a:schemeClr val="accent1"/>
          </a:effectRef>
          <a:fontRef idx="minor">
            <a:schemeClr val="tx1"/>
          </a:fontRef>
        </p:style>
      </p:cxnSp>
      <p:pic>
        <p:nvPicPr>
          <p:cNvPr id="1036" name="Picture 12" descr="Image associé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85726" y="3592480"/>
            <a:ext cx="674256" cy="199898"/>
          </a:xfrm>
          <a:prstGeom prst="rect">
            <a:avLst/>
          </a:prstGeom>
          <a:noFill/>
          <a:ln w="22225">
            <a:noFill/>
          </a:ln>
          <a:extLst>
            <a:ext uri="{909E8E84-426E-40DD-AFC4-6F175D3DCCD1}">
              <a14:hiddenFill xmlns:a14="http://schemas.microsoft.com/office/drawing/2010/main">
                <a:solidFill>
                  <a:srgbClr val="FFFFFF"/>
                </a:solidFill>
              </a14:hiddenFill>
            </a:ext>
          </a:extLst>
        </p:spPr>
      </p:pic>
      <p:cxnSp>
        <p:nvCxnSpPr>
          <p:cNvPr id="1027" name="Connecteur droit 1026"/>
          <p:cNvCxnSpPr>
            <a:stCxn id="1032" idx="3"/>
            <a:endCxn id="1036" idx="2"/>
          </p:cNvCxnSpPr>
          <p:nvPr/>
        </p:nvCxnSpPr>
        <p:spPr>
          <a:xfrm flipV="1">
            <a:off x="6549895" y="3792378"/>
            <a:ext cx="1572961" cy="1495497"/>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1" name="Connecteur droit 1030"/>
          <p:cNvCxnSpPr>
            <a:stCxn id="1036" idx="2"/>
            <a:endCxn id="1034" idx="1"/>
          </p:cNvCxnSpPr>
          <p:nvPr/>
        </p:nvCxnSpPr>
        <p:spPr>
          <a:xfrm>
            <a:off x="8122856" y="3792379"/>
            <a:ext cx="1645029" cy="52069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38" name="Picture 14" descr="Résultat de recherche d'images pour &quot;protos ngo&quot;"/>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137453" y="3064076"/>
            <a:ext cx="542423" cy="300180"/>
          </a:xfrm>
          <a:prstGeom prst="rect">
            <a:avLst/>
          </a:prstGeom>
          <a:noFill/>
          <a:ln w="22225">
            <a:noFill/>
          </a:ln>
          <a:extLst>
            <a:ext uri="{909E8E84-426E-40DD-AFC4-6F175D3DCCD1}">
              <a14:hiddenFill xmlns:a14="http://schemas.microsoft.com/office/drawing/2010/main">
                <a:solidFill>
                  <a:srgbClr val="FFFFFF"/>
                </a:solidFill>
              </a14:hiddenFill>
            </a:ext>
          </a:extLst>
        </p:spPr>
      </p:pic>
      <p:cxnSp>
        <p:nvCxnSpPr>
          <p:cNvPr id="1035" name="Connecteur droit 1034"/>
          <p:cNvCxnSpPr>
            <a:stCxn id="1038" idx="2"/>
            <a:endCxn id="1032" idx="0"/>
          </p:cNvCxnSpPr>
          <p:nvPr/>
        </p:nvCxnSpPr>
        <p:spPr>
          <a:xfrm flipH="1">
            <a:off x="6312600" y="3364256"/>
            <a:ext cx="96065" cy="1686324"/>
          </a:xfrm>
          <a:prstGeom prst="line">
            <a:avLst/>
          </a:prstGeom>
          <a:ln w="22225">
            <a:solidFill>
              <a:srgbClr val="6CDDDA"/>
            </a:solidFill>
          </a:ln>
        </p:spPr>
        <p:style>
          <a:lnRef idx="1">
            <a:schemeClr val="accent1"/>
          </a:lnRef>
          <a:fillRef idx="0">
            <a:schemeClr val="accent1"/>
          </a:fillRef>
          <a:effectRef idx="0">
            <a:schemeClr val="accent1"/>
          </a:effectRef>
          <a:fontRef idx="minor">
            <a:schemeClr val="tx1"/>
          </a:fontRef>
        </p:style>
      </p:cxnSp>
      <p:cxnSp>
        <p:nvCxnSpPr>
          <p:cNvPr id="1039" name="Connecteur droit 1038"/>
          <p:cNvCxnSpPr>
            <a:stCxn id="1032" idx="3"/>
            <a:endCxn id="1034" idx="1"/>
          </p:cNvCxnSpPr>
          <p:nvPr/>
        </p:nvCxnSpPr>
        <p:spPr>
          <a:xfrm flipV="1">
            <a:off x="6549894" y="4313074"/>
            <a:ext cx="3217988" cy="974803"/>
          </a:xfrm>
          <a:prstGeom prst="line">
            <a:avLst/>
          </a:prstGeom>
          <a:ln w="22225">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1" name="Connecteur droit 1040"/>
          <p:cNvCxnSpPr>
            <a:stCxn id="1038" idx="2"/>
            <a:endCxn id="1032" idx="0"/>
          </p:cNvCxnSpPr>
          <p:nvPr/>
        </p:nvCxnSpPr>
        <p:spPr>
          <a:xfrm flipH="1">
            <a:off x="6312600" y="3364256"/>
            <a:ext cx="96065" cy="1686324"/>
          </a:xfrm>
          <a:prstGeom prst="line">
            <a:avLst/>
          </a:prstGeom>
          <a:ln w="22225">
            <a:solidFill>
              <a:srgbClr val="FF7C80"/>
            </a:solidFill>
            <a:prstDash val="dash"/>
          </a:ln>
        </p:spPr>
        <p:style>
          <a:lnRef idx="1">
            <a:schemeClr val="accent1"/>
          </a:lnRef>
          <a:fillRef idx="0">
            <a:schemeClr val="accent1"/>
          </a:fillRef>
          <a:effectRef idx="0">
            <a:schemeClr val="accent1"/>
          </a:effectRef>
          <a:fontRef idx="minor">
            <a:schemeClr val="tx1"/>
          </a:fontRef>
        </p:style>
      </p:cxnSp>
      <p:pic>
        <p:nvPicPr>
          <p:cNvPr id="1042" name="Picture 16" descr="Image associée"/>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797519" y="2142370"/>
            <a:ext cx="295701" cy="662723"/>
          </a:xfrm>
          <a:prstGeom prst="rect">
            <a:avLst/>
          </a:prstGeom>
          <a:noFill/>
          <a:ln w="22225">
            <a:noFill/>
          </a:ln>
          <a:extLst>
            <a:ext uri="{909E8E84-426E-40DD-AFC4-6F175D3DCCD1}">
              <a14:hiddenFill xmlns:a14="http://schemas.microsoft.com/office/drawing/2010/main">
                <a:solidFill>
                  <a:srgbClr val="FFFFFF"/>
                </a:solidFill>
              </a14:hiddenFill>
            </a:ext>
          </a:extLst>
        </p:spPr>
      </p:pic>
      <p:pic>
        <p:nvPicPr>
          <p:cNvPr id="1043" name="Picture 18" descr="Image associée"/>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8856160" y="3452489"/>
            <a:ext cx="554636" cy="317691"/>
          </a:xfrm>
          <a:prstGeom prst="rect">
            <a:avLst/>
          </a:prstGeom>
          <a:noFill/>
          <a:ln w="22225">
            <a:noFill/>
          </a:ln>
          <a:extLst>
            <a:ext uri="{909E8E84-426E-40DD-AFC4-6F175D3DCCD1}">
              <a14:hiddenFill xmlns:a14="http://schemas.microsoft.com/office/drawing/2010/main">
                <a:solidFill>
                  <a:srgbClr val="FFFFFF"/>
                </a:solidFill>
              </a14:hiddenFill>
            </a:ext>
          </a:extLst>
        </p:spPr>
      </p:pic>
      <p:cxnSp>
        <p:nvCxnSpPr>
          <p:cNvPr id="1045" name="Connecteur droit 1044"/>
          <p:cNvCxnSpPr>
            <a:stCxn id="1036" idx="0"/>
            <a:endCxn id="1042" idx="1"/>
          </p:cNvCxnSpPr>
          <p:nvPr/>
        </p:nvCxnSpPr>
        <p:spPr>
          <a:xfrm flipV="1">
            <a:off x="8122854" y="2473729"/>
            <a:ext cx="674663" cy="1118750"/>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7" name="Connecteur droit 1046"/>
          <p:cNvCxnSpPr>
            <a:stCxn id="1042" idx="2"/>
            <a:endCxn id="1043" idx="0"/>
          </p:cNvCxnSpPr>
          <p:nvPr/>
        </p:nvCxnSpPr>
        <p:spPr>
          <a:xfrm>
            <a:off x="8945370" y="2805092"/>
            <a:ext cx="188109" cy="647396"/>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9" name="Connecteur droit 1048"/>
          <p:cNvCxnSpPr>
            <a:stCxn id="1036" idx="3"/>
            <a:endCxn id="1043" idx="1"/>
          </p:cNvCxnSpPr>
          <p:nvPr/>
        </p:nvCxnSpPr>
        <p:spPr>
          <a:xfrm flipV="1">
            <a:off x="8459982" y="3611335"/>
            <a:ext cx="396178" cy="8109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2" name="Connecteur droit 1061"/>
          <p:cNvCxnSpPr>
            <a:stCxn id="1036" idx="0"/>
            <a:endCxn id="1042" idx="1"/>
          </p:cNvCxnSpPr>
          <p:nvPr/>
        </p:nvCxnSpPr>
        <p:spPr>
          <a:xfrm flipV="1">
            <a:off x="8122854" y="2473729"/>
            <a:ext cx="674663" cy="1118750"/>
          </a:xfrm>
          <a:prstGeom prst="line">
            <a:avLst/>
          </a:prstGeom>
          <a:ln w="22225">
            <a:solidFill>
              <a:schemeClr val="accent6">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64" name="Connecteur droit 1063"/>
          <p:cNvCxnSpPr>
            <a:stCxn id="1036" idx="0"/>
            <a:endCxn id="1042" idx="1"/>
          </p:cNvCxnSpPr>
          <p:nvPr/>
        </p:nvCxnSpPr>
        <p:spPr>
          <a:xfrm flipV="1">
            <a:off x="8122854" y="2473729"/>
            <a:ext cx="674663" cy="1118750"/>
          </a:xfrm>
          <a:prstGeom prst="line">
            <a:avLst/>
          </a:prstGeom>
          <a:ln w="22225">
            <a:solidFill>
              <a:srgbClr val="9999FF"/>
            </a:solidFill>
            <a:prstDash val="dashDot"/>
          </a:ln>
        </p:spPr>
        <p:style>
          <a:lnRef idx="1">
            <a:schemeClr val="accent1"/>
          </a:lnRef>
          <a:fillRef idx="0">
            <a:schemeClr val="accent1"/>
          </a:fillRef>
          <a:effectRef idx="0">
            <a:schemeClr val="accent1"/>
          </a:effectRef>
          <a:fontRef idx="minor">
            <a:schemeClr val="tx1"/>
          </a:fontRef>
        </p:style>
      </p:cxnSp>
      <p:cxnSp>
        <p:nvCxnSpPr>
          <p:cNvPr id="1082" name="Connecteur droit 1081"/>
          <p:cNvCxnSpPr>
            <a:stCxn id="1042" idx="2"/>
            <a:endCxn id="1043" idx="0"/>
          </p:cNvCxnSpPr>
          <p:nvPr/>
        </p:nvCxnSpPr>
        <p:spPr>
          <a:xfrm>
            <a:off x="8945370" y="2805092"/>
            <a:ext cx="188109" cy="647396"/>
          </a:xfrm>
          <a:prstGeom prst="line">
            <a:avLst/>
          </a:prstGeom>
          <a:ln w="22225">
            <a:solidFill>
              <a:schemeClr val="accent6">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84" name="Connecteur droit 1083"/>
          <p:cNvCxnSpPr>
            <a:stCxn id="1042" idx="2"/>
            <a:endCxn id="1043" idx="0"/>
          </p:cNvCxnSpPr>
          <p:nvPr/>
        </p:nvCxnSpPr>
        <p:spPr>
          <a:xfrm>
            <a:off x="8945370" y="2805092"/>
            <a:ext cx="188109" cy="647396"/>
          </a:xfrm>
          <a:prstGeom prst="line">
            <a:avLst/>
          </a:prstGeom>
          <a:ln w="22225">
            <a:solidFill>
              <a:srgbClr val="9999FF"/>
            </a:solidFill>
            <a:prstDash val="dashDot"/>
          </a:ln>
        </p:spPr>
        <p:style>
          <a:lnRef idx="1">
            <a:schemeClr val="accent1"/>
          </a:lnRef>
          <a:fillRef idx="0">
            <a:schemeClr val="accent1"/>
          </a:fillRef>
          <a:effectRef idx="0">
            <a:schemeClr val="accent1"/>
          </a:effectRef>
          <a:fontRef idx="minor">
            <a:schemeClr val="tx1"/>
          </a:fontRef>
        </p:style>
      </p:cxnSp>
      <p:cxnSp>
        <p:nvCxnSpPr>
          <p:cNvPr id="1086" name="Connecteur droit 1085"/>
          <p:cNvCxnSpPr>
            <a:stCxn id="1036" idx="3"/>
            <a:endCxn id="1043" idx="1"/>
          </p:cNvCxnSpPr>
          <p:nvPr/>
        </p:nvCxnSpPr>
        <p:spPr>
          <a:xfrm flipV="1">
            <a:off x="8459982" y="3611335"/>
            <a:ext cx="396178" cy="81095"/>
          </a:xfrm>
          <a:prstGeom prst="line">
            <a:avLst/>
          </a:prstGeom>
          <a:ln w="22225">
            <a:solidFill>
              <a:schemeClr val="accent6">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88" name="Connecteur droit 1087"/>
          <p:cNvCxnSpPr>
            <a:stCxn id="1036" idx="3"/>
            <a:endCxn id="1043" idx="1"/>
          </p:cNvCxnSpPr>
          <p:nvPr/>
        </p:nvCxnSpPr>
        <p:spPr>
          <a:xfrm flipV="1">
            <a:off x="8459982" y="3611335"/>
            <a:ext cx="396178" cy="81095"/>
          </a:xfrm>
          <a:prstGeom prst="line">
            <a:avLst/>
          </a:prstGeom>
          <a:ln w="22225">
            <a:solidFill>
              <a:srgbClr val="9999FF"/>
            </a:solidFill>
            <a:prstDash val="dashDot"/>
          </a:ln>
        </p:spPr>
        <p:style>
          <a:lnRef idx="1">
            <a:schemeClr val="accent1"/>
          </a:lnRef>
          <a:fillRef idx="0">
            <a:schemeClr val="accent1"/>
          </a:fillRef>
          <a:effectRef idx="0">
            <a:schemeClr val="accent1"/>
          </a:effectRef>
          <a:fontRef idx="minor">
            <a:schemeClr val="tx1"/>
          </a:fontRef>
        </p:style>
      </p:cxnSp>
      <p:pic>
        <p:nvPicPr>
          <p:cNvPr id="1089" name="Picture 20" descr="Résultat de recherche d'images pour &quot;iles de paix&quot;"/>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6097674" y="1743964"/>
            <a:ext cx="677428" cy="413746"/>
          </a:xfrm>
          <a:prstGeom prst="rect">
            <a:avLst/>
          </a:prstGeom>
          <a:noFill/>
          <a:ln w="22225">
            <a:noFill/>
          </a:ln>
          <a:extLst>
            <a:ext uri="{909E8E84-426E-40DD-AFC4-6F175D3DCCD1}">
              <a14:hiddenFill xmlns:a14="http://schemas.microsoft.com/office/drawing/2010/main">
                <a:solidFill>
                  <a:srgbClr val="FFFFFF"/>
                </a:solidFill>
              </a14:hiddenFill>
            </a:ext>
          </a:extLst>
        </p:spPr>
      </p:pic>
      <p:pic>
        <p:nvPicPr>
          <p:cNvPr id="1090" name="Picture 22" descr="Résultat de recherche d'images pour &quot;croix rouge belgique&quot;"/>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b="10000"/>
          <a:stretch/>
        </p:blipFill>
        <p:spPr bwMode="auto">
          <a:xfrm>
            <a:off x="7665720" y="1173342"/>
            <a:ext cx="487218" cy="418946"/>
          </a:xfrm>
          <a:prstGeom prst="rect">
            <a:avLst/>
          </a:prstGeom>
          <a:noFill/>
          <a:ln w="22225">
            <a:noFill/>
          </a:ln>
          <a:extLst>
            <a:ext uri="{909E8E84-426E-40DD-AFC4-6F175D3DCCD1}">
              <a14:hiddenFill xmlns:a14="http://schemas.microsoft.com/office/drawing/2010/main">
                <a:solidFill>
                  <a:srgbClr val="FFFFFF"/>
                </a:solidFill>
              </a14:hiddenFill>
            </a:ext>
          </a:extLst>
        </p:spPr>
      </p:pic>
      <p:cxnSp>
        <p:nvCxnSpPr>
          <p:cNvPr id="1098" name="Connecteur droit 1097"/>
          <p:cNvCxnSpPr>
            <a:stCxn id="1038" idx="0"/>
            <a:endCxn id="1089" idx="2"/>
          </p:cNvCxnSpPr>
          <p:nvPr/>
        </p:nvCxnSpPr>
        <p:spPr>
          <a:xfrm flipV="1">
            <a:off x="6408664" y="2157710"/>
            <a:ext cx="27724" cy="906366"/>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0" name="Connecteur droit 1099"/>
          <p:cNvCxnSpPr>
            <a:stCxn id="1089" idx="0"/>
            <a:endCxn id="1090" idx="1"/>
          </p:cNvCxnSpPr>
          <p:nvPr/>
        </p:nvCxnSpPr>
        <p:spPr>
          <a:xfrm flipV="1">
            <a:off x="6436388" y="1382815"/>
            <a:ext cx="1229333" cy="361148"/>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2" name="Connecteur droit 1101"/>
          <p:cNvCxnSpPr>
            <a:stCxn id="1038" idx="3"/>
            <a:endCxn id="1036" idx="0"/>
          </p:cNvCxnSpPr>
          <p:nvPr/>
        </p:nvCxnSpPr>
        <p:spPr>
          <a:xfrm>
            <a:off x="6679876" y="3214166"/>
            <a:ext cx="1442978" cy="378314"/>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4" name="Connecteur droit 1103"/>
          <p:cNvCxnSpPr>
            <a:stCxn id="1042" idx="0"/>
            <a:endCxn id="1090" idx="3"/>
          </p:cNvCxnSpPr>
          <p:nvPr/>
        </p:nvCxnSpPr>
        <p:spPr>
          <a:xfrm flipH="1" flipV="1">
            <a:off x="8152940" y="1382817"/>
            <a:ext cx="792429" cy="759553"/>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6" name="Connecteur droit 1115"/>
          <p:cNvCxnSpPr>
            <a:stCxn id="1089" idx="3"/>
            <a:endCxn id="1036" idx="0"/>
          </p:cNvCxnSpPr>
          <p:nvPr/>
        </p:nvCxnSpPr>
        <p:spPr>
          <a:xfrm>
            <a:off x="6775102" y="1950836"/>
            <a:ext cx="1347752" cy="1641644"/>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8" name="Connecteur droit 1117"/>
          <p:cNvCxnSpPr>
            <a:stCxn id="1089" idx="3"/>
            <a:endCxn id="1042" idx="1"/>
          </p:cNvCxnSpPr>
          <p:nvPr/>
        </p:nvCxnSpPr>
        <p:spPr>
          <a:xfrm>
            <a:off x="6775104" y="1950836"/>
            <a:ext cx="2022415" cy="522894"/>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2" name="Connecteur droit 1121"/>
          <p:cNvCxnSpPr>
            <a:stCxn id="1090" idx="2"/>
            <a:endCxn id="1036" idx="0"/>
          </p:cNvCxnSpPr>
          <p:nvPr/>
        </p:nvCxnSpPr>
        <p:spPr>
          <a:xfrm>
            <a:off x="7909330" y="1592288"/>
            <a:ext cx="213524" cy="2000192"/>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4" name="Connecteur droit 1123"/>
          <p:cNvCxnSpPr>
            <a:stCxn id="1042" idx="1"/>
            <a:endCxn id="1038" idx="3"/>
          </p:cNvCxnSpPr>
          <p:nvPr/>
        </p:nvCxnSpPr>
        <p:spPr>
          <a:xfrm flipH="1">
            <a:off x="6679877" y="2473732"/>
            <a:ext cx="2117643" cy="74043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148" name="Picture 24" descr="Résultat de recherche d'images pour &quot;amsana benin&quot;"/>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91962" y="2295966"/>
            <a:ext cx="608321" cy="420253"/>
          </a:xfrm>
          <a:prstGeom prst="rect">
            <a:avLst/>
          </a:prstGeom>
          <a:noFill/>
          <a:ln w="22225">
            <a:noFill/>
          </a:ln>
          <a:extLst>
            <a:ext uri="{909E8E84-426E-40DD-AFC4-6F175D3DCCD1}">
              <a14:hiddenFill xmlns:a14="http://schemas.microsoft.com/office/drawing/2010/main">
                <a:solidFill>
                  <a:srgbClr val="FFFFFF"/>
                </a:solidFill>
              </a14:hiddenFill>
            </a:ext>
          </a:extLst>
        </p:spPr>
      </p:pic>
      <p:cxnSp>
        <p:nvCxnSpPr>
          <p:cNvPr id="1216" name="Connecteur droit 1215"/>
          <p:cNvCxnSpPr>
            <a:stCxn id="1042" idx="3"/>
            <a:endCxn id="1034" idx="0"/>
          </p:cNvCxnSpPr>
          <p:nvPr/>
        </p:nvCxnSpPr>
        <p:spPr>
          <a:xfrm>
            <a:off x="9093220" y="2473732"/>
            <a:ext cx="869107" cy="1570925"/>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8" name="Connecteur droit 1217"/>
          <p:cNvCxnSpPr>
            <a:stCxn id="1042" idx="3"/>
            <a:endCxn id="1034" idx="0"/>
          </p:cNvCxnSpPr>
          <p:nvPr/>
        </p:nvCxnSpPr>
        <p:spPr>
          <a:xfrm>
            <a:off x="9093220" y="2473732"/>
            <a:ext cx="869107" cy="1570925"/>
          </a:xfrm>
          <a:prstGeom prst="line">
            <a:avLst/>
          </a:prstGeom>
          <a:ln w="22225">
            <a:solidFill>
              <a:srgbClr val="AFAFFF"/>
            </a:solidFill>
            <a:prstDash val="dash"/>
          </a:ln>
        </p:spPr>
        <p:style>
          <a:lnRef idx="1">
            <a:schemeClr val="accent1"/>
          </a:lnRef>
          <a:fillRef idx="0">
            <a:schemeClr val="accent1"/>
          </a:fillRef>
          <a:effectRef idx="0">
            <a:schemeClr val="accent1"/>
          </a:effectRef>
          <a:fontRef idx="minor">
            <a:schemeClr val="tx1"/>
          </a:fontRef>
        </p:style>
      </p:cxnSp>
      <p:cxnSp>
        <p:nvCxnSpPr>
          <p:cNvPr id="1220" name="Connecteur droit 1219"/>
          <p:cNvCxnSpPr>
            <a:stCxn id="1089" idx="3"/>
            <a:endCxn id="1042" idx="1"/>
          </p:cNvCxnSpPr>
          <p:nvPr/>
        </p:nvCxnSpPr>
        <p:spPr>
          <a:xfrm>
            <a:off x="6775104" y="1950836"/>
            <a:ext cx="2022415" cy="522894"/>
          </a:xfrm>
          <a:prstGeom prst="line">
            <a:avLst/>
          </a:prstGeom>
          <a:ln w="22225">
            <a:solidFill>
              <a:srgbClr val="AFAFFF"/>
            </a:solidFill>
            <a:prstDash val="dash"/>
          </a:ln>
        </p:spPr>
        <p:style>
          <a:lnRef idx="1">
            <a:schemeClr val="accent1"/>
          </a:lnRef>
          <a:fillRef idx="0">
            <a:schemeClr val="accent1"/>
          </a:fillRef>
          <a:effectRef idx="0">
            <a:schemeClr val="accent1"/>
          </a:effectRef>
          <a:fontRef idx="minor">
            <a:schemeClr val="tx1"/>
          </a:fontRef>
        </p:style>
      </p:cxnSp>
      <p:cxnSp>
        <p:nvCxnSpPr>
          <p:cNvPr id="1222" name="Connecteur droit 1221"/>
          <p:cNvCxnSpPr>
            <a:stCxn id="1089" idx="3"/>
            <a:endCxn id="1036" idx="0"/>
          </p:cNvCxnSpPr>
          <p:nvPr/>
        </p:nvCxnSpPr>
        <p:spPr>
          <a:xfrm>
            <a:off x="6775102" y="1950836"/>
            <a:ext cx="1347752" cy="1641644"/>
          </a:xfrm>
          <a:prstGeom prst="line">
            <a:avLst/>
          </a:prstGeom>
          <a:ln w="22225">
            <a:solidFill>
              <a:srgbClr val="AFAFFF"/>
            </a:solidFill>
            <a:prstDash val="dash"/>
          </a:ln>
        </p:spPr>
        <p:style>
          <a:lnRef idx="1">
            <a:schemeClr val="accent1"/>
          </a:lnRef>
          <a:fillRef idx="0">
            <a:schemeClr val="accent1"/>
          </a:fillRef>
          <a:effectRef idx="0">
            <a:schemeClr val="accent1"/>
          </a:effectRef>
          <a:fontRef idx="minor">
            <a:schemeClr val="tx1"/>
          </a:fontRef>
        </p:style>
      </p:cxnSp>
      <p:pic>
        <p:nvPicPr>
          <p:cNvPr id="1223" name="Picture 26" descr="Résultat de recherche d'images pour &quot;rikolto&quot;"/>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259462" y="5087819"/>
            <a:ext cx="741870" cy="389482"/>
          </a:xfrm>
          <a:prstGeom prst="rect">
            <a:avLst/>
          </a:prstGeom>
          <a:noFill/>
          <a:ln w="22225">
            <a:noFill/>
          </a:ln>
          <a:extLst>
            <a:ext uri="{909E8E84-426E-40DD-AFC4-6F175D3DCCD1}">
              <a14:hiddenFill xmlns:a14="http://schemas.microsoft.com/office/drawing/2010/main">
                <a:solidFill>
                  <a:srgbClr val="FFFFFF"/>
                </a:solidFill>
              </a14:hiddenFill>
            </a:ext>
          </a:extLst>
        </p:spPr>
      </p:pic>
      <p:cxnSp>
        <p:nvCxnSpPr>
          <p:cNvPr id="1225" name="Connecteur droit 1224"/>
          <p:cNvCxnSpPr>
            <a:stCxn id="1036" idx="2"/>
            <a:endCxn id="1223" idx="0"/>
          </p:cNvCxnSpPr>
          <p:nvPr/>
        </p:nvCxnSpPr>
        <p:spPr>
          <a:xfrm>
            <a:off x="8122856" y="3792380"/>
            <a:ext cx="507543" cy="1295443"/>
          </a:xfrm>
          <a:prstGeom prst="line">
            <a:avLst/>
          </a:prstGeom>
          <a:ln w="22225">
            <a:solidFill>
              <a:schemeClr val="accent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27" name="Connecteur droit 1226"/>
          <p:cNvCxnSpPr>
            <a:stCxn id="1036" idx="2"/>
            <a:endCxn id="1223" idx="0"/>
          </p:cNvCxnSpPr>
          <p:nvPr/>
        </p:nvCxnSpPr>
        <p:spPr>
          <a:xfrm>
            <a:off x="8122856" y="3792380"/>
            <a:ext cx="507543" cy="1295443"/>
          </a:xfrm>
          <a:prstGeom prst="line">
            <a:avLst/>
          </a:prstGeom>
          <a:ln w="22225">
            <a:solidFill>
              <a:srgbClr val="AFAFFF"/>
            </a:solidFill>
            <a:prstDash val="dash"/>
          </a:ln>
        </p:spPr>
        <p:style>
          <a:lnRef idx="1">
            <a:schemeClr val="accent1"/>
          </a:lnRef>
          <a:fillRef idx="0">
            <a:schemeClr val="accent1"/>
          </a:fillRef>
          <a:effectRef idx="0">
            <a:schemeClr val="accent1"/>
          </a:effectRef>
          <a:fontRef idx="minor">
            <a:schemeClr val="tx1"/>
          </a:fontRef>
        </p:style>
      </p:cxnSp>
      <p:cxnSp>
        <p:nvCxnSpPr>
          <p:cNvPr id="1229" name="Connecteur droit 1228"/>
          <p:cNvCxnSpPr>
            <a:stCxn id="1036" idx="2"/>
            <a:endCxn id="1034" idx="1"/>
          </p:cNvCxnSpPr>
          <p:nvPr/>
        </p:nvCxnSpPr>
        <p:spPr>
          <a:xfrm>
            <a:off x="8122856" y="3792379"/>
            <a:ext cx="1645029" cy="520695"/>
          </a:xfrm>
          <a:prstGeom prst="line">
            <a:avLst/>
          </a:prstGeom>
          <a:ln w="22225">
            <a:solidFill>
              <a:srgbClr val="AFAFFF"/>
            </a:solidFill>
            <a:prstDash val="dash"/>
          </a:ln>
        </p:spPr>
        <p:style>
          <a:lnRef idx="1">
            <a:schemeClr val="accent1"/>
          </a:lnRef>
          <a:fillRef idx="0">
            <a:schemeClr val="accent1"/>
          </a:fillRef>
          <a:effectRef idx="0">
            <a:schemeClr val="accent1"/>
          </a:effectRef>
          <a:fontRef idx="minor">
            <a:schemeClr val="tx1"/>
          </a:fontRef>
        </p:style>
      </p:cxnSp>
      <p:pic>
        <p:nvPicPr>
          <p:cNvPr id="1230" name="Picture 28" descr="Résultat de recherche d'images pour &quot;wsm solidarité mondiale&quot;"/>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6738926" y="3667744"/>
            <a:ext cx="380826" cy="600361"/>
          </a:xfrm>
          <a:prstGeom prst="rect">
            <a:avLst/>
          </a:prstGeom>
          <a:noFill/>
          <a:ln w="22225">
            <a:noFill/>
          </a:ln>
          <a:extLst>
            <a:ext uri="{909E8E84-426E-40DD-AFC4-6F175D3DCCD1}">
              <a14:hiddenFill xmlns:a14="http://schemas.microsoft.com/office/drawing/2010/main">
                <a:solidFill>
                  <a:srgbClr val="FFFFFF"/>
                </a:solidFill>
              </a14:hiddenFill>
            </a:ext>
          </a:extLst>
        </p:spPr>
      </p:pic>
      <p:cxnSp>
        <p:nvCxnSpPr>
          <p:cNvPr id="1285" name="Connecteur droit 1284"/>
          <p:cNvCxnSpPr>
            <a:stCxn id="1230" idx="3"/>
            <a:endCxn id="1036" idx="1"/>
          </p:cNvCxnSpPr>
          <p:nvPr/>
        </p:nvCxnSpPr>
        <p:spPr>
          <a:xfrm flipV="1">
            <a:off x="7119753" y="3692429"/>
            <a:ext cx="665974" cy="275494"/>
          </a:xfrm>
          <a:prstGeom prst="line">
            <a:avLst/>
          </a:prstGeom>
          <a:ln w="22225">
            <a:solidFill>
              <a:srgbClr val="AFAFFF"/>
            </a:solidFill>
          </a:ln>
        </p:spPr>
        <p:style>
          <a:lnRef idx="1">
            <a:schemeClr val="accent1"/>
          </a:lnRef>
          <a:fillRef idx="0">
            <a:schemeClr val="accent1"/>
          </a:fillRef>
          <a:effectRef idx="0">
            <a:schemeClr val="accent1"/>
          </a:effectRef>
          <a:fontRef idx="minor">
            <a:schemeClr val="tx1"/>
          </a:fontRef>
        </p:style>
      </p:cxnSp>
      <p:pic>
        <p:nvPicPr>
          <p:cNvPr id="1286" name="Picture 30" descr="Image associée"/>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4371073" y="1843697"/>
            <a:ext cx="495298" cy="405243"/>
          </a:xfrm>
          <a:prstGeom prst="rect">
            <a:avLst/>
          </a:prstGeom>
          <a:noFill/>
          <a:ln w="22225">
            <a:noFill/>
          </a:ln>
          <a:extLst>
            <a:ext uri="{909E8E84-426E-40DD-AFC4-6F175D3DCCD1}">
              <a14:hiddenFill xmlns:a14="http://schemas.microsoft.com/office/drawing/2010/main">
                <a:solidFill>
                  <a:srgbClr val="FFFFFF"/>
                </a:solidFill>
              </a14:hiddenFill>
            </a:ext>
          </a:extLst>
        </p:spPr>
      </p:pic>
      <p:pic>
        <p:nvPicPr>
          <p:cNvPr id="1287" name="Picture 32" descr="Image associée"/>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2870003" y="3854575"/>
            <a:ext cx="509015" cy="469138"/>
          </a:xfrm>
          <a:prstGeom prst="rect">
            <a:avLst/>
          </a:prstGeom>
          <a:noFill/>
          <a:ln w="22225">
            <a:noFill/>
          </a:ln>
          <a:extLst>
            <a:ext uri="{909E8E84-426E-40DD-AFC4-6F175D3DCCD1}">
              <a14:hiddenFill xmlns:a14="http://schemas.microsoft.com/office/drawing/2010/main">
                <a:solidFill>
                  <a:srgbClr val="FFFFFF"/>
                </a:solidFill>
              </a14:hiddenFill>
            </a:ext>
          </a:extLst>
        </p:spPr>
      </p:pic>
      <p:cxnSp>
        <p:nvCxnSpPr>
          <p:cNvPr id="1293" name="Connecteur droit 1292"/>
          <p:cNvCxnSpPr>
            <a:stCxn id="1287" idx="0"/>
            <a:endCxn id="1286" idx="2"/>
          </p:cNvCxnSpPr>
          <p:nvPr/>
        </p:nvCxnSpPr>
        <p:spPr>
          <a:xfrm flipV="1">
            <a:off x="3124511" y="2248938"/>
            <a:ext cx="1494213" cy="160563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95" name="Connecteur droit 1294"/>
          <p:cNvCxnSpPr>
            <a:stCxn id="1286" idx="2"/>
            <a:endCxn id="1347" idx="0"/>
          </p:cNvCxnSpPr>
          <p:nvPr/>
        </p:nvCxnSpPr>
        <p:spPr>
          <a:xfrm>
            <a:off x="4618722" y="2248940"/>
            <a:ext cx="725450" cy="2336017"/>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97" name="Connecteur droit 1296"/>
          <p:cNvCxnSpPr>
            <a:stCxn id="1347" idx="0"/>
            <a:endCxn id="1287" idx="3"/>
          </p:cNvCxnSpPr>
          <p:nvPr/>
        </p:nvCxnSpPr>
        <p:spPr>
          <a:xfrm flipH="1" flipV="1">
            <a:off x="3379018" y="4089144"/>
            <a:ext cx="1965155" cy="495812"/>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298" name="Picture 36" descr="Résultat de recherche d'images pour &quot;imt anvers&quot;"/>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678660" y="2438401"/>
            <a:ext cx="411671" cy="554636"/>
          </a:xfrm>
          <a:prstGeom prst="rect">
            <a:avLst/>
          </a:prstGeom>
          <a:noFill/>
          <a:ln w="22225">
            <a:noFill/>
          </a:ln>
          <a:extLst>
            <a:ext uri="{909E8E84-426E-40DD-AFC4-6F175D3DCCD1}">
              <a14:hiddenFill xmlns:a14="http://schemas.microsoft.com/office/drawing/2010/main">
                <a:solidFill>
                  <a:srgbClr val="FFFFFF"/>
                </a:solidFill>
              </a14:hiddenFill>
            </a:ext>
          </a:extLst>
        </p:spPr>
      </p:pic>
      <p:cxnSp>
        <p:nvCxnSpPr>
          <p:cNvPr id="1304" name="Connecteur droit 1303"/>
          <p:cNvCxnSpPr>
            <a:stCxn id="1286" idx="1"/>
            <a:endCxn id="1298" idx="3"/>
          </p:cNvCxnSpPr>
          <p:nvPr/>
        </p:nvCxnSpPr>
        <p:spPr>
          <a:xfrm flipH="1">
            <a:off x="2090331" y="2046319"/>
            <a:ext cx="2280743" cy="669401"/>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8" name="Connecteur droit 1307"/>
          <p:cNvCxnSpPr>
            <a:stCxn id="1298" idx="3"/>
            <a:endCxn id="1347" idx="0"/>
          </p:cNvCxnSpPr>
          <p:nvPr/>
        </p:nvCxnSpPr>
        <p:spPr>
          <a:xfrm>
            <a:off x="2090329" y="2715718"/>
            <a:ext cx="3253843" cy="1869236"/>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10" name="Connecteur droit 1309"/>
          <p:cNvCxnSpPr>
            <a:stCxn id="1298" idx="2"/>
            <a:endCxn id="1287" idx="0"/>
          </p:cNvCxnSpPr>
          <p:nvPr/>
        </p:nvCxnSpPr>
        <p:spPr>
          <a:xfrm>
            <a:off x="1884496" y="2993037"/>
            <a:ext cx="1240015" cy="861538"/>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347" name="Picture 38" descr="Image associée"/>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844471" y="4584957"/>
            <a:ext cx="999403" cy="299821"/>
          </a:xfrm>
          <a:prstGeom prst="rect">
            <a:avLst/>
          </a:prstGeom>
          <a:noFill/>
          <a:ln w="22225">
            <a:noFill/>
          </a:ln>
          <a:extLst>
            <a:ext uri="{909E8E84-426E-40DD-AFC4-6F175D3DCCD1}">
              <a14:hiddenFill xmlns:a14="http://schemas.microsoft.com/office/drawing/2010/main">
                <a:solidFill>
                  <a:srgbClr val="FFFFFF"/>
                </a:solidFill>
              </a14:hiddenFill>
            </a:ext>
          </a:extLst>
        </p:spPr>
      </p:pic>
      <p:cxnSp>
        <p:nvCxnSpPr>
          <p:cNvPr id="1352" name="Connecteur droit 1351"/>
          <p:cNvCxnSpPr>
            <a:stCxn id="1038" idx="1"/>
            <a:endCxn id="1298" idx="3"/>
          </p:cNvCxnSpPr>
          <p:nvPr/>
        </p:nvCxnSpPr>
        <p:spPr>
          <a:xfrm flipH="1" flipV="1">
            <a:off x="2090330" y="2715720"/>
            <a:ext cx="4047122" cy="498447"/>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63" name="Connecteur droit 1362"/>
          <p:cNvCxnSpPr>
            <a:stCxn id="1298" idx="3"/>
            <a:endCxn id="1038" idx="1"/>
          </p:cNvCxnSpPr>
          <p:nvPr/>
        </p:nvCxnSpPr>
        <p:spPr>
          <a:xfrm>
            <a:off x="2090330" y="2715720"/>
            <a:ext cx="4047122" cy="498447"/>
          </a:xfrm>
          <a:prstGeom prst="line">
            <a:avLst/>
          </a:prstGeom>
          <a:ln w="22225">
            <a:solidFill>
              <a:srgbClr val="FF7C80"/>
            </a:solidFill>
            <a:prstDash val="dash"/>
          </a:ln>
        </p:spPr>
        <p:style>
          <a:lnRef idx="1">
            <a:schemeClr val="accent1"/>
          </a:lnRef>
          <a:fillRef idx="0">
            <a:schemeClr val="accent1"/>
          </a:fillRef>
          <a:effectRef idx="0">
            <a:schemeClr val="accent1"/>
          </a:effectRef>
          <a:fontRef idx="minor">
            <a:schemeClr val="tx1"/>
          </a:fontRef>
        </p:style>
      </p:cxnSp>
      <p:cxnSp>
        <p:nvCxnSpPr>
          <p:cNvPr id="1365" name="Connecteur droit 1364"/>
          <p:cNvCxnSpPr>
            <a:stCxn id="1038" idx="1"/>
            <a:endCxn id="1287" idx="3"/>
          </p:cNvCxnSpPr>
          <p:nvPr/>
        </p:nvCxnSpPr>
        <p:spPr>
          <a:xfrm flipH="1">
            <a:off x="3379018" y="3214167"/>
            <a:ext cx="2758435" cy="874979"/>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67" name="Connecteur droit 1366"/>
          <p:cNvCxnSpPr>
            <a:stCxn id="1038" idx="1"/>
            <a:endCxn id="1287" idx="3"/>
          </p:cNvCxnSpPr>
          <p:nvPr/>
        </p:nvCxnSpPr>
        <p:spPr>
          <a:xfrm flipH="1">
            <a:off x="3379018" y="3214167"/>
            <a:ext cx="2758435" cy="874979"/>
          </a:xfrm>
          <a:prstGeom prst="line">
            <a:avLst/>
          </a:prstGeom>
          <a:ln w="22225">
            <a:solidFill>
              <a:srgbClr val="FF7C80"/>
            </a:solidFill>
            <a:prstDash val="dash"/>
          </a:ln>
        </p:spPr>
        <p:style>
          <a:lnRef idx="1">
            <a:schemeClr val="accent1"/>
          </a:lnRef>
          <a:fillRef idx="0">
            <a:schemeClr val="accent1"/>
          </a:fillRef>
          <a:effectRef idx="0">
            <a:schemeClr val="accent1"/>
          </a:effectRef>
          <a:fontRef idx="minor">
            <a:schemeClr val="tx1"/>
          </a:fontRef>
        </p:style>
      </p:cxnSp>
      <p:cxnSp>
        <p:nvCxnSpPr>
          <p:cNvPr id="1369" name="Connecteur droit 1368"/>
          <p:cNvCxnSpPr>
            <a:stCxn id="1038" idx="1"/>
            <a:endCxn id="1347" idx="0"/>
          </p:cNvCxnSpPr>
          <p:nvPr/>
        </p:nvCxnSpPr>
        <p:spPr>
          <a:xfrm flipH="1">
            <a:off x="5344172" y="3214166"/>
            <a:ext cx="793280" cy="1370790"/>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71" name="Connecteur droit 1370"/>
          <p:cNvCxnSpPr>
            <a:stCxn id="1038" idx="1"/>
            <a:endCxn id="1347" idx="0"/>
          </p:cNvCxnSpPr>
          <p:nvPr/>
        </p:nvCxnSpPr>
        <p:spPr>
          <a:xfrm flipH="1">
            <a:off x="5344172" y="3214166"/>
            <a:ext cx="793280" cy="1370790"/>
          </a:xfrm>
          <a:prstGeom prst="line">
            <a:avLst/>
          </a:prstGeom>
          <a:ln w="22225">
            <a:solidFill>
              <a:srgbClr val="FF7C80"/>
            </a:solidFill>
            <a:prstDash val="dash"/>
          </a:ln>
        </p:spPr>
        <p:style>
          <a:lnRef idx="1">
            <a:schemeClr val="accent1"/>
          </a:lnRef>
          <a:fillRef idx="0">
            <a:schemeClr val="accent1"/>
          </a:fillRef>
          <a:effectRef idx="0">
            <a:schemeClr val="accent1"/>
          </a:effectRef>
          <a:fontRef idx="minor">
            <a:schemeClr val="tx1"/>
          </a:fontRef>
        </p:style>
      </p:cxnSp>
      <p:pic>
        <p:nvPicPr>
          <p:cNvPr id="1402" name="Picture 40" descr="Résultat de recherche d'images pour &quot;cebios&quot;"/>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662755" y="1841168"/>
            <a:ext cx="723140" cy="195248"/>
          </a:xfrm>
          <a:prstGeom prst="rect">
            <a:avLst/>
          </a:prstGeom>
          <a:noFill/>
          <a:ln w="22225">
            <a:noFill/>
          </a:ln>
          <a:extLst>
            <a:ext uri="{909E8E84-426E-40DD-AFC4-6F175D3DCCD1}">
              <a14:hiddenFill xmlns:a14="http://schemas.microsoft.com/office/drawing/2010/main">
                <a:solidFill>
                  <a:srgbClr val="FFFFFF"/>
                </a:solidFill>
              </a14:hiddenFill>
            </a:ext>
          </a:extLst>
        </p:spPr>
      </p:pic>
      <p:cxnSp>
        <p:nvCxnSpPr>
          <p:cNvPr id="1404" name="Connecteur droit 1403"/>
          <p:cNvCxnSpPr>
            <a:stCxn id="1402" idx="2"/>
            <a:endCxn id="1298" idx="0"/>
          </p:cNvCxnSpPr>
          <p:nvPr/>
        </p:nvCxnSpPr>
        <p:spPr>
          <a:xfrm flipH="1">
            <a:off x="1884495" y="2036417"/>
            <a:ext cx="1139830" cy="401985"/>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14" name="Connecteur droit 1413"/>
          <p:cNvCxnSpPr>
            <a:stCxn id="1402" idx="2"/>
            <a:endCxn id="1287" idx="0"/>
          </p:cNvCxnSpPr>
          <p:nvPr/>
        </p:nvCxnSpPr>
        <p:spPr>
          <a:xfrm>
            <a:off x="3024324" y="2036417"/>
            <a:ext cx="100184" cy="1818159"/>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26" name="Connecteur droit 1425"/>
          <p:cNvCxnSpPr>
            <a:stCxn id="1402" idx="2"/>
            <a:endCxn id="1347" idx="0"/>
          </p:cNvCxnSpPr>
          <p:nvPr/>
        </p:nvCxnSpPr>
        <p:spPr>
          <a:xfrm>
            <a:off x="3024327" y="2036418"/>
            <a:ext cx="2319845" cy="2548539"/>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58" name="Connecteur droit 1457"/>
          <p:cNvCxnSpPr>
            <a:stCxn id="1230" idx="1"/>
            <a:endCxn id="1347" idx="0"/>
          </p:cNvCxnSpPr>
          <p:nvPr/>
        </p:nvCxnSpPr>
        <p:spPr>
          <a:xfrm flipH="1">
            <a:off x="5344171" y="3967922"/>
            <a:ext cx="1394756" cy="617032"/>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60" name="Connecteur droit 1459"/>
          <p:cNvCxnSpPr>
            <a:stCxn id="1230" idx="1"/>
            <a:endCxn id="1347" idx="0"/>
          </p:cNvCxnSpPr>
          <p:nvPr/>
        </p:nvCxnSpPr>
        <p:spPr>
          <a:xfrm flipH="1">
            <a:off x="5344171" y="3967922"/>
            <a:ext cx="1394756" cy="617032"/>
          </a:xfrm>
          <a:prstGeom prst="line">
            <a:avLst/>
          </a:prstGeom>
          <a:ln w="22225">
            <a:solidFill>
              <a:srgbClr val="AFAFFF"/>
            </a:solidFill>
            <a:prstDash val="dash"/>
          </a:ln>
        </p:spPr>
        <p:style>
          <a:lnRef idx="1">
            <a:schemeClr val="accent1"/>
          </a:lnRef>
          <a:fillRef idx="0">
            <a:schemeClr val="accent1"/>
          </a:fillRef>
          <a:effectRef idx="0">
            <a:schemeClr val="accent1"/>
          </a:effectRef>
          <a:fontRef idx="minor">
            <a:schemeClr val="tx1"/>
          </a:fontRef>
        </p:style>
      </p:cxnSp>
      <p:cxnSp>
        <p:nvCxnSpPr>
          <p:cNvPr id="1462" name="Connecteur droit 1461"/>
          <p:cNvCxnSpPr>
            <a:stCxn id="1230" idx="1"/>
            <a:endCxn id="1287" idx="3"/>
          </p:cNvCxnSpPr>
          <p:nvPr/>
        </p:nvCxnSpPr>
        <p:spPr>
          <a:xfrm flipH="1">
            <a:off x="3379016" y="3967923"/>
            <a:ext cx="3359910" cy="121221"/>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64" name="Connecteur droit 1463"/>
          <p:cNvCxnSpPr>
            <a:stCxn id="1230" idx="1"/>
            <a:endCxn id="1287" idx="3"/>
          </p:cNvCxnSpPr>
          <p:nvPr/>
        </p:nvCxnSpPr>
        <p:spPr>
          <a:xfrm flipH="1">
            <a:off x="3379016" y="3967923"/>
            <a:ext cx="3359910" cy="121221"/>
          </a:xfrm>
          <a:prstGeom prst="line">
            <a:avLst/>
          </a:prstGeom>
          <a:ln w="22225">
            <a:solidFill>
              <a:srgbClr val="AFAFFF"/>
            </a:solidFill>
            <a:prstDash val="dash"/>
          </a:ln>
        </p:spPr>
        <p:style>
          <a:lnRef idx="1">
            <a:schemeClr val="accent1"/>
          </a:lnRef>
          <a:fillRef idx="0">
            <a:schemeClr val="accent1"/>
          </a:fillRef>
          <a:effectRef idx="0">
            <a:schemeClr val="accent1"/>
          </a:effectRef>
          <a:fontRef idx="minor">
            <a:schemeClr val="tx1"/>
          </a:fontRef>
        </p:style>
      </p:cxnSp>
      <p:pic>
        <p:nvPicPr>
          <p:cNvPr id="1465" name="Picture 42" descr="Résultat de recherche d'images pour &quot;via don bosco&quot;"/>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4951274" y="927891"/>
            <a:ext cx="650982" cy="390235"/>
          </a:xfrm>
          <a:prstGeom prst="rect">
            <a:avLst/>
          </a:prstGeom>
          <a:noFill/>
          <a:ln w="22225">
            <a:noFill/>
          </a:ln>
          <a:extLst>
            <a:ext uri="{909E8E84-426E-40DD-AFC4-6F175D3DCCD1}">
              <a14:hiddenFill xmlns:a14="http://schemas.microsoft.com/office/drawing/2010/main">
                <a:solidFill>
                  <a:srgbClr val="FFFFFF"/>
                </a:solidFill>
              </a14:hiddenFill>
            </a:ext>
          </a:extLst>
        </p:spPr>
      </p:pic>
      <p:cxnSp>
        <p:nvCxnSpPr>
          <p:cNvPr id="1569" name="Connecteur droit 1568"/>
          <p:cNvCxnSpPr>
            <a:stCxn id="1465" idx="1"/>
            <a:endCxn id="1286" idx="0"/>
          </p:cNvCxnSpPr>
          <p:nvPr/>
        </p:nvCxnSpPr>
        <p:spPr>
          <a:xfrm flipH="1">
            <a:off x="4618722" y="1123006"/>
            <a:ext cx="332552" cy="720688"/>
          </a:xfrm>
          <a:prstGeom prst="line">
            <a:avLst/>
          </a:prstGeom>
          <a:ln w="2222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71" name="Connecteur droit 1570"/>
          <p:cNvCxnSpPr>
            <a:stCxn id="1465" idx="2"/>
            <a:endCxn id="1038" idx="0"/>
          </p:cNvCxnSpPr>
          <p:nvPr/>
        </p:nvCxnSpPr>
        <p:spPr>
          <a:xfrm>
            <a:off x="5276766" y="1318125"/>
            <a:ext cx="1131899" cy="1745951"/>
          </a:xfrm>
          <a:prstGeom prst="line">
            <a:avLst/>
          </a:prstGeom>
          <a:ln w="2222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80" name="Connecteur droit 1579"/>
          <p:cNvCxnSpPr>
            <a:stCxn id="1465" idx="2"/>
            <a:endCxn id="1038" idx="0"/>
          </p:cNvCxnSpPr>
          <p:nvPr/>
        </p:nvCxnSpPr>
        <p:spPr>
          <a:xfrm>
            <a:off x="5276766" y="1318125"/>
            <a:ext cx="1131899" cy="1745951"/>
          </a:xfrm>
          <a:prstGeom prst="line">
            <a:avLst/>
          </a:prstGeom>
          <a:ln w="22225">
            <a:solidFill>
              <a:srgbClr val="FF7C80"/>
            </a:solidFill>
            <a:prstDash val="dash"/>
          </a:ln>
        </p:spPr>
        <p:style>
          <a:lnRef idx="1">
            <a:schemeClr val="accent1"/>
          </a:lnRef>
          <a:fillRef idx="0">
            <a:schemeClr val="accent1"/>
          </a:fillRef>
          <a:effectRef idx="0">
            <a:schemeClr val="accent1"/>
          </a:effectRef>
          <a:fontRef idx="minor">
            <a:schemeClr val="tx1"/>
          </a:fontRef>
        </p:style>
      </p:cxnSp>
      <p:pic>
        <p:nvPicPr>
          <p:cNvPr id="1608" name="Picture 44" descr="Résultat de recherche d'images pour &quot;handicap international&quot;"/>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9778341" y="2401923"/>
            <a:ext cx="663671" cy="240144"/>
          </a:xfrm>
          <a:prstGeom prst="rect">
            <a:avLst/>
          </a:prstGeom>
          <a:noFill/>
          <a:ln w="22225">
            <a:noFill/>
          </a:ln>
          <a:extLst>
            <a:ext uri="{909E8E84-426E-40DD-AFC4-6F175D3DCCD1}">
              <a14:hiddenFill xmlns:a14="http://schemas.microsoft.com/office/drawing/2010/main">
                <a:solidFill>
                  <a:srgbClr val="FFFFFF"/>
                </a:solidFill>
              </a14:hiddenFill>
            </a:ext>
          </a:extLst>
        </p:spPr>
      </p:pic>
      <p:cxnSp>
        <p:nvCxnSpPr>
          <p:cNvPr id="1610" name="Connecteur droit 1609"/>
          <p:cNvCxnSpPr>
            <a:stCxn id="1608" idx="2"/>
            <a:endCxn id="1043" idx="0"/>
          </p:cNvCxnSpPr>
          <p:nvPr/>
        </p:nvCxnSpPr>
        <p:spPr>
          <a:xfrm flipH="1">
            <a:off x="9133478" y="2642068"/>
            <a:ext cx="976698" cy="810421"/>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a:stCxn id="1043" idx="0"/>
            <a:endCxn id="1608" idx="2"/>
          </p:cNvCxnSpPr>
          <p:nvPr/>
        </p:nvCxnSpPr>
        <p:spPr>
          <a:xfrm flipV="1">
            <a:off x="9133478" y="2642068"/>
            <a:ext cx="976698" cy="810421"/>
          </a:xfrm>
          <a:prstGeom prst="line">
            <a:avLst/>
          </a:prstGeom>
          <a:ln w="22225">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Connecteur droit 91"/>
          <p:cNvCxnSpPr>
            <a:stCxn id="1465" idx="3"/>
            <a:endCxn id="1090" idx="1"/>
          </p:cNvCxnSpPr>
          <p:nvPr/>
        </p:nvCxnSpPr>
        <p:spPr>
          <a:xfrm>
            <a:off x="5602256" y="1123009"/>
            <a:ext cx="2063464" cy="259807"/>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2" name="Picture 10" descr="Natural Link icon"/>
          <p:cNvPicPr>
            <a:picLocks noChangeAspect="1" noChangeArrowheads="1"/>
          </p:cNvPicPr>
          <p:nvPr/>
        </p:nvPicPr>
        <p:blipFill>
          <a:blip r:embed="rId23" cstate="screen">
            <a:extLst>
              <a:ext uri="{BEBA8EAE-BF5A-486C-A8C5-ECC9F3942E4B}">
                <a14:imgProps xmlns:a14="http://schemas.microsoft.com/office/drawing/2010/main">
                  <a14:imgLayer r:embed="rId2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rot="5900871">
            <a:off x="8313734" y="2900133"/>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0" descr="Natural Link icon"/>
          <p:cNvPicPr>
            <a:picLocks noChangeAspect="1" noChangeArrowheads="1"/>
          </p:cNvPicPr>
          <p:nvPr/>
        </p:nvPicPr>
        <p:blipFill>
          <a:blip r:embed="rId23" cstate="screen">
            <a:extLst>
              <a:ext uri="{BEBA8EAE-BF5A-486C-A8C5-ECC9F3942E4B}">
                <a14:imgProps xmlns:a14="http://schemas.microsoft.com/office/drawing/2010/main">
                  <a14:imgLayer r:embed="rId2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rot="10590937">
            <a:off x="4220794" y="4193047"/>
            <a:ext cx="288000" cy="28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0" name="Tableau 69"/>
          <p:cNvGraphicFramePr>
            <a:graphicFrameLocks noGrp="1"/>
          </p:cNvGraphicFramePr>
          <p:nvPr>
            <p:extLst>
              <p:ext uri="{D42A27DB-BD31-4B8C-83A1-F6EECF244321}">
                <p14:modId xmlns:p14="http://schemas.microsoft.com/office/powerpoint/2010/main" val="3370719040"/>
              </p:ext>
            </p:extLst>
          </p:nvPr>
        </p:nvGraphicFramePr>
        <p:xfrm>
          <a:off x="344021" y="239392"/>
          <a:ext cx="2142373" cy="138684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xmlns="" val="20000"/>
                    </a:ext>
                  </a:extLst>
                </a:gridCol>
                <a:gridCol w="1934093">
                  <a:extLst>
                    <a:ext uri="{9D8B030D-6E8A-4147-A177-3AD203B41FA5}">
                      <a16:colId xmlns:a16="http://schemas.microsoft.com/office/drawing/2014/main" xmlns="" val="20001"/>
                    </a:ext>
                  </a:extLst>
                </a:gridCol>
              </a:tblGrid>
              <a:tr h="160431">
                <a:tc>
                  <a:txBody>
                    <a:bodyPr/>
                    <a:lstStyle/>
                    <a:p>
                      <a:pPr>
                        <a:lnSpc>
                          <a:spcPct val="100000"/>
                        </a:lnSpc>
                      </a:pPr>
                      <a:endParaRPr lang="fr-BE" sz="100" noProof="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CDDDA"/>
                    </a:solidFill>
                  </a:tcPr>
                </a:tc>
                <a:tc>
                  <a:txBody>
                    <a:bodyPr/>
                    <a:lstStyle/>
                    <a:p>
                      <a:pPr>
                        <a:lnSpc>
                          <a:spcPct val="100000"/>
                        </a:lnSpc>
                      </a:pPr>
                      <a:r>
                        <a:rPr lang="fr-BE" sz="700" noProof="0" dirty="0"/>
                        <a:t>CS1:</a:t>
                      </a:r>
                      <a:r>
                        <a:rPr lang="fr-BE" sz="700" baseline="0" noProof="0" dirty="0"/>
                        <a:t> Gouvernance, justice, droits de l’Homme</a:t>
                      </a:r>
                      <a:endParaRPr lang="fr-BE" sz="700" noProof="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129288">
                <a:tc>
                  <a:txBody>
                    <a:bodyPr/>
                    <a:lstStyle/>
                    <a:p>
                      <a:pPr>
                        <a:lnSpc>
                          <a:spcPct val="100000"/>
                        </a:lnSpc>
                      </a:pPr>
                      <a:endParaRPr lang="fr-BE" sz="100" noProof="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nSpc>
                          <a:spcPct val="100000"/>
                        </a:lnSpc>
                      </a:pPr>
                      <a:r>
                        <a:rPr lang="fr-BE" sz="700" noProof="0" dirty="0"/>
                        <a:t>CS2: Santé</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1"/>
                  </a:ext>
                </a:extLst>
              </a:tr>
              <a:tr h="192000">
                <a:tc>
                  <a:txBody>
                    <a:bodyPr/>
                    <a:lstStyle/>
                    <a:p>
                      <a:pPr>
                        <a:lnSpc>
                          <a:spcPct val="100000"/>
                        </a:lnSpc>
                      </a:pPr>
                      <a:endParaRPr lang="fr-BE" sz="100" noProof="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7C80"/>
                    </a:solidFill>
                  </a:tcPr>
                </a:tc>
                <a:tc>
                  <a:txBody>
                    <a:bodyPr/>
                    <a:lstStyle/>
                    <a:p>
                      <a:pPr>
                        <a:lnSpc>
                          <a:spcPct val="100000"/>
                        </a:lnSpc>
                      </a:pPr>
                      <a:r>
                        <a:rPr lang="fr-BE" sz="700" noProof="0" dirty="0"/>
                        <a:t>CS3: Eau, assainissement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2"/>
                  </a:ext>
                </a:extLst>
              </a:tr>
              <a:tr h="192000">
                <a:tc>
                  <a:txBody>
                    <a:bodyPr/>
                    <a:lstStyle/>
                    <a:p>
                      <a:pPr>
                        <a:lnSpc>
                          <a:spcPct val="100000"/>
                        </a:lnSpc>
                      </a:pPr>
                      <a:endParaRPr lang="fr-BE" sz="100" noProof="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tc>
                  <a:txBody>
                    <a:bodyPr/>
                    <a:lstStyle/>
                    <a:p>
                      <a:pPr>
                        <a:lnSpc>
                          <a:spcPct val="100000"/>
                        </a:lnSpc>
                      </a:pPr>
                      <a:r>
                        <a:rPr lang="fr-BE" sz="700" noProof="0" dirty="0"/>
                        <a:t>CS4: Agriculture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3"/>
                  </a:ext>
                </a:extLst>
              </a:tr>
              <a:tr h="192000">
                <a:tc>
                  <a:txBody>
                    <a:bodyPr/>
                    <a:lstStyle/>
                    <a:p>
                      <a:pPr>
                        <a:lnSpc>
                          <a:spcPct val="100000"/>
                        </a:lnSpc>
                      </a:pPr>
                      <a:endParaRPr lang="fr-BE" sz="100" noProof="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nSpc>
                          <a:spcPct val="100000"/>
                        </a:lnSpc>
                        <a:spcBef>
                          <a:spcPts val="0"/>
                        </a:spcBef>
                      </a:pPr>
                      <a:r>
                        <a:rPr lang="fr-BE" sz="700" noProof="0" dirty="0"/>
                        <a:t>CS5: Enseignement, recherche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4"/>
                  </a:ext>
                </a:extLst>
              </a:tr>
              <a:tr h="192000">
                <a:tc>
                  <a:txBody>
                    <a:bodyPr/>
                    <a:lstStyle/>
                    <a:p>
                      <a:pPr>
                        <a:lnSpc>
                          <a:spcPct val="100000"/>
                        </a:lnSpc>
                      </a:pPr>
                      <a:endParaRPr lang="fr-BE" sz="100" noProof="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FAFFF"/>
                    </a:solidFill>
                  </a:tcPr>
                </a:tc>
                <a:tc>
                  <a:txBody>
                    <a:bodyPr/>
                    <a:lstStyle/>
                    <a:p>
                      <a:pPr>
                        <a:lnSpc>
                          <a:spcPct val="100000"/>
                        </a:lnSpc>
                      </a:pPr>
                      <a:r>
                        <a:rPr lang="fr-BE" sz="700" noProof="0" dirty="0"/>
                        <a:t>CS6: Entreprenariat, travail décent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5"/>
                  </a:ext>
                </a:extLst>
              </a:tr>
              <a:tr h="192000">
                <a:tc>
                  <a:txBody>
                    <a:bodyPr/>
                    <a:lstStyle/>
                    <a:p>
                      <a:pPr>
                        <a:lnSpc>
                          <a:spcPct val="100000"/>
                        </a:lnSpc>
                      </a:pPr>
                      <a:endParaRPr lang="fr-BE" sz="100" noProof="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nSpc>
                          <a:spcPct val="100000"/>
                        </a:lnSpc>
                      </a:pPr>
                      <a:r>
                        <a:rPr lang="fr-BE" sz="700" noProof="0" dirty="0"/>
                        <a:t>Programme DGD 2017-2021 en commun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pic>
        <p:nvPicPr>
          <p:cNvPr id="119" name="Picture 10" descr="Natural Link icon"/>
          <p:cNvPicPr>
            <a:picLocks noChangeAspect="1" noChangeArrowheads="1"/>
          </p:cNvPicPr>
          <p:nvPr/>
        </p:nvPicPr>
        <p:blipFill>
          <a:blip r:embed="rId25" cstate="screen">
            <a:extLst>
              <a:ext uri="{BEBA8EAE-BF5A-486C-A8C5-ECC9F3942E4B}">
                <a14:imgProps xmlns:a14="http://schemas.microsoft.com/office/drawing/2010/main">
                  <a14:imgLayer r:embed="rId2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rot="9814178">
            <a:off x="388640" y="1459217"/>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0536679" y="4960728"/>
            <a:ext cx="1322341" cy="1565585"/>
          </a:xfrm>
          <a:prstGeom prst="rect">
            <a:avLst/>
          </a:prstGeom>
        </p:spPr>
      </p:pic>
      <p:cxnSp>
        <p:nvCxnSpPr>
          <p:cNvPr id="98" name="Connecteur droit 97"/>
          <p:cNvCxnSpPr>
            <a:stCxn id="1090" idx="2"/>
            <a:endCxn id="1038" idx="3"/>
          </p:cNvCxnSpPr>
          <p:nvPr/>
        </p:nvCxnSpPr>
        <p:spPr>
          <a:xfrm flipH="1">
            <a:off x="6679875" y="1592288"/>
            <a:ext cx="1229454" cy="1621878"/>
          </a:xfrm>
          <a:prstGeom prst="line">
            <a:avLst/>
          </a:prstGeom>
          <a:ln w="22225">
            <a:solidFill>
              <a:srgbClr val="FF7C80"/>
            </a:solidFill>
            <a:prstDash val="solid"/>
          </a:ln>
        </p:spPr>
        <p:style>
          <a:lnRef idx="1">
            <a:schemeClr val="accent1"/>
          </a:lnRef>
          <a:fillRef idx="0">
            <a:schemeClr val="accent1"/>
          </a:fillRef>
          <a:effectRef idx="0">
            <a:schemeClr val="accent1"/>
          </a:effectRef>
          <a:fontRef idx="minor">
            <a:schemeClr val="tx1"/>
          </a:fontRef>
        </p:style>
      </p:cxnSp>
      <p:cxnSp>
        <p:nvCxnSpPr>
          <p:cNvPr id="90" name="Connecteur droit 89"/>
          <p:cNvCxnSpPr>
            <a:stCxn id="1286" idx="0"/>
            <a:endCxn id="1465" idx="1"/>
          </p:cNvCxnSpPr>
          <p:nvPr/>
        </p:nvCxnSpPr>
        <p:spPr>
          <a:xfrm flipV="1">
            <a:off x="4618722" y="1123008"/>
            <a:ext cx="332552" cy="720688"/>
          </a:xfrm>
          <a:prstGeom prst="line">
            <a:avLst/>
          </a:prstGeom>
          <a:ln w="22225">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Connecteur droit 92"/>
          <p:cNvCxnSpPr>
            <a:stCxn id="1038" idx="0"/>
            <a:endCxn id="1286" idx="3"/>
          </p:cNvCxnSpPr>
          <p:nvPr/>
        </p:nvCxnSpPr>
        <p:spPr>
          <a:xfrm flipH="1" flipV="1">
            <a:off x="4866372" y="2046318"/>
            <a:ext cx="1542293" cy="1017758"/>
          </a:xfrm>
          <a:prstGeom prst="line">
            <a:avLst/>
          </a:prstGeom>
          <a:ln w="2222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6" name="Connecteur droit 95"/>
          <p:cNvCxnSpPr>
            <a:stCxn id="1286" idx="3"/>
            <a:endCxn id="1038" idx="0"/>
          </p:cNvCxnSpPr>
          <p:nvPr/>
        </p:nvCxnSpPr>
        <p:spPr>
          <a:xfrm>
            <a:off x="4866372" y="2046318"/>
            <a:ext cx="1542293" cy="1017758"/>
          </a:xfrm>
          <a:prstGeom prst="line">
            <a:avLst/>
          </a:prstGeom>
          <a:ln w="22225">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Connecteur droit 98"/>
          <p:cNvCxnSpPr>
            <a:stCxn id="1038" idx="0"/>
            <a:endCxn id="1286" idx="3"/>
          </p:cNvCxnSpPr>
          <p:nvPr/>
        </p:nvCxnSpPr>
        <p:spPr>
          <a:xfrm flipH="1" flipV="1">
            <a:off x="4866372" y="2046318"/>
            <a:ext cx="1542293" cy="1017758"/>
          </a:xfrm>
          <a:prstGeom prst="line">
            <a:avLst/>
          </a:prstGeom>
          <a:ln w="22225">
            <a:solidFill>
              <a:srgbClr val="FF7C80"/>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087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4E163DA5-9F11-49EF-ADE8-5B1FE0C5C5A5}"/>
              </a:ext>
            </a:extLst>
          </p:cNvPr>
          <p:cNvSpPr>
            <a:spLocks noGrp="1"/>
          </p:cNvSpPr>
          <p:nvPr>
            <p:ph idx="1"/>
          </p:nvPr>
        </p:nvSpPr>
        <p:spPr>
          <a:xfrm>
            <a:off x="680768" y="1527629"/>
            <a:ext cx="5813170" cy="4813794"/>
          </a:xfrm>
        </p:spPr>
        <p:txBody>
          <a:bodyPr>
            <a:normAutofit fontScale="85000" lnSpcReduction="20000"/>
          </a:bodyPr>
          <a:lstStyle/>
          <a:p>
            <a:pPr>
              <a:lnSpc>
                <a:spcPct val="110000"/>
              </a:lnSpc>
              <a:spcBef>
                <a:spcPts val="600"/>
              </a:spcBef>
              <a:spcAft>
                <a:spcPts val="600"/>
              </a:spcAft>
            </a:pPr>
            <a:r>
              <a:rPr lang="fr-FR" dirty="0"/>
              <a:t>Travailler sur les apprentissages liés à chaque synergie &gt;&gt; trop tôt actuellement, </a:t>
            </a:r>
            <a:r>
              <a:rPr lang="fr-FR" b="1" dirty="0"/>
              <a:t>pas suffisamment de recul. </a:t>
            </a:r>
          </a:p>
          <a:p>
            <a:pPr>
              <a:lnSpc>
                <a:spcPct val="110000"/>
              </a:lnSpc>
              <a:spcBef>
                <a:spcPts val="600"/>
              </a:spcBef>
              <a:spcAft>
                <a:spcPts val="600"/>
              </a:spcAft>
            </a:pPr>
            <a:r>
              <a:rPr lang="fr-FR" dirty="0"/>
              <a:t>Actualiser régulièrement </a:t>
            </a:r>
            <a:r>
              <a:rPr lang="fr-FR" b="1" dirty="0"/>
              <a:t>l’état d’avancement</a:t>
            </a:r>
            <a:r>
              <a:rPr lang="fr-FR" dirty="0"/>
              <a:t> des synergies. </a:t>
            </a:r>
          </a:p>
          <a:p>
            <a:pPr>
              <a:lnSpc>
                <a:spcPct val="110000"/>
              </a:lnSpc>
              <a:spcBef>
                <a:spcPts val="600"/>
              </a:spcBef>
              <a:spcAft>
                <a:spcPts val="600"/>
              </a:spcAft>
            </a:pPr>
            <a:r>
              <a:rPr lang="fr-FR" b="1" dirty="0" smtClean="0"/>
              <a:t>Renforcer </a:t>
            </a:r>
            <a:r>
              <a:rPr lang="fr-FR" dirty="0"/>
              <a:t>les synergies et en </a:t>
            </a:r>
            <a:r>
              <a:rPr lang="fr-FR" b="1" dirty="0"/>
              <a:t>développer </a:t>
            </a:r>
            <a:r>
              <a:rPr lang="fr-FR" b="1" dirty="0" smtClean="0"/>
              <a:t>d’autres</a:t>
            </a:r>
            <a:r>
              <a:rPr lang="fr-FR" dirty="0" smtClean="0"/>
              <a:t>. </a:t>
            </a:r>
            <a:endParaRPr lang="fr-FR" dirty="0"/>
          </a:p>
          <a:p>
            <a:pPr>
              <a:lnSpc>
                <a:spcPct val="110000"/>
              </a:lnSpc>
              <a:spcBef>
                <a:spcPts val="600"/>
              </a:spcBef>
              <a:spcAft>
                <a:spcPts val="600"/>
              </a:spcAft>
            </a:pPr>
            <a:r>
              <a:rPr lang="fr-FR" dirty="0"/>
              <a:t>Intégrer les synergies avec des </a:t>
            </a:r>
            <a:r>
              <a:rPr lang="fr-FR" b="1" dirty="0"/>
              <a:t>acteurs non </a:t>
            </a:r>
            <a:r>
              <a:rPr lang="fr-FR" b="1" dirty="0" smtClean="0"/>
              <a:t>belges</a:t>
            </a:r>
            <a:r>
              <a:rPr lang="fr-FR" dirty="0" smtClean="0"/>
              <a:t>. </a:t>
            </a:r>
          </a:p>
          <a:p>
            <a:pPr marL="0" indent="0">
              <a:lnSpc>
                <a:spcPct val="110000"/>
              </a:lnSpc>
              <a:spcBef>
                <a:spcPts val="600"/>
              </a:spcBef>
              <a:spcAft>
                <a:spcPts val="600"/>
              </a:spcAft>
              <a:buNone/>
            </a:pPr>
            <a:r>
              <a:rPr lang="fr-FR" dirty="0" smtClean="0"/>
              <a:t>+ </a:t>
            </a:r>
            <a:r>
              <a:rPr lang="fr-FR" dirty="0"/>
              <a:t>Continuer à veiller à la </a:t>
            </a:r>
            <a:r>
              <a:rPr lang="fr-FR" b="1" dirty="0"/>
              <a:t>pertinence </a:t>
            </a:r>
            <a:r>
              <a:rPr lang="fr-FR" dirty="0"/>
              <a:t>des synergies </a:t>
            </a:r>
            <a:r>
              <a:rPr lang="fr-FR" sz="2600" dirty="0"/>
              <a:t>(ne pas « faire des synergies pour faire des synergies »). </a:t>
            </a:r>
          </a:p>
        </p:txBody>
      </p:sp>
      <p:pic>
        <p:nvPicPr>
          <p:cNvPr id="15" name="Image 1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54112" y="0"/>
            <a:ext cx="5078520" cy="6876106"/>
          </a:xfrm>
          <a:prstGeom prst="rect">
            <a:avLst/>
          </a:prstGeom>
        </p:spPr>
      </p:pic>
      <p:cxnSp>
        <p:nvCxnSpPr>
          <p:cNvPr id="11" name="Connecteur droit 10"/>
          <p:cNvCxnSpPr/>
          <p:nvPr/>
        </p:nvCxnSpPr>
        <p:spPr>
          <a:xfrm>
            <a:off x="7397408" y="0"/>
            <a:ext cx="0" cy="6858000"/>
          </a:xfrm>
          <a:prstGeom prst="line">
            <a:avLst/>
          </a:prstGeom>
          <a:ln w="127000">
            <a:solidFill>
              <a:srgbClr val="79D5E7"/>
            </a:solidFill>
          </a:ln>
        </p:spPr>
        <p:style>
          <a:lnRef idx="1">
            <a:schemeClr val="accent1"/>
          </a:lnRef>
          <a:fillRef idx="0">
            <a:schemeClr val="accent1"/>
          </a:fillRef>
          <a:effectRef idx="0">
            <a:schemeClr val="accent1"/>
          </a:effectRef>
          <a:fontRef idx="minor">
            <a:schemeClr val="tx1"/>
          </a:fontRef>
        </p:style>
      </p:cxnSp>
      <p:grpSp>
        <p:nvGrpSpPr>
          <p:cNvPr id="12" name="Groupe 11"/>
          <p:cNvGrpSpPr/>
          <p:nvPr/>
        </p:nvGrpSpPr>
        <p:grpSpPr>
          <a:xfrm>
            <a:off x="6277261" y="3662858"/>
            <a:ext cx="2240293" cy="2161797"/>
            <a:chOff x="2167128" y="1517904"/>
            <a:chExt cx="5038344" cy="5038344"/>
          </a:xfrm>
        </p:grpSpPr>
        <p:sp>
          <p:nvSpPr>
            <p:cNvPr id="13" name="Ellipse 12"/>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Imag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sp>
        <p:nvSpPr>
          <p:cNvPr id="9" name="Titre 1">
            <a:extLst>
              <a:ext uri="{FF2B5EF4-FFF2-40B4-BE49-F238E27FC236}">
                <a16:creationId xmlns:a16="http://schemas.microsoft.com/office/drawing/2014/main" xmlns="" id="{2520F218-6502-4456-8B3D-D4600CAF5F48}"/>
              </a:ext>
            </a:extLst>
          </p:cNvPr>
          <p:cNvSpPr>
            <a:spLocks noGrp="1"/>
          </p:cNvSpPr>
          <p:nvPr>
            <p:ph type="title"/>
          </p:nvPr>
        </p:nvSpPr>
        <p:spPr>
          <a:xfrm>
            <a:off x="403365" y="130629"/>
            <a:ext cx="5127031" cy="1397000"/>
          </a:xfrm>
        </p:spPr>
        <p:txBody>
          <a:bodyPr>
            <a:normAutofit/>
          </a:bodyPr>
          <a:lstStyle/>
          <a:p>
            <a:r>
              <a:rPr lang="fr-FR" dirty="0"/>
              <a:t>Pour la suite… </a:t>
            </a:r>
            <a:endParaRPr lang="fr-BE" dirty="0"/>
          </a:p>
        </p:txBody>
      </p:sp>
      <p:pic>
        <p:nvPicPr>
          <p:cNvPr id="10" name="Imag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4797" y="451129"/>
            <a:ext cx="756000" cy="756000"/>
          </a:xfrm>
          <a:prstGeom prst="ellipse">
            <a:avLst/>
          </a:prstGeom>
        </p:spPr>
      </p:pic>
    </p:spTree>
    <p:extLst>
      <p:ext uri="{BB962C8B-B14F-4D97-AF65-F5344CB8AC3E}">
        <p14:creationId xmlns:p14="http://schemas.microsoft.com/office/powerpoint/2010/main" val="846049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sp>
        <p:nvSpPr>
          <p:cNvPr id="2" name="Titre 1">
            <a:extLst>
              <a:ext uri="{FF2B5EF4-FFF2-40B4-BE49-F238E27FC236}">
                <a16:creationId xmlns:a16="http://schemas.microsoft.com/office/drawing/2014/main" xmlns="" id="{209189D4-0F49-45F1-BA3B-EE731B2ED105}"/>
              </a:ext>
            </a:extLst>
          </p:cNvPr>
          <p:cNvSpPr>
            <a:spLocks noGrp="1"/>
          </p:cNvSpPr>
          <p:nvPr>
            <p:ph type="title"/>
          </p:nvPr>
        </p:nvSpPr>
        <p:spPr>
          <a:xfrm>
            <a:off x="2371061" y="1097889"/>
            <a:ext cx="8576339" cy="1004391"/>
          </a:xfrm>
        </p:spPr>
        <p:txBody>
          <a:bodyPr vert="horz" lIns="91440" tIns="45720" rIns="91440" bIns="45720" rtlCol="0" anchor="t">
            <a:normAutofit/>
          </a:bodyPr>
          <a:lstStyle/>
          <a:p>
            <a:pPr algn="r">
              <a:lnSpc>
                <a:spcPct val="80000"/>
              </a:lnSpc>
            </a:pPr>
            <a:r>
              <a:rPr lang="fr-BE" sz="3200" b="1" dirty="0">
                <a:solidFill>
                  <a:srgbClr val="F36258"/>
                </a:solidFill>
                <a:effectLst>
                  <a:outerShdw blurRad="38100" dist="38100" dir="2700000" algn="tl">
                    <a:srgbClr val="000000">
                      <a:alpha val="43137"/>
                    </a:srgbClr>
                  </a:outerShdw>
                </a:effectLst>
                <a:latin typeface="Segoe UI Light" panose="020B0502040204020203" pitchFamily="34" charset="0"/>
              </a:rPr>
              <a:t>II.3. </a:t>
            </a:r>
            <a:r>
              <a:rPr lang="fr-BE" sz="3200" b="1" dirty="0" smtClean="0">
                <a:solidFill>
                  <a:schemeClr val="tx2">
                    <a:lumMod val="75000"/>
                  </a:schemeClr>
                </a:solidFill>
                <a:effectLst>
                  <a:outerShdw blurRad="38100" dist="38100" dir="2700000" algn="tl">
                    <a:srgbClr val="000000">
                      <a:alpha val="43137"/>
                    </a:srgbClr>
                  </a:outerShdw>
                </a:effectLst>
                <a:latin typeface="Segoe UI Light" panose="020B0502040204020203" pitchFamily="34" charset="0"/>
              </a:rPr>
              <a:t>Actualisation de </a:t>
            </a:r>
            <a:r>
              <a:rPr lang="fr-BE" sz="3200" b="1" dirty="0">
                <a:solidFill>
                  <a:schemeClr val="tx2">
                    <a:lumMod val="75000"/>
                  </a:schemeClr>
                </a:solidFill>
                <a:effectLst>
                  <a:outerShdw blurRad="38100" dist="38100" dir="2700000" algn="tl">
                    <a:srgbClr val="000000">
                      <a:alpha val="43137"/>
                    </a:srgbClr>
                  </a:outerShdw>
                </a:effectLst>
                <a:latin typeface="Segoe UI Light" panose="020B0502040204020203" pitchFamily="34" charset="0"/>
              </a:rPr>
              <a:t>l’analyse des risques</a:t>
            </a:r>
          </a:p>
        </p:txBody>
      </p:sp>
      <p:cxnSp>
        <p:nvCxnSpPr>
          <p:cNvPr id="5" name="Connecteur droit 4"/>
          <p:cNvCxnSpPr/>
          <p:nvPr/>
        </p:nvCxnSpPr>
        <p:spPr>
          <a:xfrm flipV="1">
            <a:off x="0" y="5803752"/>
            <a:ext cx="12192000" cy="14835"/>
          </a:xfrm>
          <a:prstGeom prst="line">
            <a:avLst/>
          </a:prstGeom>
          <a:ln w="101600">
            <a:solidFill>
              <a:srgbClr val="FB8E65"/>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V="1">
            <a:off x="-318178" y="1377501"/>
            <a:ext cx="4062405" cy="2"/>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953923"/>
            <a:ext cx="12191998" cy="3813754"/>
          </a:xfrm>
          <a:prstGeom prst="rect">
            <a:avLst/>
          </a:prstGeom>
        </p:spPr>
      </p:pic>
      <p:cxnSp>
        <p:nvCxnSpPr>
          <p:cNvPr id="22" name="Connecteur droit 21"/>
          <p:cNvCxnSpPr/>
          <p:nvPr/>
        </p:nvCxnSpPr>
        <p:spPr>
          <a:xfrm>
            <a:off x="11201400" y="1377501"/>
            <a:ext cx="990599"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e 15"/>
          <p:cNvGrpSpPr/>
          <p:nvPr/>
        </p:nvGrpSpPr>
        <p:grpSpPr>
          <a:xfrm>
            <a:off x="1739379" y="4879063"/>
            <a:ext cx="1927365" cy="1849377"/>
            <a:chOff x="2167128" y="1517904"/>
            <a:chExt cx="5038344" cy="5038344"/>
          </a:xfrm>
        </p:grpSpPr>
        <p:sp>
          <p:nvSpPr>
            <p:cNvPr id="17" name="Ellipse 16"/>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9" name="Image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spTree>
    <p:extLst>
      <p:ext uri="{BB962C8B-B14F-4D97-AF65-F5344CB8AC3E}">
        <p14:creationId xmlns:p14="http://schemas.microsoft.com/office/powerpoint/2010/main" val="3025974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4E163DA5-9F11-49EF-ADE8-5B1FE0C5C5A5}"/>
              </a:ext>
            </a:extLst>
          </p:cNvPr>
          <p:cNvSpPr>
            <a:spLocks noGrp="1"/>
          </p:cNvSpPr>
          <p:nvPr>
            <p:ph idx="1"/>
          </p:nvPr>
        </p:nvSpPr>
        <p:spPr>
          <a:xfrm>
            <a:off x="475425" y="646460"/>
            <a:ext cx="9551077" cy="4966500"/>
          </a:xfrm>
        </p:spPr>
        <p:txBody>
          <a:bodyPr>
            <a:noAutofit/>
          </a:bodyPr>
          <a:lstStyle/>
          <a:p>
            <a:pPr>
              <a:spcAft>
                <a:spcPts val="600"/>
              </a:spcAft>
            </a:pPr>
            <a:r>
              <a:rPr lang="fr-BE" sz="2400" dirty="0"/>
              <a:t>Actualisation de l’analyse des risques pour prendre en compte le </a:t>
            </a:r>
            <a:r>
              <a:rPr lang="fr-BE" sz="2400" b="1" dirty="0"/>
              <a:t>nouveau contexte </a:t>
            </a:r>
            <a:endParaRPr lang="fr-BE" sz="2400" b="1" dirty="0" smtClean="0"/>
          </a:p>
          <a:p>
            <a:pPr marL="457200" lvl="1" indent="0">
              <a:spcBef>
                <a:spcPts val="0"/>
              </a:spcBef>
              <a:spcAft>
                <a:spcPts val="600"/>
              </a:spcAft>
              <a:buNone/>
            </a:pPr>
            <a:r>
              <a:rPr lang="fr-FR" sz="2000" dirty="0" smtClean="0"/>
              <a:t>&gt;&gt; En particulier les changements survenus suite à l’élection, en mars 2016, du </a:t>
            </a:r>
            <a:r>
              <a:rPr lang="fr-FR" sz="2000" b="1" dirty="0" smtClean="0"/>
              <a:t>nouveau gouvernement </a:t>
            </a:r>
            <a:r>
              <a:rPr lang="fr-FR" sz="2000" dirty="0" smtClean="0"/>
              <a:t>sous la présidence de Patrice Talon: </a:t>
            </a:r>
          </a:p>
          <a:p>
            <a:pPr lvl="1">
              <a:lnSpc>
                <a:spcPct val="100000"/>
              </a:lnSpc>
              <a:spcBef>
                <a:spcPts val="0"/>
              </a:spcBef>
            </a:pPr>
            <a:r>
              <a:rPr lang="fr-FR" sz="2000" dirty="0" smtClean="0"/>
              <a:t>Nouveau Programme </a:t>
            </a:r>
            <a:r>
              <a:rPr lang="fr-FR" sz="2000" dirty="0"/>
              <a:t>d’actions du gouvernement 2016-2021 (PAG) adopté en décembre 2016 </a:t>
            </a:r>
          </a:p>
          <a:p>
            <a:pPr lvl="1">
              <a:lnSpc>
                <a:spcPct val="100000"/>
              </a:lnSpc>
              <a:spcBef>
                <a:spcPts val="0"/>
              </a:spcBef>
            </a:pPr>
            <a:r>
              <a:rPr lang="fr-FR" sz="2000" dirty="0"/>
              <a:t>Réformes structurelles, décentralisation </a:t>
            </a:r>
          </a:p>
          <a:p>
            <a:pPr lvl="1">
              <a:lnSpc>
                <a:spcPct val="100000"/>
              </a:lnSpc>
              <a:spcBef>
                <a:spcPts val="0"/>
              </a:spcBef>
              <a:spcAft>
                <a:spcPts val="600"/>
              </a:spcAft>
            </a:pPr>
            <a:r>
              <a:rPr lang="fr-FR" sz="2000" dirty="0"/>
              <a:t>Privatisation, appui au secteur </a:t>
            </a:r>
            <a:r>
              <a:rPr lang="fr-FR" sz="2000" dirty="0" smtClean="0"/>
              <a:t>privé &gt;&gt; grève des différents secteurs publics. </a:t>
            </a:r>
            <a:endParaRPr lang="fr-FR" sz="2000" dirty="0"/>
          </a:p>
          <a:p>
            <a:pPr marL="457200" lvl="1" indent="0">
              <a:lnSpc>
                <a:spcPct val="100000"/>
              </a:lnSpc>
              <a:spcBef>
                <a:spcPts val="0"/>
              </a:spcBef>
              <a:spcAft>
                <a:spcPts val="600"/>
              </a:spcAft>
              <a:buNone/>
            </a:pPr>
            <a:r>
              <a:rPr lang="fr-FR" sz="2000" dirty="0" smtClean="0"/>
              <a:t>+ Réforme et nouvelles orientations au niveau de la </a:t>
            </a:r>
            <a:r>
              <a:rPr lang="fr-FR" sz="2000" b="1" dirty="0" smtClean="0"/>
              <a:t>politique belge</a:t>
            </a:r>
            <a:r>
              <a:rPr lang="fr-FR" sz="2000" dirty="0" smtClean="0"/>
              <a:t>. </a:t>
            </a:r>
            <a:endParaRPr lang="fr-FR" sz="2000" dirty="0"/>
          </a:p>
          <a:p>
            <a:pPr>
              <a:spcAft>
                <a:spcPts val="600"/>
              </a:spcAft>
            </a:pPr>
            <a:r>
              <a:rPr lang="fr-BE" sz="2400" b="1" dirty="0" smtClean="0"/>
              <a:t>Méthodologie</a:t>
            </a:r>
            <a:r>
              <a:rPr lang="fr-BE" sz="2400" dirty="0" smtClean="0"/>
              <a:t>: actualisation de l’analyse des risques de l’ACC 2015 par sous-groupes thématiques.</a:t>
            </a:r>
          </a:p>
          <a:p>
            <a:pPr>
              <a:spcAft>
                <a:spcPts val="600"/>
              </a:spcAft>
            </a:pPr>
            <a:r>
              <a:rPr lang="fr-FR" sz="2400" dirty="0" smtClean="0"/>
              <a:t>Cette analyse pourrait être </a:t>
            </a:r>
            <a:r>
              <a:rPr lang="fr-FR" sz="2400" b="1" dirty="0" smtClean="0"/>
              <a:t>révisée</a:t>
            </a:r>
            <a:r>
              <a:rPr lang="fr-FR" sz="2400" dirty="0" smtClean="0"/>
              <a:t> pour les prochains DS pour se centrer davantage sur les risques (et non les problèmes existants), identifier le niveau de risque et mentionner les mesures prises pour mieux gérer ces risques. </a:t>
            </a:r>
            <a:endParaRPr lang="fr-BE" dirty="0" smtClean="0"/>
          </a:p>
        </p:txBody>
      </p:sp>
      <p:pic>
        <p:nvPicPr>
          <p:cNvPr id="4" name="Imag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0993867">
            <a:off x="9660791" y="-1757615"/>
            <a:ext cx="5279043" cy="5252493"/>
          </a:xfrm>
          <a:prstGeom prst="rect">
            <a:avLst/>
          </a:prstGeom>
        </p:spPr>
      </p:pic>
      <p:pic>
        <p:nvPicPr>
          <p:cNvPr id="13" name="Imag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26502" y="4956360"/>
            <a:ext cx="792000" cy="792000"/>
          </a:xfrm>
          <a:prstGeom prst="ellipse">
            <a:avLst/>
          </a:prstGeom>
        </p:spPr>
      </p:pic>
    </p:spTree>
    <p:extLst>
      <p:ext uri="{BB962C8B-B14F-4D97-AF65-F5344CB8AC3E}">
        <p14:creationId xmlns:p14="http://schemas.microsoft.com/office/powerpoint/2010/main" val="2471793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4E163DA5-9F11-49EF-ADE8-5B1FE0C5C5A5}"/>
              </a:ext>
            </a:extLst>
          </p:cNvPr>
          <p:cNvSpPr>
            <a:spLocks noGrp="1"/>
          </p:cNvSpPr>
          <p:nvPr>
            <p:ph idx="1"/>
          </p:nvPr>
        </p:nvSpPr>
        <p:spPr>
          <a:xfrm>
            <a:off x="606056" y="797442"/>
            <a:ext cx="11008429" cy="6060558"/>
          </a:xfrm>
        </p:spPr>
        <p:txBody>
          <a:bodyPr>
            <a:noAutofit/>
          </a:bodyPr>
          <a:lstStyle/>
          <a:p>
            <a:pPr>
              <a:spcBef>
                <a:spcPts val="0"/>
              </a:spcBef>
              <a:spcAft>
                <a:spcPts val="600"/>
              </a:spcAft>
            </a:pPr>
            <a:r>
              <a:rPr lang="fr-BE" sz="2400" dirty="0" smtClean="0"/>
              <a:t>Toutefois, comme indiqué lors du DS 2016, </a:t>
            </a:r>
            <a:r>
              <a:rPr lang="fr-BE" sz="2400" b="1" dirty="0" smtClean="0"/>
              <a:t>la pertinence</a:t>
            </a:r>
            <a:r>
              <a:rPr lang="fr-BE" sz="2400" dirty="0" smtClean="0"/>
              <a:t> d’une analyse des risques commune approfondie peut être questionnée:</a:t>
            </a:r>
          </a:p>
          <a:p>
            <a:pPr lvl="1">
              <a:spcBef>
                <a:spcPts val="0"/>
              </a:spcBef>
              <a:spcAft>
                <a:spcPts val="600"/>
              </a:spcAft>
            </a:pPr>
            <a:r>
              <a:rPr lang="fr-BE" sz="1800" dirty="0" smtClean="0"/>
              <a:t>les programmes 2017-2021 contiennent tous une analyse des risques &gt;&gt; possibilité d’y faire référence ; </a:t>
            </a:r>
            <a:endParaRPr lang="fr-BE" sz="1800" dirty="0"/>
          </a:p>
          <a:p>
            <a:pPr lvl="1">
              <a:spcBef>
                <a:spcPts val="0"/>
              </a:spcBef>
              <a:spcAft>
                <a:spcPts val="600"/>
              </a:spcAft>
            </a:pPr>
            <a:r>
              <a:rPr lang="fr-BE" sz="1800" dirty="0" smtClean="0"/>
              <a:t>une </a:t>
            </a:r>
            <a:r>
              <a:rPr lang="fr-BE" sz="1800" dirty="0"/>
              <a:t>analyse des risques évolue par définition en permanence en fonction du </a:t>
            </a:r>
            <a:r>
              <a:rPr lang="fr-BE" sz="1800" dirty="0" smtClean="0"/>
              <a:t>contexte ;  </a:t>
            </a:r>
            <a:endParaRPr lang="fr-BE" sz="1800" dirty="0"/>
          </a:p>
          <a:p>
            <a:pPr lvl="1">
              <a:lnSpc>
                <a:spcPct val="100000"/>
              </a:lnSpc>
              <a:spcBef>
                <a:spcPts val="0"/>
              </a:spcBef>
              <a:spcAft>
                <a:spcPts val="600"/>
              </a:spcAft>
            </a:pPr>
            <a:r>
              <a:rPr lang="fr-BE" sz="1800" dirty="0" smtClean="0"/>
              <a:t>développer une analyse des risques commune détaillée chaque année va à l’encontre de la simplification administrative. </a:t>
            </a:r>
            <a:r>
              <a:rPr lang="fr-FR" sz="2400" dirty="0"/>
              <a:t>  </a:t>
            </a:r>
            <a:endParaRPr lang="fr-FR" sz="2400" dirty="0">
              <a:solidFill>
                <a:srgbClr val="FB8D74"/>
              </a:solidFill>
            </a:endParaRPr>
          </a:p>
        </p:txBody>
      </p:sp>
      <p:pic>
        <p:nvPicPr>
          <p:cNvPr id="10" name="Imag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9548094">
            <a:off x="-1115207" y="3312924"/>
            <a:ext cx="5279043" cy="5252493"/>
          </a:xfrm>
          <a:prstGeom prst="rect">
            <a:avLst/>
          </a:prstGeom>
        </p:spPr>
      </p:pic>
      <p:sp>
        <p:nvSpPr>
          <p:cNvPr id="2" name="ZoneTexte 1"/>
          <p:cNvSpPr txBox="1"/>
          <p:nvPr/>
        </p:nvSpPr>
        <p:spPr>
          <a:xfrm>
            <a:off x="6094606" y="4078472"/>
            <a:ext cx="5275330" cy="1692771"/>
          </a:xfrm>
          <a:prstGeom prst="rect">
            <a:avLst/>
          </a:prstGeom>
          <a:noFill/>
        </p:spPr>
        <p:txBody>
          <a:bodyPr wrap="square" rtlCol="0">
            <a:spAutoFit/>
          </a:bodyPr>
          <a:lstStyle/>
          <a:p>
            <a:r>
              <a:rPr lang="fr-FR" sz="2400" b="1" dirty="0" smtClean="0"/>
              <a:t>Adaptation</a:t>
            </a:r>
            <a:r>
              <a:rPr lang="fr-FR" sz="2400" dirty="0" smtClean="0"/>
              <a:t> dans le CSC 2017</a:t>
            </a:r>
            <a:r>
              <a:rPr lang="fr-FR" sz="2000" dirty="0" smtClean="0"/>
              <a:t>: remplacer les références au Président en tant que personne par des références au </a:t>
            </a:r>
            <a:r>
              <a:rPr lang="fr-FR" sz="2000" b="1" dirty="0" smtClean="0"/>
              <a:t>gouvernement</a:t>
            </a:r>
            <a:r>
              <a:rPr lang="fr-FR" sz="2000" dirty="0" smtClean="0"/>
              <a:t> élu, en tant qu’institution (sous la Présidence de Talon). </a:t>
            </a:r>
            <a:endParaRPr lang="fr-BE" sz="2000" dirty="0"/>
          </a:p>
        </p:txBody>
      </p:sp>
      <p:sp>
        <p:nvSpPr>
          <p:cNvPr id="6" name="Plus 5"/>
          <p:cNvSpPr/>
          <p:nvPr/>
        </p:nvSpPr>
        <p:spPr>
          <a:xfrm>
            <a:off x="5818159" y="4195431"/>
            <a:ext cx="252000" cy="252000"/>
          </a:xfrm>
          <a:prstGeom prst="mathPlus">
            <a:avLst/>
          </a:prstGeom>
          <a:solidFill>
            <a:srgbClr val="00B0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à coins arrondis 6"/>
          <p:cNvSpPr/>
          <p:nvPr/>
        </p:nvSpPr>
        <p:spPr>
          <a:xfrm>
            <a:off x="5584643" y="3865821"/>
            <a:ext cx="6029842" cy="2073349"/>
          </a:xfrm>
          <a:prstGeom prst="roundRect">
            <a:avLst/>
          </a:prstGeom>
          <a:noFill/>
          <a:ln w="57150" cap="rnd">
            <a:solidFill>
              <a:srgbClr val="59D3B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262785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sp>
        <p:nvSpPr>
          <p:cNvPr id="2" name="Titre 1">
            <a:extLst>
              <a:ext uri="{FF2B5EF4-FFF2-40B4-BE49-F238E27FC236}">
                <a16:creationId xmlns:a16="http://schemas.microsoft.com/office/drawing/2014/main" xmlns="" id="{209189D4-0F49-45F1-BA3B-EE731B2ED105}"/>
              </a:ext>
            </a:extLst>
          </p:cNvPr>
          <p:cNvSpPr>
            <a:spLocks noGrp="1"/>
          </p:cNvSpPr>
          <p:nvPr>
            <p:ph type="title"/>
          </p:nvPr>
        </p:nvSpPr>
        <p:spPr>
          <a:xfrm>
            <a:off x="4582633" y="1002640"/>
            <a:ext cx="6953688" cy="1004391"/>
          </a:xfrm>
        </p:spPr>
        <p:txBody>
          <a:bodyPr vert="horz" lIns="91440" tIns="45720" rIns="91440" bIns="45720" rtlCol="0" anchor="t">
            <a:normAutofit/>
          </a:bodyPr>
          <a:lstStyle/>
          <a:p>
            <a:pPr>
              <a:lnSpc>
                <a:spcPct val="80000"/>
              </a:lnSpc>
            </a:pPr>
            <a:r>
              <a:rPr lang="fr-BE" sz="3200" b="1" dirty="0" smtClean="0">
                <a:solidFill>
                  <a:srgbClr val="F3A407"/>
                </a:solidFill>
                <a:effectLst>
                  <a:outerShdw blurRad="38100" dist="38100" dir="2700000" algn="tl">
                    <a:srgbClr val="000000">
                      <a:alpha val="43137"/>
                    </a:srgbClr>
                  </a:outerShdw>
                </a:effectLst>
                <a:latin typeface="Segoe UI Light" panose="020B0502040204020203" pitchFamily="34" charset="0"/>
              </a:rPr>
              <a:t>II.4</a:t>
            </a:r>
            <a:r>
              <a:rPr lang="fr-BE" sz="3200" b="1" dirty="0">
                <a:solidFill>
                  <a:srgbClr val="F3A407"/>
                </a:solidFill>
                <a:effectLst>
                  <a:outerShdw blurRad="38100" dist="38100" dir="2700000" algn="tl">
                    <a:srgbClr val="000000">
                      <a:alpha val="43137"/>
                    </a:srgbClr>
                  </a:outerShdw>
                </a:effectLst>
                <a:latin typeface="Segoe UI Light" panose="020B0502040204020203" pitchFamily="34" charset="0"/>
              </a:rPr>
              <a:t>. </a:t>
            </a:r>
            <a:r>
              <a:rPr lang="fr-BE" sz="3200" b="1" dirty="0" smtClean="0">
                <a:solidFill>
                  <a:schemeClr val="tx2">
                    <a:lumMod val="75000"/>
                  </a:schemeClr>
                </a:solidFill>
                <a:effectLst>
                  <a:outerShdw blurRad="38100" dist="38100" dir="2700000" algn="tl">
                    <a:srgbClr val="000000">
                      <a:alpha val="43137"/>
                    </a:srgbClr>
                  </a:outerShdw>
                </a:effectLst>
                <a:latin typeface="Segoe UI Light" panose="020B0502040204020203" pitchFamily="34" charset="0"/>
              </a:rPr>
              <a:t>Leçons apprises du programme AMSANA</a:t>
            </a:r>
            <a:endParaRPr lang="fr-BE" sz="3200" b="1" dirty="0">
              <a:solidFill>
                <a:schemeClr val="tx2">
                  <a:lumMod val="75000"/>
                </a:schemeClr>
              </a:solidFill>
              <a:effectLst>
                <a:outerShdw blurRad="38100" dist="38100" dir="2700000" algn="tl">
                  <a:srgbClr val="000000">
                    <a:alpha val="43137"/>
                  </a:srgbClr>
                </a:outerShdw>
              </a:effectLst>
              <a:latin typeface="Segoe UI Light" panose="020B0502040204020203" pitchFamily="34" charset="0"/>
            </a:endParaRPr>
          </a:p>
        </p:txBody>
      </p:sp>
      <p:grpSp>
        <p:nvGrpSpPr>
          <p:cNvPr id="8" name="Groupe 7"/>
          <p:cNvGrpSpPr/>
          <p:nvPr/>
        </p:nvGrpSpPr>
        <p:grpSpPr>
          <a:xfrm>
            <a:off x="-275495" y="1986924"/>
            <a:ext cx="12467495" cy="3826478"/>
            <a:chOff x="-435329" y="1908309"/>
            <a:chExt cx="12627329" cy="3910279"/>
          </a:xfrm>
        </p:grpSpPr>
        <p:pic>
          <p:nvPicPr>
            <p:cNvPr id="7" name="Imag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2955" y="1908309"/>
              <a:ext cx="11679045" cy="3910278"/>
            </a:xfrm>
            <a:prstGeom prst="rect">
              <a:avLst/>
            </a:prstGeom>
          </p:spPr>
        </p:pic>
        <p:pic>
          <p:nvPicPr>
            <p:cNvPr id="17" name="Imag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435329" y="1908310"/>
              <a:ext cx="973874" cy="3910278"/>
            </a:xfrm>
            <a:prstGeom prst="rect">
              <a:avLst/>
            </a:prstGeom>
          </p:spPr>
        </p:pic>
      </p:grpSp>
      <p:cxnSp>
        <p:nvCxnSpPr>
          <p:cNvPr id="5" name="Connecteur droit 4"/>
          <p:cNvCxnSpPr/>
          <p:nvPr/>
        </p:nvCxnSpPr>
        <p:spPr>
          <a:xfrm flipV="1">
            <a:off x="-42532" y="5848040"/>
            <a:ext cx="12323135" cy="2441"/>
          </a:xfrm>
          <a:prstGeom prst="line">
            <a:avLst/>
          </a:prstGeom>
          <a:ln w="1016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V="1">
            <a:off x="-55541" y="1489463"/>
            <a:ext cx="4471640" cy="2"/>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10913495" y="1503046"/>
            <a:ext cx="1586845"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18"/>
          <p:cNvGrpSpPr/>
          <p:nvPr/>
        </p:nvGrpSpPr>
        <p:grpSpPr>
          <a:xfrm>
            <a:off x="1739379" y="4879063"/>
            <a:ext cx="1927365" cy="1849377"/>
            <a:chOff x="2167128" y="1517904"/>
            <a:chExt cx="5038344" cy="5038344"/>
          </a:xfrm>
        </p:grpSpPr>
        <p:sp>
          <p:nvSpPr>
            <p:cNvPr id="20" name="Ellipse 19"/>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3" name="Image 2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spTree>
    <p:extLst>
      <p:ext uri="{BB962C8B-B14F-4D97-AF65-F5344CB8AC3E}">
        <p14:creationId xmlns:p14="http://schemas.microsoft.com/office/powerpoint/2010/main" val="3182624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520F218-6502-4456-8B3D-D4600CAF5F48}"/>
              </a:ext>
            </a:extLst>
          </p:cNvPr>
          <p:cNvSpPr>
            <a:spLocks noGrp="1"/>
          </p:cNvSpPr>
          <p:nvPr>
            <p:ph type="title"/>
          </p:nvPr>
        </p:nvSpPr>
        <p:spPr>
          <a:xfrm>
            <a:off x="450867" y="326776"/>
            <a:ext cx="5127031" cy="1397000"/>
          </a:xfrm>
        </p:spPr>
        <p:txBody>
          <a:bodyPr>
            <a:normAutofit/>
          </a:bodyPr>
          <a:lstStyle/>
          <a:p>
            <a:r>
              <a:rPr lang="fr-FR" sz="4000" dirty="0"/>
              <a:t>Focus sur AMSANA</a:t>
            </a:r>
            <a:endParaRPr lang="fr-BE" sz="4000" dirty="0"/>
          </a:p>
        </p:txBody>
      </p:sp>
      <p:sp>
        <p:nvSpPr>
          <p:cNvPr id="3" name="Espace réservé du contenu 2">
            <a:extLst>
              <a:ext uri="{FF2B5EF4-FFF2-40B4-BE49-F238E27FC236}">
                <a16:creationId xmlns:a16="http://schemas.microsoft.com/office/drawing/2014/main" xmlns="" id="{4E163DA5-9F11-49EF-ADE8-5B1FE0C5C5A5}"/>
              </a:ext>
            </a:extLst>
          </p:cNvPr>
          <p:cNvSpPr>
            <a:spLocks noGrp="1"/>
          </p:cNvSpPr>
          <p:nvPr>
            <p:ph idx="1"/>
          </p:nvPr>
        </p:nvSpPr>
        <p:spPr>
          <a:xfrm>
            <a:off x="450867" y="1282045"/>
            <a:ext cx="6396974" cy="5165889"/>
          </a:xfrm>
        </p:spPr>
        <p:txBody>
          <a:bodyPr>
            <a:normAutofit/>
          </a:bodyPr>
          <a:lstStyle/>
          <a:p>
            <a:endParaRPr lang="fr-BE" dirty="0"/>
          </a:p>
          <a:p>
            <a:r>
              <a:rPr lang="fr-BE" sz="2400" dirty="0"/>
              <a:t>AMSANA = « Appui </a:t>
            </a:r>
            <a:r>
              <a:rPr lang="fr-BE" sz="2400" dirty="0" smtClean="0"/>
              <a:t>multisectoriel pour la sécurité alimentaire et nutritionnelle dans </a:t>
            </a:r>
            <a:r>
              <a:rPr lang="fr-BE" sz="2400" dirty="0"/>
              <a:t>l’</a:t>
            </a:r>
            <a:r>
              <a:rPr lang="fr-BE" sz="2400" dirty="0" err="1"/>
              <a:t>Atacora</a:t>
            </a:r>
            <a:r>
              <a:rPr lang="fr-BE" sz="2400" dirty="0"/>
              <a:t> »</a:t>
            </a:r>
          </a:p>
          <a:p>
            <a:r>
              <a:rPr lang="fr-BE" sz="2400" dirty="0"/>
              <a:t>Programme FBSA 2015-2020</a:t>
            </a:r>
          </a:p>
          <a:p>
            <a:r>
              <a:rPr lang="fr-BE" sz="2400" dirty="0"/>
              <a:t>CTB, Croix-Rouge de Belgique, </a:t>
            </a:r>
            <a:r>
              <a:rPr lang="fr-BE" sz="2400" dirty="0" err="1"/>
              <a:t>Protos</a:t>
            </a:r>
            <a:r>
              <a:rPr lang="fr-BE" sz="2400" dirty="0"/>
              <a:t>, Louvain Coopération, Iles de Paix</a:t>
            </a:r>
          </a:p>
          <a:p>
            <a:r>
              <a:rPr lang="fr-FR" sz="2400" dirty="0" smtClean="0"/>
              <a:t>Programme commun multi-acteurs &gt;&gt; particularités: programme conçu en amont, cadre géographique limité MAIS peut être une source d’inspiration. </a:t>
            </a:r>
          </a:p>
        </p:txBody>
      </p:sp>
      <p:pic>
        <p:nvPicPr>
          <p:cNvPr id="7" name="Image 6"/>
          <p:cNvPicPr>
            <a:picLocks noChangeAspect="1"/>
          </p:cNvPicPr>
          <p:nvPr/>
        </p:nvPicPr>
        <p:blipFill rotWithShape="1">
          <a:blip r:embed="rId2" cstate="screen">
            <a:extLst>
              <a:ext uri="{28A0092B-C50C-407E-A947-70E740481C1C}">
                <a14:useLocalDpi xmlns:a14="http://schemas.microsoft.com/office/drawing/2010/main"/>
              </a:ext>
            </a:extLst>
          </a:blip>
          <a:srcRect l="-181"/>
          <a:stretch/>
        </p:blipFill>
        <p:spPr>
          <a:xfrm>
            <a:off x="7868093" y="0"/>
            <a:ext cx="4323907" cy="6858000"/>
          </a:xfrm>
          <a:prstGeom prst="rect">
            <a:avLst/>
          </a:prstGeom>
        </p:spPr>
      </p:pic>
      <p:cxnSp>
        <p:nvCxnSpPr>
          <p:cNvPr id="8" name="Connecteur droit 7"/>
          <p:cNvCxnSpPr/>
          <p:nvPr/>
        </p:nvCxnSpPr>
        <p:spPr>
          <a:xfrm>
            <a:off x="7870780" y="0"/>
            <a:ext cx="0" cy="6858000"/>
          </a:xfrm>
          <a:prstGeom prst="line">
            <a:avLst/>
          </a:prstGeom>
          <a:ln w="127000">
            <a:solidFill>
              <a:srgbClr val="2EB877"/>
            </a:solidFill>
          </a:ln>
        </p:spPr>
        <p:style>
          <a:lnRef idx="1">
            <a:schemeClr val="accent1"/>
          </a:lnRef>
          <a:fillRef idx="0">
            <a:schemeClr val="accent1"/>
          </a:fillRef>
          <a:effectRef idx="0">
            <a:schemeClr val="accent1"/>
          </a:effectRef>
          <a:fontRef idx="minor">
            <a:schemeClr val="tx1"/>
          </a:fontRef>
        </p:style>
      </p:cxnSp>
      <p:grpSp>
        <p:nvGrpSpPr>
          <p:cNvPr id="11" name="Groupe 10"/>
          <p:cNvGrpSpPr/>
          <p:nvPr/>
        </p:nvGrpSpPr>
        <p:grpSpPr>
          <a:xfrm>
            <a:off x="6747946" y="1364466"/>
            <a:ext cx="2240293" cy="2161797"/>
            <a:chOff x="2167128" y="1517904"/>
            <a:chExt cx="5038344" cy="5038344"/>
          </a:xfrm>
        </p:grpSpPr>
        <p:sp>
          <p:nvSpPr>
            <p:cNvPr id="12" name="Ellipse 11"/>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Imag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spTree>
    <p:extLst>
      <p:ext uri="{BB962C8B-B14F-4D97-AF65-F5344CB8AC3E}">
        <p14:creationId xmlns:p14="http://schemas.microsoft.com/office/powerpoint/2010/main" val="1801712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4E163DA5-9F11-49EF-ADE8-5B1FE0C5C5A5}"/>
              </a:ext>
            </a:extLst>
          </p:cNvPr>
          <p:cNvSpPr>
            <a:spLocks noGrp="1"/>
          </p:cNvSpPr>
          <p:nvPr>
            <p:ph idx="1"/>
          </p:nvPr>
        </p:nvSpPr>
        <p:spPr>
          <a:xfrm>
            <a:off x="460440" y="444501"/>
            <a:ext cx="10513344" cy="6763408"/>
          </a:xfrm>
        </p:spPr>
        <p:txBody>
          <a:bodyPr>
            <a:noAutofit/>
          </a:bodyPr>
          <a:lstStyle/>
          <a:p>
            <a:pPr fontAlgn="ctr">
              <a:lnSpc>
                <a:spcPct val="100000"/>
              </a:lnSpc>
              <a:spcBef>
                <a:spcPts val="600"/>
              </a:spcBef>
              <a:spcAft>
                <a:spcPts val="600"/>
              </a:spcAft>
            </a:pPr>
            <a:r>
              <a:rPr lang="fr-FR" b="1" dirty="0" smtClean="0"/>
              <a:t>Principales leçons apprises, bonnes pratiques</a:t>
            </a:r>
            <a:endParaRPr lang="fr-FR" b="1" dirty="0"/>
          </a:p>
          <a:p>
            <a:pPr lvl="1" fontAlgn="ctr">
              <a:lnSpc>
                <a:spcPct val="100000"/>
              </a:lnSpc>
              <a:spcBef>
                <a:spcPts val="300"/>
              </a:spcBef>
            </a:pPr>
            <a:r>
              <a:rPr lang="fr-FR" sz="2000" dirty="0" smtClean="0"/>
              <a:t>Articulation entre les compétences spécifiques des acteurs et les actions dès la conception</a:t>
            </a:r>
          </a:p>
          <a:p>
            <a:pPr lvl="1" fontAlgn="ctr">
              <a:lnSpc>
                <a:spcPct val="100000"/>
              </a:lnSpc>
              <a:spcBef>
                <a:spcPts val="300"/>
              </a:spcBef>
            </a:pPr>
            <a:r>
              <a:rPr lang="fr-FR" sz="2000" dirty="0" smtClean="0"/>
              <a:t>Renforcement des liens, synergies et complémentarités entre les acteurs</a:t>
            </a:r>
          </a:p>
          <a:p>
            <a:pPr lvl="1" fontAlgn="ctr">
              <a:lnSpc>
                <a:spcPct val="100000"/>
              </a:lnSpc>
              <a:spcBef>
                <a:spcPts val="300"/>
              </a:spcBef>
            </a:pPr>
            <a:r>
              <a:rPr lang="fr-FR" sz="2000" dirty="0" smtClean="0"/>
              <a:t>Cadre favorable pour le partage d’expériences, bonnes pratiques et outils</a:t>
            </a:r>
          </a:p>
          <a:p>
            <a:pPr lvl="1" fontAlgn="ctr">
              <a:lnSpc>
                <a:spcPct val="100000"/>
              </a:lnSpc>
              <a:spcBef>
                <a:spcPts val="300"/>
              </a:spcBef>
            </a:pPr>
            <a:r>
              <a:rPr lang="fr-FR" sz="2000" dirty="0"/>
              <a:t>Economies d’échelle (études conjointes, etc.)</a:t>
            </a:r>
          </a:p>
          <a:p>
            <a:pPr lvl="1" fontAlgn="ctr">
              <a:lnSpc>
                <a:spcPct val="100000"/>
              </a:lnSpc>
              <a:spcBef>
                <a:spcPts val="300"/>
              </a:spcBef>
            </a:pPr>
            <a:r>
              <a:rPr lang="fr-FR" sz="2000" dirty="0"/>
              <a:t>Renforcement de la légitimité, du positionnement des acteurs</a:t>
            </a:r>
          </a:p>
          <a:p>
            <a:pPr lvl="1" fontAlgn="ctr">
              <a:lnSpc>
                <a:spcPct val="100000"/>
              </a:lnSpc>
              <a:spcBef>
                <a:spcPts val="300"/>
              </a:spcBef>
            </a:pPr>
            <a:r>
              <a:rPr lang="fr-FR" sz="2000" dirty="0"/>
              <a:t>Elargissement du réseaux des OSC/AI membres </a:t>
            </a:r>
            <a:r>
              <a:rPr lang="fr-FR" sz="2000" dirty="0" smtClean="0"/>
              <a:t>d’AMSANA</a:t>
            </a:r>
            <a:endParaRPr lang="fr-FR" sz="2000" dirty="0"/>
          </a:p>
          <a:p>
            <a:pPr lvl="1" fontAlgn="ctr">
              <a:lnSpc>
                <a:spcPct val="100000"/>
              </a:lnSpc>
              <a:spcBef>
                <a:spcPts val="300"/>
              </a:spcBef>
            </a:pPr>
            <a:r>
              <a:rPr lang="fr-FR" sz="2000" dirty="0" smtClean="0"/>
              <a:t>Prise en compte globale de l’insécurité alimentaire.</a:t>
            </a:r>
          </a:p>
          <a:p>
            <a:pPr lvl="1" fontAlgn="ctr">
              <a:lnSpc>
                <a:spcPct val="100000"/>
              </a:lnSpc>
              <a:spcBef>
                <a:spcPts val="600"/>
              </a:spcBef>
            </a:pPr>
            <a:endParaRPr lang="fr-FR" sz="2000" dirty="0" smtClean="0"/>
          </a:p>
          <a:p>
            <a:pPr fontAlgn="ctr">
              <a:lnSpc>
                <a:spcPct val="100000"/>
              </a:lnSpc>
              <a:spcBef>
                <a:spcPts val="600"/>
              </a:spcBef>
              <a:spcAft>
                <a:spcPts val="600"/>
              </a:spcAft>
            </a:pPr>
            <a:r>
              <a:rPr lang="fr-FR" b="1" dirty="0" smtClean="0"/>
              <a:t>Difficultés rencontrées</a:t>
            </a:r>
          </a:p>
          <a:p>
            <a:pPr lvl="1" fontAlgn="ctr">
              <a:lnSpc>
                <a:spcPct val="100000"/>
              </a:lnSpc>
              <a:spcBef>
                <a:spcPts val="300"/>
              </a:spcBef>
            </a:pPr>
            <a:r>
              <a:rPr lang="fr-FR" sz="2000" dirty="0" smtClean="0"/>
              <a:t>Approches stratégiques, méthodologiques et opérationnelles différentes</a:t>
            </a:r>
          </a:p>
          <a:p>
            <a:pPr lvl="1" fontAlgn="ctr">
              <a:lnSpc>
                <a:spcPct val="100000"/>
              </a:lnSpc>
              <a:spcBef>
                <a:spcPts val="300"/>
              </a:spcBef>
            </a:pPr>
            <a:r>
              <a:rPr lang="fr-FR" sz="2000" dirty="0" smtClean="0"/>
              <a:t>Difficultés d’harmonisation des approches et de la communication institutionnelle</a:t>
            </a:r>
          </a:p>
          <a:p>
            <a:pPr lvl="1" fontAlgn="ctr">
              <a:lnSpc>
                <a:spcPct val="100000"/>
              </a:lnSpc>
              <a:spcBef>
                <a:spcPts val="300"/>
              </a:spcBef>
            </a:pPr>
            <a:r>
              <a:rPr lang="fr-FR" sz="2000" dirty="0" smtClean="0"/>
              <a:t>Lourdeur du dispositif</a:t>
            </a:r>
          </a:p>
          <a:p>
            <a:pPr lvl="1" fontAlgn="ctr">
              <a:lnSpc>
                <a:spcPct val="100000"/>
              </a:lnSpc>
              <a:spcBef>
                <a:spcPts val="300"/>
              </a:spcBef>
            </a:pPr>
            <a:r>
              <a:rPr lang="fr-FR" sz="2000" dirty="0" smtClean="0"/>
              <a:t>Dépendance vis-à-vis des autres acteurs du programme (rythme de mise en œuvre, etc.)</a:t>
            </a:r>
          </a:p>
          <a:p>
            <a:pPr lvl="1" fontAlgn="ctr">
              <a:lnSpc>
                <a:spcPct val="100000"/>
              </a:lnSpc>
              <a:spcBef>
                <a:spcPts val="300"/>
              </a:spcBef>
            </a:pPr>
            <a:r>
              <a:rPr lang="fr-FR" sz="2000" dirty="0" smtClean="0"/>
              <a:t>Synergies pas toujours pertinentes ou réalisables. </a:t>
            </a:r>
            <a:endParaRPr lang="fr-FR" sz="2000" dirty="0"/>
          </a:p>
        </p:txBody>
      </p:sp>
      <p:pic>
        <p:nvPicPr>
          <p:cNvPr id="8" name="Imag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81586">
            <a:off x="9957357" y="1072960"/>
            <a:ext cx="5279043" cy="5252493"/>
          </a:xfrm>
          <a:prstGeom prst="rect">
            <a:avLst/>
          </a:prstGeom>
        </p:spPr>
      </p:pic>
    </p:spTree>
    <p:extLst>
      <p:ext uri="{BB962C8B-B14F-4D97-AF65-F5344CB8AC3E}">
        <p14:creationId xmlns:p14="http://schemas.microsoft.com/office/powerpoint/2010/main" val="3280114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DE1D4"/>
        </a:solidFill>
        <a:effectLst/>
      </p:bgPr>
    </p:bg>
    <p:spTree>
      <p:nvGrpSpPr>
        <p:cNvPr id="1" name=""/>
        <p:cNvGrpSpPr/>
        <p:nvPr/>
      </p:nvGrpSpPr>
      <p:grpSpPr>
        <a:xfrm>
          <a:off x="0" y="0"/>
          <a:ext cx="0" cy="0"/>
          <a:chOff x="0" y="0"/>
          <a:chExt cx="0" cy="0"/>
        </a:xfrm>
      </p:grpSpPr>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sp useBgFill="1">
        <p:nvSpPr>
          <p:cNvPr id="20" name="Rectangle 19">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209189D4-0F49-45F1-BA3B-EE731B2ED105}"/>
              </a:ext>
            </a:extLst>
          </p:cNvPr>
          <p:cNvSpPr>
            <a:spLocks noGrp="1"/>
          </p:cNvSpPr>
          <p:nvPr>
            <p:ph type="title"/>
          </p:nvPr>
        </p:nvSpPr>
        <p:spPr>
          <a:xfrm>
            <a:off x="514595" y="2222883"/>
            <a:ext cx="3632170" cy="2631658"/>
          </a:xfrm>
        </p:spPr>
        <p:txBody>
          <a:bodyPr vert="horz" lIns="91440" tIns="45720" rIns="91440" bIns="45720" rtlCol="0" anchor="t">
            <a:normAutofit/>
          </a:bodyPr>
          <a:lstStyle/>
          <a:p>
            <a:pPr algn="ctr">
              <a:lnSpc>
                <a:spcPct val="80000"/>
              </a:lnSpc>
            </a:pPr>
            <a:r>
              <a:rPr lang="fr-FR" sz="4000" b="1" dirty="0" smtClean="0">
                <a:solidFill>
                  <a:srgbClr val="2AA66B"/>
                </a:solidFill>
                <a:effectLst>
                  <a:outerShdw blurRad="38100" dist="38100" dir="2700000" algn="tl">
                    <a:srgbClr val="000000">
                      <a:alpha val="43137"/>
                    </a:srgbClr>
                  </a:outerShdw>
                </a:effectLst>
                <a:latin typeface="Segoe UI Light" panose="020B0502040204020203" pitchFamily="34" charset="0"/>
              </a:rPr>
              <a:t>Autres avancées, réflexions et propositions</a:t>
            </a:r>
            <a:endParaRPr lang="fr-BE" sz="4000" b="1" dirty="0">
              <a:solidFill>
                <a:srgbClr val="2AA66B"/>
              </a:solidFill>
              <a:effectLst>
                <a:outerShdw blurRad="38100" dist="38100" dir="2700000" algn="tl">
                  <a:srgbClr val="000000">
                    <a:alpha val="43137"/>
                  </a:srgbClr>
                </a:outerShdw>
              </a:effectLst>
              <a:latin typeface="Segoe UI Light" panose="020B0502040204020203" pitchFamily="34" charset="0"/>
            </a:endParaRPr>
          </a:p>
        </p:txBody>
      </p:sp>
      <p:cxnSp>
        <p:nvCxnSpPr>
          <p:cNvPr id="5" name="Connecteur droit 4"/>
          <p:cNvCxnSpPr/>
          <p:nvPr/>
        </p:nvCxnSpPr>
        <p:spPr>
          <a:xfrm>
            <a:off x="0" y="5845298"/>
            <a:ext cx="3572540" cy="0"/>
          </a:xfrm>
          <a:prstGeom prst="line">
            <a:avLst/>
          </a:prstGeom>
          <a:ln w="57150">
            <a:solidFill>
              <a:srgbClr val="2EB877"/>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4667002" y="9525"/>
            <a:ext cx="7600946" cy="6858000"/>
          </a:xfrm>
          <a:prstGeom prst="rect">
            <a:avLst/>
          </a:prstGeom>
        </p:spPr>
      </p:pic>
      <p:cxnSp>
        <p:nvCxnSpPr>
          <p:cNvPr id="11" name="Connecteur droit 10"/>
          <p:cNvCxnSpPr/>
          <p:nvPr/>
        </p:nvCxnSpPr>
        <p:spPr>
          <a:xfrm>
            <a:off x="5167423" y="5845298"/>
            <a:ext cx="7024577" cy="0"/>
          </a:xfrm>
          <a:prstGeom prst="line">
            <a:avLst/>
          </a:prstGeom>
          <a:ln w="57150">
            <a:solidFill>
              <a:srgbClr val="2EB877"/>
            </a:solidFill>
          </a:ln>
        </p:spPr>
        <p:style>
          <a:lnRef idx="1">
            <a:schemeClr val="accent1"/>
          </a:lnRef>
          <a:fillRef idx="0">
            <a:schemeClr val="accent1"/>
          </a:fillRef>
          <a:effectRef idx="0">
            <a:schemeClr val="accent1"/>
          </a:effectRef>
          <a:fontRef idx="minor">
            <a:schemeClr val="tx1"/>
          </a:fontRef>
        </p:style>
      </p:cxnSp>
      <p:sp>
        <p:nvSpPr>
          <p:cNvPr id="3" name="ZoneTexte 2"/>
          <p:cNvSpPr txBox="1"/>
          <p:nvPr/>
        </p:nvSpPr>
        <p:spPr>
          <a:xfrm>
            <a:off x="344384" y="1000611"/>
            <a:ext cx="1048481" cy="1200329"/>
          </a:xfrm>
          <a:prstGeom prst="rect">
            <a:avLst/>
          </a:prstGeom>
          <a:noFill/>
        </p:spPr>
        <p:txBody>
          <a:bodyPr wrap="square" rtlCol="0">
            <a:spAutoFit/>
          </a:bodyPr>
          <a:lstStyle/>
          <a:p>
            <a:r>
              <a:rPr lang="fr-BE" sz="7200" b="1" dirty="0" smtClean="0">
                <a:effectLst>
                  <a:outerShdw blurRad="38100" dist="38100" dir="2700000" algn="tl">
                    <a:srgbClr val="000000">
                      <a:alpha val="43137"/>
                    </a:srgbClr>
                  </a:outerShdw>
                </a:effectLst>
                <a:latin typeface="Segoe UI Light" panose="020B0502040204020203" pitchFamily="34" charset="0"/>
                <a:ea typeface="+mj-ea"/>
                <a:cs typeface="+mj-cs"/>
              </a:rPr>
              <a:t>III.</a:t>
            </a:r>
            <a:endParaRPr lang="fr-BE" sz="7200" b="1" dirty="0">
              <a:effectLst>
                <a:outerShdw blurRad="38100" dist="38100" dir="2700000" algn="tl">
                  <a:srgbClr val="000000">
                    <a:alpha val="43137"/>
                  </a:srgbClr>
                </a:outerShdw>
              </a:effectLst>
              <a:latin typeface="Segoe UI Light" panose="020B0502040204020203" pitchFamily="34" charset="0"/>
              <a:ea typeface="+mj-ea"/>
              <a:cs typeface="+mj-cs"/>
            </a:endParaRPr>
          </a:p>
        </p:txBody>
      </p:sp>
      <p:grpSp>
        <p:nvGrpSpPr>
          <p:cNvPr id="10" name="Groupe 9"/>
          <p:cNvGrpSpPr/>
          <p:nvPr/>
        </p:nvGrpSpPr>
        <p:grpSpPr>
          <a:xfrm>
            <a:off x="2992107" y="4345689"/>
            <a:ext cx="2387152" cy="2350008"/>
            <a:chOff x="2167128" y="1517904"/>
            <a:chExt cx="5038344" cy="5038344"/>
          </a:xfrm>
        </p:grpSpPr>
        <p:sp>
          <p:nvSpPr>
            <p:cNvPr id="8" name="Ellipse 7"/>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Imag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spTree>
    <p:extLst>
      <p:ext uri="{BB962C8B-B14F-4D97-AF65-F5344CB8AC3E}">
        <p14:creationId xmlns:p14="http://schemas.microsoft.com/office/powerpoint/2010/main" val="2449482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sp>
        <p:nvSpPr>
          <p:cNvPr id="2" name="Titre 1">
            <a:extLst>
              <a:ext uri="{FF2B5EF4-FFF2-40B4-BE49-F238E27FC236}">
                <a16:creationId xmlns:a16="http://schemas.microsoft.com/office/drawing/2014/main" xmlns="" id="{209189D4-0F49-45F1-BA3B-EE731B2ED105}"/>
              </a:ext>
            </a:extLst>
          </p:cNvPr>
          <p:cNvSpPr>
            <a:spLocks noGrp="1"/>
          </p:cNvSpPr>
          <p:nvPr>
            <p:ph type="title"/>
          </p:nvPr>
        </p:nvSpPr>
        <p:spPr>
          <a:xfrm>
            <a:off x="1206230" y="1105409"/>
            <a:ext cx="9766570" cy="1004391"/>
          </a:xfrm>
        </p:spPr>
        <p:txBody>
          <a:bodyPr vert="horz" lIns="91440" tIns="45720" rIns="91440" bIns="45720" rtlCol="0" anchor="t">
            <a:normAutofit/>
          </a:bodyPr>
          <a:lstStyle/>
          <a:p>
            <a:pPr algn="r">
              <a:lnSpc>
                <a:spcPct val="80000"/>
              </a:lnSpc>
            </a:pPr>
            <a:r>
              <a:rPr lang="fr-BE" sz="3600" b="1" dirty="0" smtClean="0">
                <a:solidFill>
                  <a:srgbClr val="F3A407"/>
                </a:solidFill>
                <a:effectLst>
                  <a:outerShdw blurRad="38100" dist="38100" dir="2700000" algn="tl">
                    <a:srgbClr val="000000">
                      <a:alpha val="43137"/>
                    </a:srgbClr>
                  </a:outerShdw>
                </a:effectLst>
                <a:latin typeface="Segoe UI Light" panose="020B0502040204020203" pitchFamily="34" charset="0"/>
              </a:rPr>
              <a:t>III.1. </a:t>
            </a:r>
            <a:r>
              <a:rPr lang="fr-BE" sz="3600" b="1" dirty="0" smtClean="0">
                <a:solidFill>
                  <a:schemeClr val="tx2">
                    <a:lumMod val="75000"/>
                  </a:schemeClr>
                </a:solidFill>
                <a:effectLst>
                  <a:outerShdw blurRad="38100" dist="38100" dir="2700000" algn="tl">
                    <a:srgbClr val="000000">
                      <a:alpha val="43137"/>
                    </a:srgbClr>
                  </a:outerShdw>
                </a:effectLst>
                <a:latin typeface="Segoe UI Light" panose="020B0502040204020203" pitchFamily="34" charset="0"/>
              </a:rPr>
              <a:t>Quelques précisions complémentaires</a:t>
            </a:r>
            <a:endParaRPr lang="fr-BE" sz="3600" b="1" dirty="0">
              <a:solidFill>
                <a:schemeClr val="tx2">
                  <a:lumMod val="75000"/>
                </a:schemeClr>
              </a:solidFill>
              <a:effectLst>
                <a:outerShdw blurRad="38100" dist="38100" dir="2700000" algn="tl">
                  <a:srgbClr val="000000">
                    <a:alpha val="43137"/>
                  </a:srgbClr>
                </a:outerShdw>
              </a:effectLst>
              <a:latin typeface="Segoe UI Light" panose="020B0502040204020203" pitchFamily="34" charset="0"/>
            </a:endParaRPr>
          </a:p>
        </p:txBody>
      </p:sp>
      <p:pic>
        <p:nvPicPr>
          <p:cNvPr id="11" name="Imag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940815"/>
            <a:ext cx="12192000" cy="3862818"/>
          </a:xfrm>
          <a:prstGeom prst="rect">
            <a:avLst/>
          </a:prstGeom>
        </p:spPr>
      </p:pic>
      <p:pic>
        <p:nvPicPr>
          <p:cNvPr id="12" name="Picture 2" descr="Résultat de recherche d'images pour &quot;health africa&quo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 y="1753386"/>
            <a:ext cx="12191998" cy="403467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eur droit 4"/>
          <p:cNvCxnSpPr/>
          <p:nvPr/>
        </p:nvCxnSpPr>
        <p:spPr>
          <a:xfrm flipV="1">
            <a:off x="0" y="5803752"/>
            <a:ext cx="12192000" cy="14835"/>
          </a:xfrm>
          <a:prstGeom prst="line">
            <a:avLst/>
          </a:prstGeom>
          <a:ln w="101600">
            <a:solidFill>
              <a:srgbClr val="8CB46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520995" y="1377163"/>
            <a:ext cx="2933455"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11268075" y="1377163"/>
            <a:ext cx="923924" cy="33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e 12"/>
          <p:cNvGrpSpPr/>
          <p:nvPr/>
        </p:nvGrpSpPr>
        <p:grpSpPr>
          <a:xfrm>
            <a:off x="1739379" y="4879063"/>
            <a:ext cx="1927365" cy="1849377"/>
            <a:chOff x="2167128" y="1517904"/>
            <a:chExt cx="5038344" cy="5038344"/>
          </a:xfrm>
        </p:grpSpPr>
        <p:sp>
          <p:nvSpPr>
            <p:cNvPr id="16" name="Ellipse 15"/>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7" name="Imag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spTree>
    <p:extLst>
      <p:ext uri="{BB962C8B-B14F-4D97-AF65-F5344CB8AC3E}">
        <p14:creationId xmlns:p14="http://schemas.microsoft.com/office/powerpoint/2010/main" val="166596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sp>
        <p:nvSpPr>
          <p:cNvPr id="2" name="Titre 1">
            <a:extLst>
              <a:ext uri="{FF2B5EF4-FFF2-40B4-BE49-F238E27FC236}">
                <a16:creationId xmlns:a16="http://schemas.microsoft.com/office/drawing/2014/main" xmlns="" id="{209189D4-0F49-45F1-BA3B-EE731B2ED105}"/>
              </a:ext>
            </a:extLst>
          </p:cNvPr>
          <p:cNvSpPr>
            <a:spLocks noGrp="1"/>
          </p:cNvSpPr>
          <p:nvPr>
            <p:ph type="title"/>
          </p:nvPr>
        </p:nvSpPr>
        <p:spPr>
          <a:xfrm>
            <a:off x="2303598" y="1105409"/>
            <a:ext cx="7896204" cy="1004391"/>
          </a:xfrm>
        </p:spPr>
        <p:txBody>
          <a:bodyPr vert="horz" lIns="91440" tIns="45720" rIns="91440" bIns="45720" rtlCol="0" anchor="t">
            <a:normAutofit/>
          </a:bodyPr>
          <a:lstStyle/>
          <a:p>
            <a:pPr algn="r">
              <a:lnSpc>
                <a:spcPct val="80000"/>
              </a:lnSpc>
            </a:pPr>
            <a:r>
              <a:rPr lang="fr-BE" sz="3600" b="1" dirty="0">
                <a:solidFill>
                  <a:srgbClr val="F3A407"/>
                </a:solidFill>
                <a:effectLst>
                  <a:outerShdw blurRad="38100" dist="38100" dir="2700000" algn="tl">
                    <a:srgbClr val="000000">
                      <a:alpha val="43137"/>
                    </a:srgbClr>
                  </a:outerShdw>
                </a:effectLst>
                <a:latin typeface="Segoe UI Light" panose="020B0502040204020203" pitchFamily="34" charset="0"/>
              </a:rPr>
              <a:t>I.1. </a:t>
            </a:r>
            <a:r>
              <a:rPr lang="fr-BE" sz="3600" b="1" dirty="0">
                <a:solidFill>
                  <a:schemeClr val="tx2">
                    <a:lumMod val="75000"/>
                  </a:schemeClr>
                </a:solidFill>
                <a:effectLst>
                  <a:outerShdw blurRad="38100" dist="38100" dir="2700000" algn="tl">
                    <a:srgbClr val="000000">
                      <a:alpha val="43137"/>
                    </a:srgbClr>
                  </a:outerShdw>
                </a:effectLst>
                <a:latin typeface="Segoe UI Light" panose="020B0502040204020203" pitchFamily="34" charset="0"/>
              </a:rPr>
              <a:t>Cadre légal</a:t>
            </a:r>
          </a:p>
        </p:txBody>
      </p:sp>
      <p:pic>
        <p:nvPicPr>
          <p:cNvPr id="11" name="Imag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940815"/>
            <a:ext cx="12192000" cy="3862818"/>
          </a:xfrm>
          <a:prstGeom prst="rect">
            <a:avLst/>
          </a:prstGeom>
        </p:spPr>
      </p:pic>
      <p:cxnSp>
        <p:nvCxnSpPr>
          <p:cNvPr id="5" name="Connecteur droit 4"/>
          <p:cNvCxnSpPr/>
          <p:nvPr/>
        </p:nvCxnSpPr>
        <p:spPr>
          <a:xfrm flipV="1">
            <a:off x="0" y="5803752"/>
            <a:ext cx="12192000" cy="14835"/>
          </a:xfrm>
          <a:prstGeom prst="line">
            <a:avLst/>
          </a:prstGeom>
          <a:ln w="101600">
            <a:solidFill>
              <a:srgbClr val="8CB46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520995" y="1377163"/>
            <a:ext cx="7440269"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10397765" y="1377163"/>
            <a:ext cx="1794234" cy="33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e 12"/>
          <p:cNvGrpSpPr/>
          <p:nvPr/>
        </p:nvGrpSpPr>
        <p:grpSpPr>
          <a:xfrm>
            <a:off x="1739379" y="4879063"/>
            <a:ext cx="1927365" cy="1849377"/>
            <a:chOff x="2167128" y="1517904"/>
            <a:chExt cx="5038344" cy="5038344"/>
          </a:xfrm>
        </p:grpSpPr>
        <p:sp>
          <p:nvSpPr>
            <p:cNvPr id="16" name="Ellipse 15"/>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7" name="Imag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spTree>
    <p:extLst>
      <p:ext uri="{BB962C8B-B14F-4D97-AF65-F5344CB8AC3E}">
        <p14:creationId xmlns:p14="http://schemas.microsoft.com/office/powerpoint/2010/main" val="4184220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4E163DA5-9F11-49EF-ADE8-5B1FE0C5C5A5}"/>
              </a:ext>
            </a:extLst>
          </p:cNvPr>
          <p:cNvSpPr>
            <a:spLocks noGrp="1"/>
          </p:cNvSpPr>
          <p:nvPr>
            <p:ph idx="1"/>
          </p:nvPr>
        </p:nvSpPr>
        <p:spPr>
          <a:xfrm>
            <a:off x="411954" y="1358898"/>
            <a:ext cx="6716934" cy="4923557"/>
          </a:xfrm>
        </p:spPr>
        <p:txBody>
          <a:bodyPr>
            <a:normAutofit lnSpcReduction="10000"/>
          </a:bodyPr>
          <a:lstStyle/>
          <a:p>
            <a:pPr>
              <a:lnSpc>
                <a:spcPct val="100000"/>
              </a:lnSpc>
              <a:spcBef>
                <a:spcPts val="600"/>
              </a:spcBef>
              <a:spcAft>
                <a:spcPts val="600"/>
              </a:spcAft>
            </a:pPr>
            <a:r>
              <a:rPr lang="fr-FR" sz="2400" dirty="0" smtClean="0"/>
              <a:t>N’est plus demandé pour 2017 &gt;&gt; quid pour la suite? </a:t>
            </a:r>
          </a:p>
          <a:p>
            <a:pPr>
              <a:lnSpc>
                <a:spcPct val="100000"/>
              </a:lnSpc>
              <a:spcBef>
                <a:spcPts val="600"/>
              </a:spcBef>
            </a:pPr>
            <a:r>
              <a:rPr lang="fr-FR" sz="2400" dirty="0" smtClean="0"/>
              <a:t>Réflexion des OSC/AI: est-ce </a:t>
            </a:r>
            <a:r>
              <a:rPr lang="fr-FR" sz="2400" b="1" dirty="0"/>
              <a:t>pertinent/utile</a:t>
            </a:r>
            <a:r>
              <a:rPr lang="fr-FR" sz="2400" dirty="0"/>
              <a:t>? </a:t>
            </a:r>
            <a:r>
              <a:rPr lang="fr-FR" sz="2400" dirty="0" smtClean="0"/>
              <a:t> </a:t>
            </a:r>
            <a:r>
              <a:rPr lang="fr-BE" sz="2000" dirty="0" smtClean="0"/>
              <a:t>&gt;&gt;</a:t>
            </a:r>
            <a:r>
              <a:rPr lang="fr-FR" sz="2000" dirty="0" smtClean="0"/>
              <a:t> </a:t>
            </a:r>
          </a:p>
          <a:p>
            <a:pPr lvl="1">
              <a:lnSpc>
                <a:spcPct val="100000"/>
              </a:lnSpc>
              <a:spcBef>
                <a:spcPts val="600"/>
              </a:spcBef>
            </a:pPr>
            <a:r>
              <a:rPr lang="fr-BE" sz="1800" dirty="0" smtClean="0"/>
              <a:t>Pas encore d’interprétation claire de la manière de construire et de juger une </a:t>
            </a:r>
            <a:r>
              <a:rPr lang="fr-BE" sz="1800" dirty="0" err="1" smtClean="0"/>
              <a:t>ToC</a:t>
            </a:r>
            <a:r>
              <a:rPr lang="fr-BE" sz="1800" dirty="0" smtClean="0"/>
              <a:t>. </a:t>
            </a:r>
          </a:p>
          <a:p>
            <a:pPr lvl="1">
              <a:lnSpc>
                <a:spcPct val="100000"/>
              </a:lnSpc>
              <a:spcBef>
                <a:spcPts val="600"/>
              </a:spcBef>
            </a:pPr>
            <a:r>
              <a:rPr lang="fr-BE" sz="1800" dirty="0" smtClean="0"/>
              <a:t>Niveau </a:t>
            </a:r>
            <a:r>
              <a:rPr lang="fr-BE" sz="1800" dirty="0"/>
              <a:t>plus opérationnel &gt;&gt; se référer aux dossiers programmes des acteurs. </a:t>
            </a:r>
            <a:endParaRPr lang="fr-BE" sz="1800" dirty="0" smtClean="0"/>
          </a:p>
          <a:p>
            <a:pPr lvl="1">
              <a:lnSpc>
                <a:spcPct val="100000"/>
              </a:lnSpc>
              <a:spcBef>
                <a:spcPts val="600"/>
              </a:spcBef>
              <a:spcAft>
                <a:spcPts val="600"/>
              </a:spcAft>
            </a:pPr>
            <a:r>
              <a:rPr lang="fr-FR" sz="1800" dirty="0" smtClean="0"/>
              <a:t>Lourdeur de l’exercice. </a:t>
            </a:r>
            <a:endParaRPr lang="fr-BE" sz="1800" dirty="0"/>
          </a:p>
          <a:p>
            <a:pPr>
              <a:lnSpc>
                <a:spcPct val="100000"/>
              </a:lnSpc>
              <a:spcBef>
                <a:spcPts val="600"/>
              </a:spcBef>
            </a:pPr>
            <a:r>
              <a:rPr lang="fr-BE" sz="2000" i="1" dirty="0" smtClean="0"/>
              <a:t>Si la </a:t>
            </a:r>
            <a:r>
              <a:rPr lang="fr-BE" sz="2000" i="1" dirty="0" err="1" smtClean="0"/>
              <a:t>ToC</a:t>
            </a:r>
            <a:r>
              <a:rPr lang="fr-BE" sz="2000" i="1" dirty="0" smtClean="0"/>
              <a:t> reste un outil important pour le prochain programme DGD</a:t>
            </a:r>
            <a:r>
              <a:rPr lang="fr-BE" sz="2000" dirty="0" smtClean="0"/>
              <a:t>: intégrer </a:t>
            </a:r>
            <a:r>
              <a:rPr lang="fr-BE" sz="2000" dirty="0"/>
              <a:t>la réalisation d’une </a:t>
            </a:r>
            <a:r>
              <a:rPr lang="fr-BE" sz="2000" dirty="0" err="1"/>
              <a:t>ToC</a:t>
            </a:r>
            <a:r>
              <a:rPr lang="fr-BE" sz="2000" dirty="0"/>
              <a:t> commune </a:t>
            </a:r>
            <a:r>
              <a:rPr lang="fr-BE" sz="2000" dirty="0" smtClean="0"/>
              <a:t>par </a:t>
            </a:r>
            <a:r>
              <a:rPr lang="fr-BE" sz="2000" dirty="0"/>
              <a:t>cible stratégique pour </a:t>
            </a:r>
            <a:r>
              <a:rPr lang="fr-BE" sz="2000" dirty="0" smtClean="0"/>
              <a:t>le </a:t>
            </a:r>
            <a:r>
              <a:rPr lang="fr-BE" sz="2000" dirty="0"/>
              <a:t>programme DGD </a:t>
            </a:r>
            <a:r>
              <a:rPr lang="fr-BE" sz="2000" dirty="0" smtClean="0"/>
              <a:t>2021-2026 </a:t>
            </a:r>
            <a:r>
              <a:rPr lang="fr-FR" sz="2000" dirty="0" smtClean="0"/>
              <a:t>+ échange de bonnes pratiques sur les </a:t>
            </a:r>
            <a:r>
              <a:rPr lang="fr-FR" sz="2000" dirty="0" err="1" smtClean="0"/>
              <a:t>ToC</a:t>
            </a:r>
            <a:r>
              <a:rPr lang="fr-FR" sz="2000" dirty="0" smtClean="0"/>
              <a:t> et leur utilisation. </a:t>
            </a:r>
          </a:p>
          <a:p>
            <a:pPr marL="177800" indent="0">
              <a:lnSpc>
                <a:spcPct val="100000"/>
              </a:lnSpc>
              <a:spcBef>
                <a:spcPts val="600"/>
              </a:spcBef>
              <a:buNone/>
            </a:pPr>
            <a:r>
              <a:rPr lang="fr-BE" sz="2000" dirty="0" smtClean="0"/>
              <a:t>&gt;&gt; pourrait être inclus dans </a:t>
            </a:r>
            <a:r>
              <a:rPr lang="fr-BE" sz="2000" dirty="0"/>
              <a:t>le </a:t>
            </a:r>
            <a:r>
              <a:rPr lang="fr-BE" sz="2000" b="1" dirty="0"/>
              <a:t>processus d’apprentissage</a:t>
            </a:r>
            <a:r>
              <a:rPr lang="fr-BE" sz="2000" dirty="0"/>
              <a:t> (avec les partenaires locaux) </a:t>
            </a:r>
          </a:p>
          <a:p>
            <a:pPr>
              <a:lnSpc>
                <a:spcPct val="100000"/>
              </a:lnSpc>
              <a:spcBef>
                <a:spcPts val="600"/>
              </a:spcBef>
            </a:pPr>
            <a:endParaRPr lang="fr-BE" sz="2000" dirty="0" smtClean="0"/>
          </a:p>
        </p:txBody>
      </p:sp>
      <p:pic>
        <p:nvPicPr>
          <p:cNvPr id="6" name="Imag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97667" y="0"/>
            <a:ext cx="3902697" cy="6858000"/>
          </a:xfrm>
          <a:prstGeom prst="rect">
            <a:avLst/>
          </a:prstGeom>
        </p:spPr>
      </p:pic>
      <p:cxnSp>
        <p:nvCxnSpPr>
          <p:cNvPr id="11" name="Connecteur droit 10"/>
          <p:cNvCxnSpPr/>
          <p:nvPr/>
        </p:nvCxnSpPr>
        <p:spPr>
          <a:xfrm flipH="1">
            <a:off x="8297667" y="-94268"/>
            <a:ext cx="1" cy="7079530"/>
          </a:xfrm>
          <a:prstGeom prst="line">
            <a:avLst/>
          </a:prstGeom>
          <a:ln w="127000">
            <a:solidFill>
              <a:srgbClr val="F2564F"/>
            </a:solidFill>
          </a:ln>
        </p:spPr>
        <p:style>
          <a:lnRef idx="1">
            <a:schemeClr val="accent1"/>
          </a:lnRef>
          <a:fillRef idx="0">
            <a:schemeClr val="accent1"/>
          </a:fillRef>
          <a:effectRef idx="0">
            <a:schemeClr val="accent1"/>
          </a:effectRef>
          <a:fontRef idx="minor">
            <a:schemeClr val="tx1"/>
          </a:fontRef>
        </p:style>
      </p:cxnSp>
      <p:grpSp>
        <p:nvGrpSpPr>
          <p:cNvPr id="12" name="Groupe 11"/>
          <p:cNvGrpSpPr/>
          <p:nvPr/>
        </p:nvGrpSpPr>
        <p:grpSpPr>
          <a:xfrm>
            <a:off x="7015579" y="2766546"/>
            <a:ext cx="2240293" cy="2161797"/>
            <a:chOff x="2167128" y="1517904"/>
            <a:chExt cx="5038344" cy="5038344"/>
          </a:xfrm>
        </p:grpSpPr>
        <p:sp>
          <p:nvSpPr>
            <p:cNvPr id="13" name="Ellipse 12"/>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Imag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sp>
        <p:nvSpPr>
          <p:cNvPr id="8" name="Titre 1">
            <a:extLst>
              <a:ext uri="{FF2B5EF4-FFF2-40B4-BE49-F238E27FC236}">
                <a16:creationId xmlns:a16="http://schemas.microsoft.com/office/drawing/2014/main" xmlns="" id="{2520F218-6502-4456-8B3D-D4600CAF5F48}"/>
              </a:ext>
            </a:extLst>
          </p:cNvPr>
          <p:cNvSpPr>
            <a:spLocks noGrp="1"/>
          </p:cNvSpPr>
          <p:nvPr>
            <p:ph type="title"/>
          </p:nvPr>
        </p:nvSpPr>
        <p:spPr>
          <a:xfrm>
            <a:off x="411954" y="266700"/>
            <a:ext cx="6508733" cy="1079499"/>
          </a:xfrm>
        </p:spPr>
        <p:txBody>
          <a:bodyPr>
            <a:normAutofit/>
          </a:bodyPr>
          <a:lstStyle/>
          <a:p>
            <a:r>
              <a:rPr lang="fr-FR" sz="3200" b="1" dirty="0" smtClean="0">
                <a:solidFill>
                  <a:srgbClr val="F2564F"/>
                </a:solidFill>
              </a:rPr>
              <a:t>Théorie du changement</a:t>
            </a:r>
            <a:endParaRPr lang="fr-BE" sz="3200" b="1" dirty="0">
              <a:solidFill>
                <a:srgbClr val="F2564F"/>
              </a:solidFill>
            </a:endParaRPr>
          </a:p>
        </p:txBody>
      </p:sp>
      <p:pic>
        <p:nvPicPr>
          <p:cNvPr id="9" name="Imag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79463" y="5406171"/>
            <a:ext cx="720000" cy="720000"/>
          </a:xfrm>
          <a:prstGeom prst="ellipse">
            <a:avLst/>
          </a:prstGeom>
        </p:spPr>
      </p:pic>
    </p:spTree>
    <p:extLst>
      <p:ext uri="{BB962C8B-B14F-4D97-AF65-F5344CB8AC3E}">
        <p14:creationId xmlns:p14="http://schemas.microsoft.com/office/powerpoint/2010/main" val="2415456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i.pinimg.com/736x/9f/92/af/9f92affc441bf3c914f798f095d989eb--fair-trade-farmer.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017000" y="-12700"/>
            <a:ext cx="3175000" cy="6949807"/>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xmlns="" id="{4E163DA5-9F11-49EF-ADE8-5B1FE0C5C5A5}"/>
              </a:ext>
            </a:extLst>
          </p:cNvPr>
          <p:cNvSpPr>
            <a:spLocks noGrp="1"/>
          </p:cNvSpPr>
          <p:nvPr>
            <p:ph idx="1"/>
          </p:nvPr>
        </p:nvSpPr>
        <p:spPr>
          <a:xfrm>
            <a:off x="450867" y="1409700"/>
            <a:ext cx="7381937" cy="5105400"/>
          </a:xfrm>
        </p:spPr>
        <p:txBody>
          <a:bodyPr>
            <a:normAutofit/>
          </a:bodyPr>
          <a:lstStyle/>
          <a:p>
            <a:pPr>
              <a:lnSpc>
                <a:spcPct val="100000"/>
              </a:lnSpc>
              <a:spcBef>
                <a:spcPts val="600"/>
              </a:spcBef>
              <a:spcAft>
                <a:spcPts val="600"/>
              </a:spcAft>
            </a:pPr>
            <a:r>
              <a:rPr lang="fr-FR" sz="2400" b="1" dirty="0" smtClean="0"/>
              <a:t>Collaboration</a:t>
            </a:r>
            <a:r>
              <a:rPr lang="fr-FR" sz="2400" dirty="0" smtClean="0"/>
              <a:t> avec le CSC TD (à Bruxelles et Cotonou). </a:t>
            </a:r>
            <a:endParaRPr lang="fr-FR" sz="2400" dirty="0"/>
          </a:p>
          <a:p>
            <a:pPr>
              <a:lnSpc>
                <a:spcPct val="100000"/>
              </a:lnSpc>
              <a:spcBef>
                <a:spcPts val="600"/>
              </a:spcBef>
              <a:spcAft>
                <a:spcPts val="600"/>
              </a:spcAft>
            </a:pPr>
            <a:r>
              <a:rPr lang="fr-FR" sz="2400" dirty="0" smtClean="0"/>
              <a:t>En 2017: focus </a:t>
            </a:r>
            <a:r>
              <a:rPr lang="fr-FR" sz="2400" dirty="0"/>
              <a:t>sur les </a:t>
            </a:r>
            <a:r>
              <a:rPr lang="fr-FR" sz="2400" b="1" dirty="0"/>
              <a:t>synergies concrètes </a:t>
            </a:r>
            <a:r>
              <a:rPr lang="fr-FR" sz="2400" b="1" dirty="0" smtClean="0"/>
              <a:t>existantes. </a:t>
            </a:r>
            <a:endParaRPr lang="fr-FR" sz="2400" b="1" dirty="0"/>
          </a:p>
          <a:p>
            <a:pPr>
              <a:lnSpc>
                <a:spcPct val="100000"/>
              </a:lnSpc>
              <a:spcBef>
                <a:spcPts val="600"/>
              </a:spcBef>
              <a:spcAft>
                <a:spcPts val="600"/>
              </a:spcAft>
            </a:pPr>
            <a:r>
              <a:rPr lang="fr-FR" sz="2400" dirty="0" smtClean="0"/>
              <a:t>Contributions du CSC TD à la cible </a:t>
            </a:r>
            <a:r>
              <a:rPr lang="fr-FR" sz="2400" b="1" dirty="0" smtClean="0"/>
              <a:t>santé</a:t>
            </a:r>
            <a:r>
              <a:rPr lang="fr-FR" sz="2400" dirty="0" smtClean="0"/>
              <a:t> pour les mutuelles de santé. </a:t>
            </a:r>
            <a:endParaRPr lang="fr-BE" sz="2400" dirty="0"/>
          </a:p>
          <a:p>
            <a:pPr>
              <a:lnSpc>
                <a:spcPct val="100000"/>
              </a:lnSpc>
              <a:spcBef>
                <a:spcPts val="600"/>
              </a:spcBef>
              <a:spcAft>
                <a:spcPts val="600"/>
              </a:spcAft>
            </a:pPr>
            <a:r>
              <a:rPr lang="fr-BE" sz="2400" dirty="0" smtClean="0"/>
              <a:t>Pistes </a:t>
            </a:r>
            <a:r>
              <a:rPr lang="fr-BE" sz="2400" dirty="0"/>
              <a:t>dans le cadre du </a:t>
            </a:r>
            <a:r>
              <a:rPr lang="fr-BE" sz="2400" b="1" dirty="0"/>
              <a:t>fonds </a:t>
            </a:r>
            <a:r>
              <a:rPr lang="fr-BE" sz="2400" b="1" dirty="0" smtClean="0"/>
              <a:t>d’apprentissage </a:t>
            </a:r>
            <a:r>
              <a:rPr lang="fr-BE" sz="2400" dirty="0" smtClean="0"/>
              <a:t>&gt;&gt;</a:t>
            </a:r>
          </a:p>
          <a:p>
            <a:pPr lvl="1">
              <a:lnSpc>
                <a:spcPct val="100000"/>
              </a:lnSpc>
              <a:spcBef>
                <a:spcPts val="0"/>
              </a:spcBef>
            </a:pPr>
            <a:r>
              <a:rPr lang="fr-BE" sz="2000" dirty="0"/>
              <a:t>C</a:t>
            </a:r>
            <a:r>
              <a:rPr lang="fr-BE" sz="2000" dirty="0" smtClean="0"/>
              <a:t>omment intégrer davantage le TD dans les actions des OSC/AI? </a:t>
            </a:r>
          </a:p>
          <a:p>
            <a:pPr lvl="1">
              <a:lnSpc>
                <a:spcPct val="100000"/>
              </a:lnSpc>
              <a:spcBef>
                <a:spcPts val="0"/>
              </a:spcBef>
            </a:pPr>
            <a:r>
              <a:rPr lang="fr-FR" sz="2000" dirty="0" smtClean="0"/>
              <a:t>Partage des bonnes pratiques</a:t>
            </a:r>
            <a:endParaRPr lang="fr-BE" sz="2000" dirty="0"/>
          </a:p>
          <a:p>
            <a:pPr lvl="1">
              <a:lnSpc>
                <a:spcPct val="100000"/>
              </a:lnSpc>
              <a:spcBef>
                <a:spcPts val="0"/>
              </a:spcBef>
            </a:pPr>
            <a:r>
              <a:rPr lang="fr-FR" sz="2000" dirty="0"/>
              <a:t>Question du genre sur le marché du </a:t>
            </a:r>
            <a:r>
              <a:rPr lang="fr-FR" sz="2000" dirty="0" smtClean="0"/>
              <a:t>travail</a:t>
            </a:r>
            <a:endParaRPr lang="fr-FR" sz="2000" dirty="0"/>
          </a:p>
          <a:p>
            <a:pPr lvl="1">
              <a:lnSpc>
                <a:spcPct val="100000"/>
              </a:lnSpc>
              <a:spcBef>
                <a:spcPts val="0"/>
              </a:spcBef>
            </a:pPr>
            <a:r>
              <a:rPr lang="fr-FR" sz="2000" dirty="0"/>
              <a:t>Focus sur l’entreprenariat et l’emploi des jeunes</a:t>
            </a:r>
          </a:p>
          <a:p>
            <a:pPr lvl="1">
              <a:lnSpc>
                <a:spcPct val="100000"/>
              </a:lnSpc>
              <a:spcBef>
                <a:spcPts val="0"/>
              </a:spcBef>
            </a:pPr>
            <a:r>
              <a:rPr lang="fr-FR" sz="2000" dirty="0" smtClean="0"/>
              <a:t>Liens avec les entreprises: aspects RSE</a:t>
            </a:r>
          </a:p>
          <a:p>
            <a:pPr lvl="1">
              <a:lnSpc>
                <a:spcPct val="100000"/>
              </a:lnSpc>
              <a:spcBef>
                <a:spcPts val="0"/>
              </a:spcBef>
            </a:pPr>
            <a:r>
              <a:rPr lang="fr-FR" sz="2000" dirty="0" smtClean="0"/>
              <a:t>etc. </a:t>
            </a:r>
          </a:p>
        </p:txBody>
      </p:sp>
      <p:cxnSp>
        <p:nvCxnSpPr>
          <p:cNvPr id="11" name="Connecteur droit 10"/>
          <p:cNvCxnSpPr/>
          <p:nvPr/>
        </p:nvCxnSpPr>
        <p:spPr>
          <a:xfrm flipH="1">
            <a:off x="8952951" y="-170730"/>
            <a:ext cx="1" cy="7079530"/>
          </a:xfrm>
          <a:prstGeom prst="line">
            <a:avLst/>
          </a:prstGeom>
          <a:ln w="127000">
            <a:solidFill>
              <a:srgbClr val="F2564F"/>
            </a:solidFill>
          </a:ln>
        </p:spPr>
        <p:style>
          <a:lnRef idx="1">
            <a:schemeClr val="accent1"/>
          </a:lnRef>
          <a:fillRef idx="0">
            <a:schemeClr val="accent1"/>
          </a:fillRef>
          <a:effectRef idx="0">
            <a:schemeClr val="accent1"/>
          </a:effectRef>
          <a:fontRef idx="minor">
            <a:schemeClr val="tx1"/>
          </a:fontRef>
        </p:style>
      </p:cxnSp>
      <p:grpSp>
        <p:nvGrpSpPr>
          <p:cNvPr id="12" name="Groupe 11"/>
          <p:cNvGrpSpPr/>
          <p:nvPr/>
        </p:nvGrpSpPr>
        <p:grpSpPr>
          <a:xfrm>
            <a:off x="7832804" y="3988921"/>
            <a:ext cx="2240293" cy="2161797"/>
            <a:chOff x="2167128" y="1517904"/>
            <a:chExt cx="5038344" cy="5038344"/>
          </a:xfrm>
        </p:grpSpPr>
        <p:sp>
          <p:nvSpPr>
            <p:cNvPr id="13" name="Ellipse 12"/>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Imag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sp>
        <p:nvSpPr>
          <p:cNvPr id="8" name="Titre 1">
            <a:extLst>
              <a:ext uri="{FF2B5EF4-FFF2-40B4-BE49-F238E27FC236}">
                <a16:creationId xmlns:a16="http://schemas.microsoft.com/office/drawing/2014/main" xmlns="" id="{2520F218-6502-4456-8B3D-D4600CAF5F48}"/>
              </a:ext>
            </a:extLst>
          </p:cNvPr>
          <p:cNvSpPr>
            <a:spLocks noGrp="1"/>
          </p:cNvSpPr>
          <p:nvPr>
            <p:ph type="title"/>
          </p:nvPr>
        </p:nvSpPr>
        <p:spPr>
          <a:xfrm>
            <a:off x="450867" y="148976"/>
            <a:ext cx="6508733" cy="1397000"/>
          </a:xfrm>
        </p:spPr>
        <p:txBody>
          <a:bodyPr>
            <a:normAutofit/>
          </a:bodyPr>
          <a:lstStyle/>
          <a:p>
            <a:r>
              <a:rPr lang="fr-FR" sz="3200" dirty="0" smtClean="0">
                <a:solidFill>
                  <a:srgbClr val="FB8D74"/>
                </a:solidFill>
              </a:rPr>
              <a:t>Liens avec le </a:t>
            </a:r>
            <a:r>
              <a:rPr lang="fr-FR" sz="3200" b="1" dirty="0" smtClean="0">
                <a:solidFill>
                  <a:srgbClr val="FB8D74"/>
                </a:solidFill>
              </a:rPr>
              <a:t>CSC Travail décent</a:t>
            </a:r>
            <a:endParaRPr lang="fr-BE" sz="3200" b="1" dirty="0">
              <a:solidFill>
                <a:srgbClr val="FB8D74"/>
              </a:solidFill>
            </a:endParaRPr>
          </a:p>
        </p:txBody>
      </p:sp>
      <p:pic>
        <p:nvPicPr>
          <p:cNvPr id="15" name="Imag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2731" y="4349819"/>
            <a:ext cx="720000" cy="720000"/>
          </a:xfrm>
          <a:prstGeom prst="ellipse">
            <a:avLst/>
          </a:prstGeom>
        </p:spPr>
      </p:pic>
    </p:spTree>
    <p:extLst>
      <p:ext uri="{BB962C8B-B14F-4D97-AF65-F5344CB8AC3E}">
        <p14:creationId xmlns:p14="http://schemas.microsoft.com/office/powerpoint/2010/main" val="1186565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87372" y="0"/>
            <a:ext cx="4727644" cy="6858000"/>
          </a:xfrm>
          <a:prstGeom prst="rect">
            <a:avLst/>
          </a:prstGeom>
        </p:spPr>
      </p:pic>
      <p:sp>
        <p:nvSpPr>
          <p:cNvPr id="3" name="Espace réservé du contenu 2">
            <a:extLst>
              <a:ext uri="{FF2B5EF4-FFF2-40B4-BE49-F238E27FC236}">
                <a16:creationId xmlns:a16="http://schemas.microsoft.com/office/drawing/2014/main" xmlns="" id="{4E163DA5-9F11-49EF-ADE8-5B1FE0C5C5A5}"/>
              </a:ext>
            </a:extLst>
          </p:cNvPr>
          <p:cNvSpPr>
            <a:spLocks noGrp="1"/>
          </p:cNvSpPr>
          <p:nvPr>
            <p:ph idx="1"/>
          </p:nvPr>
        </p:nvSpPr>
        <p:spPr>
          <a:xfrm>
            <a:off x="411954" y="1853118"/>
            <a:ext cx="5550802" cy="4772237"/>
          </a:xfrm>
        </p:spPr>
        <p:txBody>
          <a:bodyPr>
            <a:normAutofit/>
          </a:bodyPr>
          <a:lstStyle/>
          <a:p>
            <a:pPr>
              <a:lnSpc>
                <a:spcPct val="100000"/>
              </a:lnSpc>
              <a:spcBef>
                <a:spcPts val="600"/>
              </a:spcBef>
              <a:spcAft>
                <a:spcPts val="600"/>
              </a:spcAft>
            </a:pPr>
            <a:r>
              <a:rPr lang="fr-FR" sz="2400" b="1" dirty="0" smtClean="0"/>
              <a:t>Implication</a:t>
            </a:r>
            <a:r>
              <a:rPr lang="fr-FR" sz="2400" dirty="0" smtClean="0"/>
              <a:t> via les OSC/AI belge et contributions directes aux documents en ligne</a:t>
            </a:r>
          </a:p>
          <a:p>
            <a:pPr>
              <a:lnSpc>
                <a:spcPct val="100000"/>
              </a:lnSpc>
              <a:spcBef>
                <a:spcPts val="600"/>
              </a:spcBef>
              <a:spcAft>
                <a:spcPts val="600"/>
              </a:spcAft>
            </a:pPr>
            <a:r>
              <a:rPr lang="fr-FR" sz="2400" b="1" dirty="0" smtClean="0"/>
              <a:t>Participation au DS</a:t>
            </a:r>
            <a:r>
              <a:rPr lang="fr-FR" sz="2400" dirty="0" smtClean="0"/>
              <a:t>: permet une rencontre entre les partenaires locaux, une meilleure compréhension de la logique et de la pertinence des CSC</a:t>
            </a:r>
          </a:p>
          <a:p>
            <a:pPr>
              <a:lnSpc>
                <a:spcPct val="100000"/>
              </a:lnSpc>
              <a:spcBef>
                <a:spcPts val="600"/>
              </a:spcBef>
              <a:spcAft>
                <a:spcPts val="600"/>
              </a:spcAft>
            </a:pPr>
            <a:r>
              <a:rPr lang="fr-FR" sz="2400" dirty="0" smtClean="0"/>
              <a:t>Implication prévue dans le cadre du </a:t>
            </a:r>
            <a:r>
              <a:rPr lang="fr-FR" sz="2400" b="1" dirty="0" smtClean="0"/>
              <a:t>processus d’apprentissage </a:t>
            </a:r>
            <a:r>
              <a:rPr lang="fr-FR" sz="2400" dirty="0" smtClean="0"/>
              <a:t>(ateliers à Cotonou, visites de terrain). </a:t>
            </a:r>
          </a:p>
        </p:txBody>
      </p:sp>
      <p:cxnSp>
        <p:nvCxnSpPr>
          <p:cNvPr id="11" name="Connecteur droit 10"/>
          <p:cNvCxnSpPr/>
          <p:nvPr/>
        </p:nvCxnSpPr>
        <p:spPr>
          <a:xfrm flipH="1">
            <a:off x="7525088" y="-77820"/>
            <a:ext cx="1" cy="7079530"/>
          </a:xfrm>
          <a:prstGeom prst="line">
            <a:avLst/>
          </a:prstGeom>
          <a:ln w="127000">
            <a:solidFill>
              <a:srgbClr val="084A86"/>
            </a:solidFill>
          </a:ln>
        </p:spPr>
        <p:style>
          <a:lnRef idx="1">
            <a:schemeClr val="accent1"/>
          </a:lnRef>
          <a:fillRef idx="0">
            <a:schemeClr val="accent1"/>
          </a:fillRef>
          <a:effectRef idx="0">
            <a:schemeClr val="accent1"/>
          </a:effectRef>
          <a:fontRef idx="minor">
            <a:schemeClr val="tx1"/>
          </a:fontRef>
        </p:style>
      </p:cxnSp>
      <p:grpSp>
        <p:nvGrpSpPr>
          <p:cNvPr id="12" name="Groupe 11"/>
          <p:cNvGrpSpPr/>
          <p:nvPr/>
        </p:nvGrpSpPr>
        <p:grpSpPr>
          <a:xfrm>
            <a:off x="6416132" y="3254172"/>
            <a:ext cx="2240293" cy="2161797"/>
            <a:chOff x="2167128" y="1517904"/>
            <a:chExt cx="5038344" cy="5038344"/>
          </a:xfrm>
        </p:grpSpPr>
        <p:sp>
          <p:nvSpPr>
            <p:cNvPr id="13" name="Ellipse 12"/>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Imag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sp>
        <p:nvSpPr>
          <p:cNvPr id="8" name="Titre 1">
            <a:extLst>
              <a:ext uri="{FF2B5EF4-FFF2-40B4-BE49-F238E27FC236}">
                <a16:creationId xmlns:a16="http://schemas.microsoft.com/office/drawing/2014/main" xmlns="" id="{2520F218-6502-4456-8B3D-D4600CAF5F48}"/>
              </a:ext>
            </a:extLst>
          </p:cNvPr>
          <p:cNvSpPr>
            <a:spLocks noGrp="1"/>
          </p:cNvSpPr>
          <p:nvPr>
            <p:ph type="title"/>
          </p:nvPr>
        </p:nvSpPr>
        <p:spPr>
          <a:xfrm>
            <a:off x="411954" y="621219"/>
            <a:ext cx="6508733" cy="1079499"/>
          </a:xfrm>
        </p:spPr>
        <p:txBody>
          <a:bodyPr>
            <a:normAutofit/>
          </a:bodyPr>
          <a:lstStyle/>
          <a:p>
            <a:r>
              <a:rPr lang="fr-FR" sz="3200" b="1" dirty="0" smtClean="0">
                <a:solidFill>
                  <a:schemeClr val="tx1">
                    <a:lumMod val="60000"/>
                    <a:lumOff val="40000"/>
                  </a:schemeClr>
                </a:solidFill>
              </a:rPr>
              <a:t>Implication des partenaires locaux</a:t>
            </a:r>
            <a:endParaRPr lang="fr-BE" sz="3200" b="1" dirty="0">
              <a:solidFill>
                <a:schemeClr val="tx1">
                  <a:lumMod val="60000"/>
                  <a:lumOff val="40000"/>
                </a:schemeClr>
              </a:solidFill>
            </a:endParaRPr>
          </a:p>
        </p:txBody>
      </p:sp>
      <p:pic>
        <p:nvPicPr>
          <p:cNvPr id="9" name="Imag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592" y="5106769"/>
            <a:ext cx="720000" cy="720000"/>
          </a:xfrm>
          <a:prstGeom prst="ellipse">
            <a:avLst/>
          </a:prstGeom>
        </p:spPr>
      </p:pic>
    </p:spTree>
    <p:extLst>
      <p:ext uri="{BB962C8B-B14F-4D97-AF65-F5344CB8AC3E}">
        <p14:creationId xmlns:p14="http://schemas.microsoft.com/office/powerpoint/2010/main" val="3809989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3" name="Imag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935121"/>
            <a:ext cx="12264916" cy="3902149"/>
          </a:xfrm>
          <a:prstGeom prst="rect">
            <a:avLst/>
          </a:prstGeom>
        </p:spPr>
      </p:pic>
      <p:cxnSp>
        <p:nvCxnSpPr>
          <p:cNvPr id="5" name="Connecteur droit 4"/>
          <p:cNvCxnSpPr/>
          <p:nvPr/>
        </p:nvCxnSpPr>
        <p:spPr>
          <a:xfrm flipV="1">
            <a:off x="0" y="5803752"/>
            <a:ext cx="12192000" cy="14835"/>
          </a:xfrm>
          <a:prstGeom prst="line">
            <a:avLst/>
          </a:prstGeom>
          <a:ln w="101600">
            <a:solidFill>
              <a:srgbClr val="E3CE59"/>
            </a:solidFill>
          </a:ln>
        </p:spPr>
        <p:style>
          <a:lnRef idx="1">
            <a:schemeClr val="accent1"/>
          </a:lnRef>
          <a:fillRef idx="0">
            <a:schemeClr val="accent1"/>
          </a:fillRef>
          <a:effectRef idx="0">
            <a:schemeClr val="accent1"/>
          </a:effectRef>
          <a:fontRef idx="minor">
            <a:schemeClr val="tx1"/>
          </a:fontRef>
        </p:style>
      </p:cxnSp>
      <p:sp>
        <p:nvSpPr>
          <p:cNvPr id="13" name="Titre 1">
            <a:extLst>
              <a:ext uri="{FF2B5EF4-FFF2-40B4-BE49-F238E27FC236}">
                <a16:creationId xmlns:a16="http://schemas.microsoft.com/office/drawing/2014/main" xmlns="" id="{209189D4-0F49-45F1-BA3B-EE731B2ED105}"/>
              </a:ext>
            </a:extLst>
          </p:cNvPr>
          <p:cNvSpPr>
            <a:spLocks noGrp="1"/>
          </p:cNvSpPr>
          <p:nvPr>
            <p:ph type="title"/>
          </p:nvPr>
        </p:nvSpPr>
        <p:spPr>
          <a:xfrm>
            <a:off x="2225778" y="1102316"/>
            <a:ext cx="9175898" cy="762824"/>
          </a:xfrm>
        </p:spPr>
        <p:txBody>
          <a:bodyPr vert="horz" lIns="91440" tIns="45720" rIns="91440" bIns="45720" rtlCol="0" anchor="t">
            <a:normAutofit/>
          </a:bodyPr>
          <a:lstStyle/>
          <a:p>
            <a:pPr algn="r">
              <a:lnSpc>
                <a:spcPct val="80000"/>
              </a:lnSpc>
            </a:pPr>
            <a:r>
              <a:rPr lang="fr-BE" sz="3600" b="1" dirty="0" smtClean="0">
                <a:solidFill>
                  <a:srgbClr val="F3A407"/>
                </a:solidFill>
                <a:effectLst>
                  <a:outerShdw blurRad="38100" dist="38100" dir="2700000" algn="tl">
                    <a:srgbClr val="000000">
                      <a:alpha val="43137"/>
                    </a:srgbClr>
                  </a:outerShdw>
                </a:effectLst>
                <a:latin typeface="Segoe UI Light" panose="020B0502040204020203" pitchFamily="34" charset="0"/>
              </a:rPr>
              <a:t>III.2. </a:t>
            </a:r>
            <a:r>
              <a:rPr lang="fr-BE" sz="3600" b="1" dirty="0" smtClean="0">
                <a:solidFill>
                  <a:schemeClr val="tx2">
                    <a:lumMod val="75000"/>
                  </a:schemeClr>
                </a:solidFill>
                <a:effectLst>
                  <a:outerShdw blurRad="38100" dist="38100" dir="2700000" algn="tl">
                    <a:srgbClr val="000000">
                      <a:alpha val="43137"/>
                    </a:srgbClr>
                  </a:outerShdw>
                </a:effectLst>
                <a:latin typeface="Segoe UI Light" panose="020B0502040204020203" pitchFamily="34" charset="0"/>
              </a:rPr>
              <a:t>Pistes pour le processus d’apprentissage</a:t>
            </a:r>
            <a:endParaRPr lang="fr-BE" sz="3600" b="1" dirty="0">
              <a:solidFill>
                <a:schemeClr val="tx2">
                  <a:lumMod val="75000"/>
                </a:schemeClr>
              </a:solidFill>
              <a:effectLst>
                <a:outerShdw blurRad="38100" dist="38100" dir="2700000" algn="tl">
                  <a:srgbClr val="000000">
                    <a:alpha val="43137"/>
                  </a:srgbClr>
                </a:outerShdw>
              </a:effectLst>
              <a:latin typeface="Segoe UI Light" panose="020B0502040204020203" pitchFamily="34" charset="0"/>
            </a:endParaRPr>
          </a:p>
        </p:txBody>
      </p:sp>
      <p:cxnSp>
        <p:nvCxnSpPr>
          <p:cNvPr id="16" name="Connecteur droit 15"/>
          <p:cNvCxnSpPr/>
          <p:nvPr/>
        </p:nvCxnSpPr>
        <p:spPr>
          <a:xfrm>
            <a:off x="-520995" y="1377163"/>
            <a:ext cx="2892056" cy="33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11610752" y="1377501"/>
            <a:ext cx="581247"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e 11"/>
          <p:cNvGrpSpPr/>
          <p:nvPr/>
        </p:nvGrpSpPr>
        <p:grpSpPr>
          <a:xfrm>
            <a:off x="1739379" y="4879063"/>
            <a:ext cx="1927365" cy="1849377"/>
            <a:chOff x="2167128" y="1517904"/>
            <a:chExt cx="5038344" cy="5038344"/>
          </a:xfrm>
        </p:grpSpPr>
        <p:sp>
          <p:nvSpPr>
            <p:cNvPr id="19" name="Ellipse 18"/>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0" name="Image 1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spTree>
    <p:extLst>
      <p:ext uri="{BB962C8B-B14F-4D97-AF65-F5344CB8AC3E}">
        <p14:creationId xmlns:p14="http://schemas.microsoft.com/office/powerpoint/2010/main" val="2971310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1600" y="-127000"/>
            <a:ext cx="12293600" cy="6081800"/>
          </a:xfrm>
          <a:prstGeom prst="rect">
            <a:avLst/>
          </a:prstGeom>
          <a:solidFill>
            <a:srgbClr val="32BEA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Espace réservé du contenu 2">
            <a:extLst>
              <a:ext uri="{FF2B5EF4-FFF2-40B4-BE49-F238E27FC236}">
                <a16:creationId xmlns:a16="http://schemas.microsoft.com/office/drawing/2014/main" xmlns="" id="{4E163DA5-9F11-49EF-ADE8-5B1FE0C5C5A5}"/>
              </a:ext>
            </a:extLst>
          </p:cNvPr>
          <p:cNvSpPr>
            <a:spLocks noGrp="1"/>
          </p:cNvSpPr>
          <p:nvPr>
            <p:ph idx="1"/>
          </p:nvPr>
        </p:nvSpPr>
        <p:spPr>
          <a:xfrm>
            <a:off x="2540000" y="1485900"/>
            <a:ext cx="8890000" cy="4635500"/>
          </a:xfrm>
        </p:spPr>
        <p:txBody>
          <a:bodyPr>
            <a:normAutofit fontScale="77500" lnSpcReduction="20000"/>
          </a:bodyPr>
          <a:lstStyle/>
          <a:p>
            <a:pPr>
              <a:lnSpc>
                <a:spcPct val="120000"/>
              </a:lnSpc>
            </a:pPr>
            <a:r>
              <a:rPr lang="fr-FR" dirty="0"/>
              <a:t>Deux appels par </a:t>
            </a:r>
            <a:r>
              <a:rPr lang="fr-FR" dirty="0" smtClean="0"/>
              <a:t>an</a:t>
            </a:r>
            <a:endParaRPr lang="fr-FR" dirty="0"/>
          </a:p>
          <a:p>
            <a:pPr>
              <a:lnSpc>
                <a:spcPct val="120000"/>
              </a:lnSpc>
            </a:pPr>
            <a:r>
              <a:rPr lang="fr-FR" dirty="0"/>
              <a:t>Critères: </a:t>
            </a:r>
          </a:p>
          <a:p>
            <a:pPr lvl="1">
              <a:lnSpc>
                <a:spcPct val="120000"/>
              </a:lnSpc>
            </a:pPr>
            <a:r>
              <a:rPr lang="fr-FR" dirty="0"/>
              <a:t>fonds centré sur la capitalisation &gt; mettre en avant la manière dont le processus va permettre un apprentissage significatif lié à l'action</a:t>
            </a:r>
          </a:p>
          <a:p>
            <a:pPr lvl="1">
              <a:lnSpc>
                <a:spcPct val="120000"/>
              </a:lnSpc>
            </a:pPr>
            <a:r>
              <a:rPr lang="fr-FR" dirty="0"/>
              <a:t>Méthode novatrice</a:t>
            </a:r>
          </a:p>
          <a:p>
            <a:pPr>
              <a:lnSpc>
                <a:spcPct val="120000"/>
              </a:lnSpc>
            </a:pPr>
            <a:r>
              <a:rPr lang="fr-FR" dirty="0"/>
              <a:t>Maximum 10 000 €</a:t>
            </a:r>
          </a:p>
          <a:p>
            <a:pPr>
              <a:lnSpc>
                <a:spcPct val="120000"/>
              </a:lnSpc>
            </a:pPr>
            <a:r>
              <a:rPr lang="fr-FR" dirty="0" smtClean="0"/>
              <a:t>Dossier </a:t>
            </a:r>
            <a:r>
              <a:rPr lang="fr-FR" dirty="0"/>
              <a:t>à remettre à </a:t>
            </a:r>
            <a:r>
              <a:rPr lang="fr-FR" smtClean="0"/>
              <a:t>Fiabel </a:t>
            </a:r>
            <a:endParaRPr lang="fr-FR" dirty="0" smtClean="0"/>
          </a:p>
          <a:p>
            <a:pPr>
              <a:lnSpc>
                <a:spcPct val="120000"/>
              </a:lnSpc>
            </a:pPr>
            <a:r>
              <a:rPr lang="fr-FR" dirty="0" smtClean="0"/>
              <a:t>1</a:t>
            </a:r>
            <a:r>
              <a:rPr lang="fr-FR" baseline="30000" dirty="0" smtClean="0"/>
              <a:t>er</a:t>
            </a:r>
            <a:r>
              <a:rPr lang="fr-FR" dirty="0" smtClean="0"/>
              <a:t> appel en octobre 2017 &gt;&gt; pas de dossier soumis pour le CSC Bénin.</a:t>
            </a:r>
          </a:p>
          <a:p>
            <a:pPr>
              <a:lnSpc>
                <a:spcPct val="120000"/>
              </a:lnSpc>
            </a:pPr>
            <a:r>
              <a:rPr lang="fr-FR" dirty="0" smtClean="0"/>
              <a:t>Pour la suite: décision de thématique à prendre en commun avec les OSC/AI du CSC. </a:t>
            </a:r>
          </a:p>
          <a:p>
            <a:pPr>
              <a:lnSpc>
                <a:spcPct val="120000"/>
              </a:lnSpc>
            </a:pPr>
            <a:endParaRPr lang="fr-FR" dirty="0"/>
          </a:p>
          <a:p>
            <a:pPr marL="0" indent="0">
              <a:buNone/>
            </a:pPr>
            <a:endParaRPr lang="fr-FR" dirty="0"/>
          </a:p>
        </p:txBody>
      </p:sp>
      <p:cxnSp>
        <p:nvCxnSpPr>
          <p:cNvPr id="11" name="Connecteur droit 10"/>
          <p:cNvCxnSpPr/>
          <p:nvPr/>
        </p:nvCxnSpPr>
        <p:spPr>
          <a:xfrm>
            <a:off x="-101600" y="5954800"/>
            <a:ext cx="12420500" cy="3100"/>
          </a:xfrm>
          <a:prstGeom prst="line">
            <a:avLst/>
          </a:prstGeom>
          <a:ln w="127000">
            <a:solidFill>
              <a:srgbClr val="289885"/>
            </a:solidFill>
          </a:ln>
        </p:spPr>
        <p:style>
          <a:lnRef idx="1">
            <a:schemeClr val="accent1"/>
          </a:lnRef>
          <a:fillRef idx="0">
            <a:schemeClr val="accent1"/>
          </a:fillRef>
          <a:effectRef idx="0">
            <a:schemeClr val="accent1"/>
          </a:effectRef>
          <a:fontRef idx="minor">
            <a:schemeClr val="tx1"/>
          </a:fontRef>
        </p:style>
      </p:cxnSp>
      <p:grpSp>
        <p:nvGrpSpPr>
          <p:cNvPr id="12" name="Groupe 11"/>
          <p:cNvGrpSpPr/>
          <p:nvPr/>
        </p:nvGrpSpPr>
        <p:grpSpPr>
          <a:xfrm>
            <a:off x="359800" y="2072827"/>
            <a:ext cx="1332000" cy="1332000"/>
            <a:chOff x="2167128" y="1517904"/>
            <a:chExt cx="5038344" cy="5038344"/>
          </a:xfrm>
        </p:grpSpPr>
        <p:sp>
          <p:nvSpPr>
            <p:cNvPr id="13" name="Ellipse 12"/>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Imag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800" y="652544"/>
            <a:ext cx="1152000" cy="1152000"/>
          </a:xfrm>
          <a:prstGeom prst="ellipse">
            <a:avLst/>
          </a:prstGeom>
        </p:spPr>
      </p:pic>
      <p:sp>
        <p:nvSpPr>
          <p:cNvPr id="15" name="Titre 1">
            <a:extLst>
              <a:ext uri="{FF2B5EF4-FFF2-40B4-BE49-F238E27FC236}">
                <a16:creationId xmlns:a16="http://schemas.microsoft.com/office/drawing/2014/main" xmlns="" id="{2520F218-6502-4456-8B3D-D4600CAF5F48}"/>
              </a:ext>
            </a:extLst>
          </p:cNvPr>
          <p:cNvSpPr>
            <a:spLocks noGrp="1"/>
          </p:cNvSpPr>
          <p:nvPr>
            <p:ph type="title"/>
          </p:nvPr>
        </p:nvSpPr>
        <p:spPr>
          <a:xfrm>
            <a:off x="2254267" y="199776"/>
            <a:ext cx="8566133" cy="1362324"/>
          </a:xfrm>
        </p:spPr>
        <p:txBody>
          <a:bodyPr>
            <a:normAutofit/>
          </a:bodyPr>
          <a:lstStyle/>
          <a:p>
            <a:r>
              <a:rPr lang="fr-FR" sz="2800" dirty="0" smtClean="0">
                <a:effectLst>
                  <a:outerShdw blurRad="38100" dist="38100" dir="2700000" algn="tl">
                    <a:srgbClr val="000000">
                      <a:alpha val="43137"/>
                    </a:srgbClr>
                  </a:outerShdw>
                </a:effectLst>
              </a:rPr>
              <a:t>Pour info</a:t>
            </a:r>
            <a:r>
              <a:rPr lang="fr-FR" sz="3200" dirty="0" smtClean="0">
                <a:solidFill>
                  <a:srgbClr val="32BEA6"/>
                </a:solidFill>
              </a:rPr>
              <a:t/>
            </a:r>
            <a:br>
              <a:rPr lang="fr-FR" sz="3200" dirty="0" smtClean="0">
                <a:solidFill>
                  <a:srgbClr val="32BEA6"/>
                </a:solidFill>
              </a:rPr>
            </a:br>
            <a:r>
              <a:rPr lang="fr-FR" sz="3200" dirty="0" smtClean="0">
                <a:solidFill>
                  <a:srgbClr val="32BEA6"/>
                </a:solidFill>
              </a:rPr>
              <a:t>Appel à projets « Fonds d’apprentissage CSC »</a:t>
            </a:r>
            <a:endParaRPr lang="fr-BE" sz="3200" b="1" dirty="0">
              <a:solidFill>
                <a:srgbClr val="32BEA6"/>
              </a:solidFill>
            </a:endParaRPr>
          </a:p>
        </p:txBody>
      </p:sp>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170" y="3673110"/>
            <a:ext cx="1152000" cy="1152000"/>
          </a:xfrm>
          <a:prstGeom prst="ellipse">
            <a:avLst/>
          </a:prstGeom>
        </p:spPr>
      </p:pic>
    </p:spTree>
    <p:extLst>
      <p:ext uri="{BB962C8B-B14F-4D97-AF65-F5344CB8AC3E}">
        <p14:creationId xmlns:p14="http://schemas.microsoft.com/office/powerpoint/2010/main" val="3464171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4E163DA5-9F11-49EF-ADE8-5B1FE0C5C5A5}"/>
              </a:ext>
            </a:extLst>
          </p:cNvPr>
          <p:cNvSpPr>
            <a:spLocks noGrp="1"/>
          </p:cNvSpPr>
          <p:nvPr>
            <p:ph idx="1"/>
          </p:nvPr>
        </p:nvSpPr>
        <p:spPr>
          <a:xfrm>
            <a:off x="457200" y="1839040"/>
            <a:ext cx="10437779" cy="4864781"/>
          </a:xfrm>
        </p:spPr>
        <p:txBody>
          <a:bodyPr>
            <a:noAutofit/>
          </a:bodyPr>
          <a:lstStyle/>
          <a:p>
            <a:pPr lvl="1">
              <a:spcBef>
                <a:spcPts val="600"/>
              </a:spcBef>
              <a:spcAft>
                <a:spcPts val="600"/>
              </a:spcAft>
            </a:pPr>
            <a:r>
              <a:rPr lang="fr-FR" dirty="0" smtClean="0"/>
              <a:t>Le </a:t>
            </a:r>
            <a:r>
              <a:rPr lang="fr-FR" b="1" dirty="0" smtClean="0"/>
              <a:t>D4D </a:t>
            </a:r>
            <a:r>
              <a:rPr lang="fr-FR" dirty="0"/>
              <a:t>(</a:t>
            </a:r>
            <a:r>
              <a:rPr lang="fr-FR" dirty="0" smtClean="0"/>
              <a:t>échange de bonnes pratiques, opportunités, freins, risques).</a:t>
            </a:r>
          </a:p>
          <a:p>
            <a:pPr lvl="1">
              <a:spcBef>
                <a:spcPts val="600"/>
              </a:spcBef>
              <a:spcAft>
                <a:spcPts val="600"/>
              </a:spcAft>
            </a:pPr>
            <a:r>
              <a:rPr lang="fr-FR" sz="2400" dirty="0" smtClean="0"/>
              <a:t>Les </a:t>
            </a:r>
            <a:r>
              <a:rPr lang="fr-FR" sz="2400" dirty="0"/>
              <a:t>thèmes transversaux </a:t>
            </a:r>
            <a:r>
              <a:rPr lang="fr-FR" sz="2400" b="1" dirty="0"/>
              <a:t>genre et </a:t>
            </a:r>
            <a:r>
              <a:rPr lang="fr-FR" sz="2400" b="1" dirty="0" smtClean="0"/>
              <a:t>environnement. </a:t>
            </a:r>
          </a:p>
          <a:p>
            <a:pPr lvl="1">
              <a:spcBef>
                <a:spcPts val="600"/>
              </a:spcBef>
              <a:spcAft>
                <a:spcPts val="600"/>
              </a:spcAft>
            </a:pPr>
            <a:r>
              <a:rPr lang="fr-FR" sz="2400" dirty="0" smtClean="0"/>
              <a:t>L’</a:t>
            </a:r>
            <a:r>
              <a:rPr lang="fr-FR" sz="2400" b="1" dirty="0" smtClean="0"/>
              <a:t>analyse </a:t>
            </a:r>
            <a:r>
              <a:rPr lang="fr-FR" sz="2400" b="1" dirty="0"/>
              <a:t>des risques: </a:t>
            </a:r>
            <a:r>
              <a:rPr lang="fr-FR" sz="2400" dirty="0"/>
              <a:t>actualisation, mesures </a:t>
            </a:r>
            <a:r>
              <a:rPr lang="fr-FR" sz="2400" dirty="0" smtClean="0"/>
              <a:t>prises, impacts sur les AC.</a:t>
            </a:r>
          </a:p>
          <a:p>
            <a:pPr lvl="1">
              <a:spcBef>
                <a:spcPts val="600"/>
              </a:spcBef>
              <a:spcAft>
                <a:spcPts val="600"/>
              </a:spcAft>
            </a:pPr>
            <a:r>
              <a:rPr lang="fr-FR" dirty="0" smtClean="0"/>
              <a:t>Les </a:t>
            </a:r>
            <a:r>
              <a:rPr lang="fr-FR" b="1" dirty="0" err="1" smtClean="0"/>
              <a:t>ToC</a:t>
            </a:r>
            <a:r>
              <a:rPr lang="fr-FR" dirty="0" smtClean="0"/>
              <a:t> par cible pour le programme 2021-2026? </a:t>
            </a:r>
            <a:endParaRPr lang="fr-FR" sz="2400" dirty="0" smtClean="0"/>
          </a:p>
          <a:p>
            <a:pPr lvl="1" fontAlgn="ctr">
              <a:spcBef>
                <a:spcPts val="600"/>
              </a:spcBef>
              <a:spcAft>
                <a:spcPts val="600"/>
              </a:spcAft>
            </a:pPr>
            <a:r>
              <a:rPr lang="fr-FR" dirty="0"/>
              <a:t>Le rôle du </a:t>
            </a:r>
            <a:r>
              <a:rPr lang="fr-FR" b="1" dirty="0"/>
              <a:t>secteur privé </a:t>
            </a:r>
            <a:r>
              <a:rPr lang="fr-FR" dirty="0"/>
              <a:t>dans la coopération au développement (opportunités, menaces, pistes pour le futur, etc</a:t>
            </a:r>
            <a:r>
              <a:rPr lang="fr-FR" dirty="0" smtClean="0"/>
              <a:t>.) + </a:t>
            </a:r>
            <a:r>
              <a:rPr lang="fr-FR" b="1" dirty="0" smtClean="0"/>
              <a:t>quel type de secteur privé </a:t>
            </a:r>
            <a:r>
              <a:rPr lang="fr-FR" dirty="0" smtClean="0"/>
              <a:t>est soutenu par les OSC/AI (critères). </a:t>
            </a:r>
            <a:endParaRPr lang="fr-FR" b="1" dirty="0"/>
          </a:p>
          <a:p>
            <a:pPr lvl="1" fontAlgn="ctr">
              <a:spcBef>
                <a:spcPts val="600"/>
              </a:spcBef>
              <a:spcAft>
                <a:spcPts val="600"/>
              </a:spcAft>
            </a:pPr>
            <a:r>
              <a:rPr lang="fr-FR" dirty="0" smtClean="0"/>
              <a:t>La </a:t>
            </a:r>
            <a:r>
              <a:rPr lang="fr-FR" b="1" dirty="0" smtClean="0"/>
              <a:t>gestion comptable et financière </a:t>
            </a:r>
            <a:r>
              <a:rPr lang="fr-FR" dirty="0" smtClean="0"/>
              <a:t>(notamment avec les partenaires locaux) </a:t>
            </a:r>
            <a:r>
              <a:rPr lang="fr-BE" sz="2000" dirty="0" smtClean="0"/>
              <a:t>&gt;&gt; référence </a:t>
            </a:r>
            <a:r>
              <a:rPr lang="fr-BE" sz="2000" dirty="0"/>
              <a:t>au nouveau système de contrôle de la </a:t>
            </a:r>
            <a:r>
              <a:rPr lang="fr-BE" sz="2000" dirty="0" smtClean="0"/>
              <a:t>DGD: contrôle </a:t>
            </a:r>
            <a:r>
              <a:rPr lang="fr-BE" sz="2000" dirty="0"/>
              <a:t>proportionnel au risque évalué </a:t>
            </a:r>
            <a:r>
              <a:rPr lang="fr-BE" sz="2000" dirty="0" smtClean="0"/>
              <a:t>qui </a:t>
            </a:r>
            <a:r>
              <a:rPr lang="fr-BE" sz="2000" dirty="0"/>
              <a:t>tiendra compte du risque de l’acteur et du risque du pays (système « </a:t>
            </a:r>
            <a:r>
              <a:rPr lang="fr-BE" sz="2000" i="1" dirty="0" err="1"/>
              <a:t>track</a:t>
            </a:r>
            <a:r>
              <a:rPr lang="fr-BE" sz="2000" i="1" dirty="0"/>
              <a:t> record</a:t>
            </a:r>
            <a:r>
              <a:rPr lang="fr-BE" sz="2000" dirty="0"/>
              <a:t> »). </a:t>
            </a:r>
            <a:r>
              <a:rPr lang="fr-FR" dirty="0"/>
              <a:t>  </a:t>
            </a:r>
            <a:endParaRPr lang="fr-FR" dirty="0" smtClean="0"/>
          </a:p>
          <a:p>
            <a:pPr marL="457200" lvl="1" indent="0">
              <a:spcBef>
                <a:spcPts val="600"/>
              </a:spcBef>
              <a:spcAft>
                <a:spcPts val="600"/>
              </a:spcAft>
              <a:buNone/>
            </a:pPr>
            <a:endParaRPr lang="fr-FR" dirty="0">
              <a:solidFill>
                <a:srgbClr val="FB8D74"/>
              </a:solidFill>
            </a:endParaRPr>
          </a:p>
        </p:txBody>
      </p:sp>
      <p:pic>
        <p:nvPicPr>
          <p:cNvPr id="4" name="Imag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8304924">
            <a:off x="8577585" y="-2632968"/>
            <a:ext cx="4567876" cy="4544903"/>
          </a:xfrm>
          <a:prstGeom prst="rect">
            <a:avLst/>
          </a:prstGeom>
        </p:spPr>
      </p:pic>
      <p:sp>
        <p:nvSpPr>
          <p:cNvPr id="5" name="Titre 1">
            <a:extLst>
              <a:ext uri="{FF2B5EF4-FFF2-40B4-BE49-F238E27FC236}">
                <a16:creationId xmlns:a16="http://schemas.microsoft.com/office/drawing/2014/main" xmlns="" id="{2520F218-6502-4456-8B3D-D4600CAF5F48}"/>
              </a:ext>
            </a:extLst>
          </p:cNvPr>
          <p:cNvSpPr>
            <a:spLocks noGrp="1"/>
          </p:cNvSpPr>
          <p:nvPr>
            <p:ph type="title"/>
          </p:nvPr>
        </p:nvSpPr>
        <p:spPr>
          <a:xfrm>
            <a:off x="1634788" y="728746"/>
            <a:ext cx="4298326" cy="730873"/>
          </a:xfrm>
        </p:spPr>
        <p:txBody>
          <a:bodyPr>
            <a:normAutofit/>
          </a:bodyPr>
          <a:lstStyle/>
          <a:p>
            <a:r>
              <a:rPr lang="fr-FR" sz="4000" dirty="0">
                <a:solidFill>
                  <a:srgbClr val="00B0A3"/>
                </a:solidFill>
              </a:rPr>
              <a:t>S</a:t>
            </a:r>
            <a:r>
              <a:rPr lang="fr-FR" sz="4000" dirty="0" smtClean="0">
                <a:solidFill>
                  <a:srgbClr val="00B0A3"/>
                </a:solidFill>
              </a:rPr>
              <a:t>uggestions</a:t>
            </a:r>
            <a:endParaRPr lang="fr-BE" sz="4000" dirty="0">
              <a:solidFill>
                <a:srgbClr val="00B0A3"/>
              </a:solidFill>
            </a:endParaRPr>
          </a:p>
        </p:txBody>
      </p:sp>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006" y="739619"/>
            <a:ext cx="720000" cy="720000"/>
          </a:xfrm>
          <a:prstGeom prst="ellipse">
            <a:avLst/>
          </a:prstGeom>
        </p:spPr>
      </p:pic>
    </p:spTree>
    <p:extLst>
      <p:ext uri="{BB962C8B-B14F-4D97-AF65-F5344CB8AC3E}">
        <p14:creationId xmlns:p14="http://schemas.microsoft.com/office/powerpoint/2010/main" val="2715180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4E163DA5-9F11-49EF-ADE8-5B1FE0C5C5A5}"/>
              </a:ext>
            </a:extLst>
          </p:cNvPr>
          <p:cNvSpPr>
            <a:spLocks noGrp="1"/>
          </p:cNvSpPr>
          <p:nvPr>
            <p:ph idx="1"/>
          </p:nvPr>
        </p:nvSpPr>
        <p:spPr>
          <a:xfrm>
            <a:off x="635682" y="703817"/>
            <a:ext cx="9975273" cy="5540688"/>
          </a:xfrm>
        </p:spPr>
        <p:txBody>
          <a:bodyPr>
            <a:noAutofit/>
          </a:bodyPr>
          <a:lstStyle/>
          <a:p>
            <a:pPr fontAlgn="ctr">
              <a:spcAft>
                <a:spcPts val="600"/>
              </a:spcAft>
            </a:pPr>
            <a:r>
              <a:rPr lang="fr-FR" sz="2400" dirty="0"/>
              <a:t>L’</a:t>
            </a:r>
            <a:r>
              <a:rPr lang="fr-FR" sz="2400" b="1" dirty="0"/>
              <a:t>agriculture familiale durable </a:t>
            </a:r>
            <a:r>
              <a:rPr lang="fr-FR" sz="2400" dirty="0"/>
              <a:t>et l’</a:t>
            </a:r>
            <a:r>
              <a:rPr lang="fr-FR" sz="2400" b="1" dirty="0" err="1"/>
              <a:t>agroécologie</a:t>
            </a:r>
            <a:r>
              <a:rPr lang="fr-FR" sz="2400" b="1" dirty="0"/>
              <a:t> </a:t>
            </a:r>
            <a:r>
              <a:rPr lang="fr-FR" sz="2400" dirty="0"/>
              <a:t>(réussites, limites). </a:t>
            </a:r>
            <a:endParaRPr lang="fr-BE" sz="2400" dirty="0" smtClean="0"/>
          </a:p>
          <a:p>
            <a:pPr fontAlgn="ctr">
              <a:spcAft>
                <a:spcPts val="600"/>
              </a:spcAft>
            </a:pPr>
            <a:r>
              <a:rPr lang="fr-BE" sz="2400" dirty="0" smtClean="0"/>
              <a:t>La </a:t>
            </a:r>
            <a:r>
              <a:rPr lang="fr-BE" sz="2400" b="1" dirty="0"/>
              <a:t>collaboration avec les communes </a:t>
            </a:r>
            <a:r>
              <a:rPr lang="fr-BE" sz="2400" dirty="0"/>
              <a:t>comme acteurs importants dans certains secteurs décentralisés au Bénin (</a:t>
            </a:r>
            <a:r>
              <a:rPr lang="fr-BE" sz="2400" dirty="0" smtClean="0"/>
              <a:t>opportunités </a:t>
            </a:r>
            <a:r>
              <a:rPr lang="fr-BE" sz="2400" dirty="0"/>
              <a:t>et </a:t>
            </a:r>
            <a:r>
              <a:rPr lang="fr-BE" sz="2400" dirty="0" smtClean="0"/>
              <a:t>difficultés). </a:t>
            </a:r>
            <a:endParaRPr lang="fr-FR" sz="2400" dirty="0"/>
          </a:p>
          <a:p>
            <a:pPr fontAlgn="ctr">
              <a:spcAft>
                <a:spcPts val="600"/>
              </a:spcAft>
            </a:pPr>
            <a:r>
              <a:rPr lang="fr-FR" sz="2400" dirty="0"/>
              <a:t>L</a:t>
            </a:r>
            <a:r>
              <a:rPr lang="fr-FR" sz="2400" dirty="0" smtClean="0"/>
              <a:t>es </a:t>
            </a:r>
            <a:r>
              <a:rPr lang="fr-FR" sz="2400" dirty="0"/>
              <a:t>apports du CSC, les </a:t>
            </a:r>
            <a:r>
              <a:rPr lang="fr-FR" sz="2400" b="1" dirty="0"/>
              <a:t>collaborations renforcées </a:t>
            </a:r>
            <a:r>
              <a:rPr lang="fr-FR" sz="2400" dirty="0"/>
              <a:t>entre acteurs belges, locaux et </a:t>
            </a:r>
            <a:r>
              <a:rPr lang="fr-FR" sz="2400" dirty="0" smtClean="0"/>
              <a:t>internationaux : apprentissages des synergies. </a:t>
            </a:r>
            <a:endParaRPr lang="fr-FR" sz="2400" dirty="0"/>
          </a:p>
          <a:p>
            <a:pPr fontAlgn="ctr">
              <a:spcAft>
                <a:spcPts val="1800"/>
              </a:spcAft>
            </a:pPr>
            <a:r>
              <a:rPr lang="fr-FR" sz="2400" i="1" dirty="0" smtClean="0"/>
              <a:t>Autres suggestions ? </a:t>
            </a:r>
          </a:p>
          <a:p>
            <a:pPr marL="0" indent="0" fontAlgn="ctr">
              <a:spcAft>
                <a:spcPts val="600"/>
              </a:spcAft>
              <a:buNone/>
            </a:pPr>
            <a:r>
              <a:rPr lang="fr-FR" sz="2400" dirty="0" smtClean="0"/>
              <a:t>&gt;&gt; Plusieurs </a:t>
            </a:r>
            <a:r>
              <a:rPr lang="fr-FR" sz="2400" b="1" dirty="0" smtClean="0">
                <a:solidFill>
                  <a:srgbClr val="00B0A3"/>
                </a:solidFill>
              </a:rPr>
              <a:t>méthodologies</a:t>
            </a:r>
            <a:r>
              <a:rPr lang="fr-FR" sz="2400" dirty="0" smtClean="0"/>
              <a:t> possibles (à Bruxelles et Cotonou): </a:t>
            </a:r>
          </a:p>
          <a:p>
            <a:pPr lvl="1" fontAlgn="ctr">
              <a:spcAft>
                <a:spcPts val="600"/>
              </a:spcAft>
            </a:pPr>
            <a:r>
              <a:rPr lang="fr-FR" sz="2000" b="1" dirty="0" smtClean="0"/>
              <a:t>Ateliers d’échange</a:t>
            </a:r>
            <a:r>
              <a:rPr lang="fr-FR" sz="2000" dirty="0" smtClean="0"/>
              <a:t>: débat</a:t>
            </a:r>
            <a:r>
              <a:rPr lang="fr-FR" sz="2000" dirty="0"/>
              <a:t>, analyse sur base des expériences et connaissances des </a:t>
            </a:r>
            <a:r>
              <a:rPr lang="fr-FR" sz="2000" dirty="0" smtClean="0"/>
              <a:t>OSC/AI </a:t>
            </a:r>
            <a:r>
              <a:rPr lang="fr-FR" sz="2000" dirty="0"/>
              <a:t>et de leurs partenaires </a:t>
            </a:r>
            <a:r>
              <a:rPr lang="fr-FR" sz="2000" dirty="0" smtClean="0"/>
              <a:t>locaux &gt;&gt; à l’occasion du forum des ACNG à Cotonou? </a:t>
            </a:r>
          </a:p>
          <a:p>
            <a:pPr lvl="1" fontAlgn="ctr">
              <a:spcAft>
                <a:spcPts val="600"/>
              </a:spcAft>
            </a:pPr>
            <a:r>
              <a:rPr lang="fr-FR" sz="2000" b="1" dirty="0"/>
              <a:t>Formation/invitation d’un expert </a:t>
            </a:r>
            <a:r>
              <a:rPr lang="fr-FR" sz="2000" dirty="0"/>
              <a:t>pour approfondir une </a:t>
            </a:r>
            <a:r>
              <a:rPr lang="fr-FR" sz="2000" dirty="0" smtClean="0"/>
              <a:t>thématique.</a:t>
            </a:r>
          </a:p>
          <a:p>
            <a:pPr lvl="1" fontAlgn="ctr">
              <a:spcAft>
                <a:spcPts val="600"/>
              </a:spcAft>
            </a:pPr>
            <a:r>
              <a:rPr lang="fr-FR" sz="2000" b="1" dirty="0" smtClean="0"/>
              <a:t>Voyages d'échange</a:t>
            </a:r>
            <a:r>
              <a:rPr lang="fr-FR" sz="2000" dirty="0"/>
              <a:t> </a:t>
            </a:r>
            <a:r>
              <a:rPr lang="fr-FR" sz="2000" dirty="0" smtClean="0"/>
              <a:t>(par </a:t>
            </a:r>
            <a:r>
              <a:rPr lang="fr-FR" sz="2000" dirty="0"/>
              <a:t>zone/par secteur) pour permettre aux différentes partenaires de découvrir ce que font les autres, s'en inspirer. Puis </a:t>
            </a:r>
            <a:r>
              <a:rPr lang="fr-FR" sz="2000" dirty="0" err="1"/>
              <a:t>debriefing</a:t>
            </a:r>
            <a:r>
              <a:rPr lang="fr-FR" sz="2000" dirty="0"/>
              <a:t> en </a:t>
            </a:r>
            <a:r>
              <a:rPr lang="fr-FR" sz="2000" dirty="0" smtClean="0"/>
              <a:t>commun.</a:t>
            </a:r>
            <a:endParaRPr lang="fr-FR" sz="2000" dirty="0"/>
          </a:p>
        </p:txBody>
      </p:sp>
      <p:pic>
        <p:nvPicPr>
          <p:cNvPr id="4" name="Imag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4736644">
            <a:off x="10302157" y="524097"/>
            <a:ext cx="5279043" cy="5252493"/>
          </a:xfrm>
          <a:prstGeom prst="rect">
            <a:avLst/>
          </a:prstGeom>
        </p:spPr>
      </p:pic>
    </p:spTree>
    <p:extLst>
      <p:ext uri="{BB962C8B-B14F-4D97-AF65-F5344CB8AC3E}">
        <p14:creationId xmlns:p14="http://schemas.microsoft.com/office/powerpoint/2010/main" val="4236174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40000"/>
            <a:lumOff val="60000"/>
          </a:schemeClr>
        </a:solidFill>
        <a:effectLst/>
      </p:bgPr>
    </p:bg>
    <p:spTree>
      <p:nvGrpSpPr>
        <p:cNvPr id="1" name=""/>
        <p:cNvGrpSpPr/>
        <p:nvPr/>
      </p:nvGrpSpPr>
      <p:grpSpPr>
        <a:xfrm>
          <a:off x="0" y="0"/>
          <a:ext cx="0" cy="0"/>
          <a:chOff x="0" y="0"/>
          <a:chExt cx="0" cy="0"/>
        </a:xfrm>
      </p:grpSpPr>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sp useBgFill="1">
        <p:nvSpPr>
          <p:cNvPr id="20" name="Rectangle 19">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209189D4-0F49-45F1-BA3B-EE731B2ED105}"/>
              </a:ext>
            </a:extLst>
          </p:cNvPr>
          <p:cNvSpPr>
            <a:spLocks noGrp="1"/>
          </p:cNvSpPr>
          <p:nvPr>
            <p:ph type="title"/>
          </p:nvPr>
        </p:nvSpPr>
        <p:spPr>
          <a:xfrm>
            <a:off x="831499" y="2047038"/>
            <a:ext cx="3707219" cy="2147145"/>
          </a:xfrm>
        </p:spPr>
        <p:txBody>
          <a:bodyPr vert="horz" lIns="91440" tIns="45720" rIns="91440" bIns="45720" rtlCol="0" anchor="t">
            <a:normAutofit/>
          </a:bodyPr>
          <a:lstStyle/>
          <a:p>
            <a:pPr algn="ctr">
              <a:lnSpc>
                <a:spcPct val="80000"/>
              </a:lnSpc>
            </a:pPr>
            <a:r>
              <a:rPr lang="fr-BE" sz="4800" b="1" dirty="0">
                <a:solidFill>
                  <a:schemeClr val="tx2"/>
                </a:solidFill>
                <a:effectLst>
                  <a:outerShdw blurRad="38100" dist="38100" dir="2700000" algn="tl">
                    <a:srgbClr val="000000">
                      <a:alpha val="43137"/>
                    </a:srgbClr>
                  </a:outerShdw>
                </a:effectLst>
                <a:latin typeface="Segoe UI Light" panose="020B0502040204020203" pitchFamily="34" charset="0"/>
              </a:rPr>
              <a:t> </a:t>
            </a:r>
            <a:br>
              <a:rPr lang="fr-BE" sz="4800" b="1" dirty="0">
                <a:solidFill>
                  <a:schemeClr val="tx2"/>
                </a:solidFill>
                <a:effectLst>
                  <a:outerShdw blurRad="38100" dist="38100" dir="2700000" algn="tl">
                    <a:srgbClr val="000000">
                      <a:alpha val="43137"/>
                    </a:srgbClr>
                  </a:outerShdw>
                </a:effectLst>
                <a:latin typeface="Segoe UI Light" panose="020B0502040204020203" pitchFamily="34" charset="0"/>
              </a:rPr>
            </a:br>
            <a:r>
              <a:rPr lang="fr-BE" sz="4800" b="1" dirty="0" smtClean="0">
                <a:solidFill>
                  <a:schemeClr val="tx2"/>
                </a:solidFill>
                <a:effectLst>
                  <a:outerShdw blurRad="38100" dist="38100" dir="2700000" algn="tl">
                    <a:srgbClr val="000000">
                      <a:alpha val="43137"/>
                    </a:srgbClr>
                  </a:outerShdw>
                </a:effectLst>
                <a:latin typeface="Segoe UI Light" panose="020B0502040204020203" pitchFamily="34" charset="0"/>
              </a:rPr>
              <a:t>Conclusion</a:t>
            </a:r>
            <a:endParaRPr lang="fr-BE" sz="4800" b="1" dirty="0">
              <a:solidFill>
                <a:schemeClr val="tx2"/>
              </a:solidFill>
              <a:effectLst>
                <a:outerShdw blurRad="38100" dist="38100" dir="2700000" algn="tl">
                  <a:srgbClr val="000000">
                    <a:alpha val="43137"/>
                  </a:srgbClr>
                </a:outerShdw>
              </a:effectLst>
              <a:latin typeface="Segoe UI Light" panose="020B0502040204020203" pitchFamily="34" charset="0"/>
            </a:endParaRPr>
          </a:p>
        </p:txBody>
      </p:sp>
      <p:sp>
        <p:nvSpPr>
          <p:cNvPr id="14" name="Titre 1">
            <a:extLst>
              <a:ext uri="{FF2B5EF4-FFF2-40B4-BE49-F238E27FC236}">
                <a16:creationId xmlns:a16="http://schemas.microsoft.com/office/drawing/2014/main" xmlns="" id="{209189D4-0F49-45F1-BA3B-EE731B2ED105}"/>
              </a:ext>
            </a:extLst>
          </p:cNvPr>
          <p:cNvSpPr txBox="1">
            <a:spLocks/>
          </p:cNvSpPr>
          <p:nvPr/>
        </p:nvSpPr>
        <p:spPr>
          <a:xfrm>
            <a:off x="-330740" y="1807535"/>
            <a:ext cx="3145192" cy="1869976"/>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pPr>
            <a:r>
              <a:rPr lang="fr-BE" sz="5500" b="1" dirty="0" smtClean="0">
                <a:solidFill>
                  <a:schemeClr val="accent2"/>
                </a:solidFill>
                <a:effectLst>
                  <a:outerShdw blurRad="38100" dist="38100" dir="2700000" algn="tl">
                    <a:srgbClr val="000000">
                      <a:alpha val="43137"/>
                    </a:srgbClr>
                  </a:outerShdw>
                </a:effectLst>
                <a:latin typeface="Segoe UI Light" panose="020B0502040204020203" pitchFamily="34" charset="0"/>
              </a:rPr>
              <a:t>IV. </a:t>
            </a:r>
            <a:r>
              <a:rPr lang="fr-BE" sz="4800" b="1" dirty="0">
                <a:solidFill>
                  <a:schemeClr val="accent2"/>
                </a:solidFill>
                <a:effectLst>
                  <a:outerShdw blurRad="38100" dist="38100" dir="2700000" algn="tl">
                    <a:srgbClr val="000000">
                      <a:alpha val="43137"/>
                    </a:srgbClr>
                  </a:outerShdw>
                </a:effectLst>
                <a:latin typeface="Segoe UI Light" panose="020B0502040204020203" pitchFamily="34" charset="0"/>
              </a:rPr>
              <a:t/>
            </a:r>
            <a:br>
              <a:rPr lang="fr-BE" sz="4800" b="1" dirty="0">
                <a:solidFill>
                  <a:schemeClr val="accent2"/>
                </a:solidFill>
                <a:effectLst>
                  <a:outerShdw blurRad="38100" dist="38100" dir="2700000" algn="tl">
                    <a:srgbClr val="000000">
                      <a:alpha val="43137"/>
                    </a:srgbClr>
                  </a:outerShdw>
                </a:effectLst>
                <a:latin typeface="Segoe UI Light" panose="020B0502040204020203" pitchFamily="34" charset="0"/>
              </a:rPr>
            </a:br>
            <a:endParaRPr lang="fr-BE" sz="4800" b="1" dirty="0">
              <a:solidFill>
                <a:schemeClr val="accent2"/>
              </a:solidFill>
              <a:effectLst>
                <a:outerShdw blurRad="38100" dist="38100" dir="2700000" algn="tl">
                  <a:srgbClr val="000000">
                    <a:alpha val="43137"/>
                  </a:srgbClr>
                </a:outerShdw>
              </a:effectLst>
              <a:latin typeface="Segoe UI Light" panose="020B0502040204020203" pitchFamily="34" charset="0"/>
            </a:endParaRPr>
          </a:p>
        </p:txBody>
      </p:sp>
      <p:pic>
        <p:nvPicPr>
          <p:cNvPr id="15" name="Image 1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79173" y="0"/>
            <a:ext cx="6869075" cy="6858000"/>
          </a:xfrm>
          <a:prstGeom prst="rect">
            <a:avLst/>
          </a:prstGeom>
        </p:spPr>
      </p:pic>
      <p:cxnSp>
        <p:nvCxnSpPr>
          <p:cNvPr id="11" name="Connecteur droit 10"/>
          <p:cNvCxnSpPr/>
          <p:nvPr/>
        </p:nvCxnSpPr>
        <p:spPr>
          <a:xfrm flipV="1">
            <a:off x="-330740" y="5789019"/>
            <a:ext cx="13151795" cy="2812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0" name="Groupe 9"/>
          <p:cNvGrpSpPr/>
          <p:nvPr/>
        </p:nvGrpSpPr>
        <p:grpSpPr>
          <a:xfrm>
            <a:off x="3812690" y="4233093"/>
            <a:ext cx="2387152" cy="2350008"/>
            <a:chOff x="2167128" y="1517904"/>
            <a:chExt cx="5038344" cy="5038344"/>
          </a:xfrm>
        </p:grpSpPr>
        <p:sp>
          <p:nvSpPr>
            <p:cNvPr id="12" name="Ellipse 11"/>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Imag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spTree>
    <p:extLst>
      <p:ext uri="{BB962C8B-B14F-4D97-AF65-F5344CB8AC3E}">
        <p14:creationId xmlns:p14="http://schemas.microsoft.com/office/powerpoint/2010/main" val="3182637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450867" y="1370716"/>
            <a:ext cx="6071831" cy="4809662"/>
          </a:xfrm>
        </p:spPr>
        <p:txBody>
          <a:bodyPr>
            <a:noAutofit/>
          </a:bodyPr>
          <a:lstStyle/>
          <a:p>
            <a:pPr fontAlgn="ctr">
              <a:spcAft>
                <a:spcPts val="600"/>
              </a:spcAft>
            </a:pPr>
            <a:r>
              <a:rPr lang="fr-FR" sz="2400" dirty="0" smtClean="0"/>
              <a:t>Poursuite de la collaboration régulière en vue de l’</a:t>
            </a:r>
            <a:r>
              <a:rPr lang="fr-FR" sz="2400" b="1" dirty="0" smtClean="0"/>
              <a:t>actualisation </a:t>
            </a:r>
            <a:r>
              <a:rPr lang="fr-FR" sz="2400" dirty="0" smtClean="0"/>
              <a:t>du CSC pour 2018 en prenant en compte le </a:t>
            </a:r>
            <a:r>
              <a:rPr lang="fr-FR" sz="2400" b="1" dirty="0" smtClean="0"/>
              <a:t>parcours d’amélioration</a:t>
            </a:r>
            <a:r>
              <a:rPr lang="fr-FR" sz="2400" dirty="0" smtClean="0"/>
              <a:t>.</a:t>
            </a:r>
          </a:p>
          <a:p>
            <a:pPr fontAlgn="ctr">
              <a:spcAft>
                <a:spcPts val="600"/>
              </a:spcAft>
            </a:pPr>
            <a:r>
              <a:rPr lang="fr-FR" sz="2400" b="1" dirty="0" smtClean="0"/>
              <a:t>Suivi de l’état d’avancement des programmes </a:t>
            </a:r>
            <a:r>
              <a:rPr lang="fr-FR" sz="2400" dirty="0" smtClean="0"/>
              <a:t>2017-2021: </a:t>
            </a:r>
            <a:r>
              <a:rPr lang="fr-FR" sz="2000" dirty="0" smtClean="0"/>
              <a:t>décalage entre les « anciens » acteurs et les OSC/AI qui déploient de nouveaux programmes? </a:t>
            </a:r>
          </a:p>
          <a:p>
            <a:pPr fontAlgn="ctr">
              <a:spcAft>
                <a:spcPts val="600"/>
              </a:spcAft>
            </a:pPr>
            <a:r>
              <a:rPr lang="fr-FR" sz="2400" dirty="0" smtClean="0"/>
              <a:t>Dès 2018: </a:t>
            </a:r>
            <a:r>
              <a:rPr lang="fr-FR" sz="2400" b="1" dirty="0" smtClean="0"/>
              <a:t>ateliers</a:t>
            </a:r>
            <a:r>
              <a:rPr lang="fr-FR" sz="2400" dirty="0" smtClean="0"/>
              <a:t> sur un/des thème(s) particulier(s) à approfondir selon les priorités identifiées en commun. </a:t>
            </a:r>
          </a:p>
          <a:p>
            <a:pPr fontAlgn="ctr">
              <a:spcAft>
                <a:spcPts val="600"/>
              </a:spcAft>
            </a:pPr>
            <a:r>
              <a:rPr lang="fr-FR" sz="2400" dirty="0" smtClean="0"/>
              <a:t>Nouveaux outils de partage d’informations sur la </a:t>
            </a:r>
            <a:r>
              <a:rPr lang="fr-FR" sz="2400" b="1" dirty="0" smtClean="0"/>
              <a:t>plateforme d’échanges</a:t>
            </a:r>
            <a:r>
              <a:rPr lang="fr-FR" sz="2400" dirty="0" smtClean="0"/>
              <a:t> en ligne? </a:t>
            </a:r>
          </a:p>
        </p:txBody>
      </p:sp>
      <p:pic>
        <p:nvPicPr>
          <p:cNvPr id="2" name="Imag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32294" y="0"/>
            <a:ext cx="4459706" cy="6858000"/>
          </a:xfrm>
          <a:prstGeom prst="rect">
            <a:avLst/>
          </a:prstGeom>
        </p:spPr>
      </p:pic>
      <p:cxnSp>
        <p:nvCxnSpPr>
          <p:cNvPr id="10" name="Connecteur droit 9"/>
          <p:cNvCxnSpPr/>
          <p:nvPr/>
        </p:nvCxnSpPr>
        <p:spPr>
          <a:xfrm>
            <a:off x="7679078" y="-155644"/>
            <a:ext cx="0" cy="7110919"/>
          </a:xfrm>
          <a:prstGeom prst="line">
            <a:avLst/>
          </a:prstGeom>
          <a:ln w="1270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9" name="Groupe 8"/>
          <p:cNvGrpSpPr/>
          <p:nvPr/>
        </p:nvGrpSpPr>
        <p:grpSpPr>
          <a:xfrm>
            <a:off x="6612147" y="4069381"/>
            <a:ext cx="2240293" cy="2161797"/>
            <a:chOff x="2167128" y="1517904"/>
            <a:chExt cx="5038344" cy="5038344"/>
          </a:xfrm>
        </p:grpSpPr>
        <p:sp>
          <p:nvSpPr>
            <p:cNvPr id="14" name="Ellipse 13"/>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5" name="Imag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sp>
        <p:nvSpPr>
          <p:cNvPr id="11" name="Titre 1">
            <a:extLst>
              <a:ext uri="{FF2B5EF4-FFF2-40B4-BE49-F238E27FC236}">
                <a16:creationId xmlns:a16="http://schemas.microsoft.com/office/drawing/2014/main" xmlns="" id="{2520F218-6502-4456-8B3D-D4600CAF5F48}"/>
              </a:ext>
            </a:extLst>
          </p:cNvPr>
          <p:cNvSpPr>
            <a:spLocks noGrp="1"/>
          </p:cNvSpPr>
          <p:nvPr>
            <p:ph type="title"/>
          </p:nvPr>
        </p:nvSpPr>
        <p:spPr>
          <a:xfrm>
            <a:off x="450867" y="326776"/>
            <a:ext cx="6508733" cy="976730"/>
          </a:xfrm>
        </p:spPr>
        <p:txBody>
          <a:bodyPr>
            <a:normAutofit/>
          </a:bodyPr>
          <a:lstStyle/>
          <a:p>
            <a:r>
              <a:rPr lang="fr-FR" sz="3600" b="1" dirty="0" smtClean="0">
                <a:solidFill>
                  <a:srgbClr val="FB8D74"/>
                </a:solidFill>
              </a:rPr>
              <a:t>Suite du processus</a:t>
            </a:r>
            <a:endParaRPr lang="fr-BE" sz="3600" b="1" dirty="0">
              <a:solidFill>
                <a:srgbClr val="FB8D74"/>
              </a:solidFill>
            </a:endParaRPr>
          </a:p>
        </p:txBody>
      </p:sp>
    </p:spTree>
    <p:extLst>
      <p:ext uri="{BB962C8B-B14F-4D97-AF65-F5344CB8AC3E}">
        <p14:creationId xmlns:p14="http://schemas.microsoft.com/office/powerpoint/2010/main" val="1043913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4E163DA5-9F11-49EF-ADE8-5B1FE0C5C5A5}"/>
              </a:ext>
            </a:extLst>
          </p:cNvPr>
          <p:cNvSpPr>
            <a:spLocks noGrp="1"/>
          </p:cNvSpPr>
          <p:nvPr>
            <p:ph idx="1"/>
          </p:nvPr>
        </p:nvSpPr>
        <p:spPr>
          <a:xfrm>
            <a:off x="977900" y="656171"/>
            <a:ext cx="10450479" cy="4864781"/>
          </a:xfrm>
        </p:spPr>
        <p:txBody>
          <a:bodyPr>
            <a:noAutofit/>
          </a:bodyPr>
          <a:lstStyle/>
          <a:p>
            <a:pPr lvl="1">
              <a:spcBef>
                <a:spcPts val="600"/>
              </a:spcBef>
              <a:spcAft>
                <a:spcPts val="600"/>
              </a:spcAft>
            </a:pPr>
            <a:r>
              <a:rPr lang="fr-FR" sz="2800" b="1" dirty="0" smtClean="0">
                <a:solidFill>
                  <a:srgbClr val="FB8D74"/>
                </a:solidFill>
              </a:rPr>
              <a:t>Dialogue stratégique </a:t>
            </a:r>
            <a:r>
              <a:rPr lang="fr-FR" sz="2800" dirty="0" smtClean="0"/>
              <a:t>à l’automne 2018:</a:t>
            </a:r>
          </a:p>
          <a:p>
            <a:pPr lvl="2">
              <a:spcBef>
                <a:spcPts val="600"/>
              </a:spcBef>
              <a:spcAft>
                <a:spcPts val="600"/>
              </a:spcAft>
            </a:pPr>
            <a:r>
              <a:rPr lang="fr-FR" sz="2400" b="1" dirty="0" smtClean="0"/>
              <a:t>Date </a:t>
            </a:r>
            <a:r>
              <a:rPr lang="fr-FR" sz="2400" dirty="0" smtClean="0"/>
              <a:t>du DS? </a:t>
            </a:r>
          </a:p>
          <a:p>
            <a:pPr lvl="2">
              <a:spcBef>
                <a:spcPts val="600"/>
              </a:spcBef>
              <a:spcAft>
                <a:spcPts val="600"/>
              </a:spcAft>
            </a:pPr>
            <a:r>
              <a:rPr lang="fr-FR" sz="2400" b="1" dirty="0" smtClean="0"/>
              <a:t>A Bruxelles ou Cotonou</a:t>
            </a:r>
            <a:r>
              <a:rPr lang="fr-FR" sz="2400" dirty="0" smtClean="0"/>
              <a:t>? : décision à prendre avec le Poste diplomatique et la DGD</a:t>
            </a:r>
            <a:endParaRPr lang="fr-FR" sz="2400" dirty="0" smtClean="0">
              <a:solidFill>
                <a:srgbClr val="FB8D74"/>
              </a:solidFill>
            </a:endParaRPr>
          </a:p>
          <a:p>
            <a:pPr lvl="2">
              <a:spcBef>
                <a:spcPts val="600"/>
              </a:spcBef>
              <a:spcAft>
                <a:spcPts val="600"/>
              </a:spcAft>
            </a:pPr>
            <a:r>
              <a:rPr lang="fr-FR" sz="2400" dirty="0" smtClean="0"/>
              <a:t>Consensus des acteurs en faveur d’un DS à Cotonou:</a:t>
            </a:r>
          </a:p>
          <a:p>
            <a:pPr lvl="3">
              <a:spcBef>
                <a:spcPts val="300"/>
              </a:spcBef>
              <a:spcAft>
                <a:spcPts val="300"/>
              </a:spcAft>
            </a:pPr>
            <a:r>
              <a:rPr lang="fr-FR" sz="2000" dirty="0" smtClean="0"/>
              <a:t>Continuité du processus</a:t>
            </a:r>
          </a:p>
          <a:p>
            <a:pPr lvl="3">
              <a:spcBef>
                <a:spcPts val="300"/>
              </a:spcBef>
              <a:spcAft>
                <a:spcPts val="300"/>
              </a:spcAft>
            </a:pPr>
            <a:r>
              <a:rPr lang="fr-FR" sz="2000" dirty="0" smtClean="0"/>
              <a:t>La préparation, l’actualisation du CSC implique les acteurs de terrain en 1</a:t>
            </a:r>
            <a:r>
              <a:rPr lang="fr-FR" sz="2000" baseline="30000" dirty="0" smtClean="0"/>
              <a:t>re</a:t>
            </a:r>
            <a:r>
              <a:rPr lang="fr-FR" sz="2000" dirty="0" smtClean="0"/>
              <a:t> ligne</a:t>
            </a:r>
          </a:p>
          <a:p>
            <a:pPr lvl="3">
              <a:spcBef>
                <a:spcPts val="300"/>
              </a:spcBef>
              <a:spcAft>
                <a:spcPts val="300"/>
              </a:spcAft>
            </a:pPr>
            <a:r>
              <a:rPr lang="fr-FR" sz="2000" dirty="0" smtClean="0"/>
              <a:t>Occasion de rencontrer la nouvelle équipe de l’Ambassade et de lui permettre de mieux connaitre le processus CSC</a:t>
            </a:r>
          </a:p>
          <a:p>
            <a:pPr lvl="3">
              <a:spcBef>
                <a:spcPts val="300"/>
              </a:spcBef>
              <a:spcAft>
                <a:spcPts val="300"/>
              </a:spcAft>
            </a:pPr>
            <a:r>
              <a:rPr lang="fr-FR" sz="2000" dirty="0" smtClean="0"/>
              <a:t>Occasion de faire des visites de terrain et de rencontrer les acteurs au Bénin (pour la DGD et d’autres ACNG)</a:t>
            </a:r>
          </a:p>
          <a:p>
            <a:pPr lvl="3">
              <a:spcBef>
                <a:spcPts val="300"/>
              </a:spcBef>
              <a:spcAft>
                <a:spcPts val="300"/>
              </a:spcAft>
            </a:pPr>
            <a:r>
              <a:rPr lang="fr-FR" sz="2000" dirty="0" smtClean="0"/>
              <a:t>Opportunité pour organiser un atelier d’échange à Cotonou à cette occasion</a:t>
            </a:r>
          </a:p>
          <a:p>
            <a:pPr lvl="3">
              <a:spcBef>
                <a:spcPts val="300"/>
              </a:spcBef>
              <a:spcAft>
                <a:spcPts val="300"/>
              </a:spcAft>
            </a:pPr>
            <a:r>
              <a:rPr lang="fr-FR" sz="2000" dirty="0" smtClean="0"/>
              <a:t>Occasion pour les représentants et partenaires locaux de rester en contact avec le contexte et le cadre légal de la coopération belge. </a:t>
            </a:r>
          </a:p>
          <a:p>
            <a:pPr lvl="3">
              <a:spcBef>
                <a:spcPts val="600"/>
              </a:spcBef>
              <a:spcAft>
                <a:spcPts val="600"/>
              </a:spcAft>
            </a:pPr>
            <a:endParaRPr lang="fr-FR" dirty="0" smtClean="0"/>
          </a:p>
          <a:p>
            <a:pPr lvl="3">
              <a:spcBef>
                <a:spcPts val="600"/>
              </a:spcBef>
              <a:spcAft>
                <a:spcPts val="600"/>
              </a:spcAft>
            </a:pPr>
            <a:endParaRPr lang="fr-FR" dirty="0" smtClean="0">
              <a:solidFill>
                <a:srgbClr val="FB8D74"/>
              </a:solidFill>
            </a:endParaRPr>
          </a:p>
          <a:p>
            <a:pPr lvl="2">
              <a:spcBef>
                <a:spcPts val="600"/>
              </a:spcBef>
              <a:spcAft>
                <a:spcPts val="600"/>
              </a:spcAft>
            </a:pPr>
            <a:endParaRPr lang="fr-FR" dirty="0" smtClean="0"/>
          </a:p>
        </p:txBody>
      </p:sp>
      <p:pic>
        <p:nvPicPr>
          <p:cNvPr id="4" name="Imag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7009381">
            <a:off x="-2195039" y="4069183"/>
            <a:ext cx="4567876" cy="4544903"/>
          </a:xfrm>
          <a:prstGeom prst="rect">
            <a:avLst/>
          </a:prstGeom>
        </p:spPr>
      </p:pic>
    </p:spTree>
    <p:extLst>
      <p:ext uri="{BB962C8B-B14F-4D97-AF65-F5344CB8AC3E}">
        <p14:creationId xmlns:p14="http://schemas.microsoft.com/office/powerpoint/2010/main" val="3961992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4E163DA5-9F11-49EF-ADE8-5B1FE0C5C5A5}"/>
              </a:ext>
            </a:extLst>
          </p:cNvPr>
          <p:cNvSpPr>
            <a:spLocks noGrp="1"/>
          </p:cNvSpPr>
          <p:nvPr>
            <p:ph idx="1"/>
          </p:nvPr>
        </p:nvSpPr>
        <p:spPr>
          <a:xfrm>
            <a:off x="304800" y="1501942"/>
            <a:ext cx="11213432" cy="4885566"/>
          </a:xfrm>
        </p:spPr>
        <p:txBody>
          <a:bodyPr>
            <a:normAutofit/>
          </a:bodyPr>
          <a:lstStyle/>
          <a:p>
            <a:pPr>
              <a:lnSpc>
                <a:spcPct val="100000"/>
              </a:lnSpc>
              <a:spcBef>
                <a:spcPts val="0"/>
              </a:spcBef>
              <a:spcAft>
                <a:spcPts val="600"/>
              </a:spcAft>
            </a:pPr>
            <a:r>
              <a:rPr lang="fr-BE" b="1" dirty="0">
                <a:solidFill>
                  <a:schemeClr val="accent3">
                    <a:lumMod val="60000"/>
                    <a:lumOff val="40000"/>
                  </a:schemeClr>
                </a:solidFill>
              </a:rPr>
              <a:t>ACC Bénin - octobre 2015:</a:t>
            </a:r>
          </a:p>
          <a:p>
            <a:pPr lvl="1">
              <a:lnSpc>
                <a:spcPct val="100000"/>
              </a:lnSpc>
              <a:spcBef>
                <a:spcPts val="0"/>
              </a:spcBef>
              <a:spcAft>
                <a:spcPts val="600"/>
              </a:spcAft>
            </a:pPr>
            <a:r>
              <a:rPr lang="fr-BE" b="1" dirty="0"/>
              <a:t>Objectif: </a:t>
            </a:r>
            <a:r>
              <a:rPr lang="fr-BE" sz="2000" i="1" dirty="0"/>
              <a:t>fournir une analyse du contexte du Bénin ainsi que des perspectives de coopération pour les ACNG couvrant la période 2017-2026. L’ACC constitue avant toute chose une opportunité d’identifier des points de collaboration, des synergies et des complémentarités. Les parties prospectives ne présentent pas de programmes ni de projets concrets mais bien un exercice de projection à moyen et long terme. </a:t>
            </a:r>
            <a:endParaRPr lang="fr-BE" sz="2200" i="1" dirty="0"/>
          </a:p>
          <a:p>
            <a:pPr lvl="1">
              <a:lnSpc>
                <a:spcPct val="100000"/>
              </a:lnSpc>
              <a:spcBef>
                <a:spcPts val="0"/>
              </a:spcBef>
              <a:spcAft>
                <a:spcPts val="600"/>
              </a:spcAft>
            </a:pPr>
            <a:r>
              <a:rPr lang="fr-BE" b="1" dirty="0"/>
              <a:t>29 OSC/AI belges </a:t>
            </a:r>
            <a:r>
              <a:rPr lang="fr-BE" dirty="0"/>
              <a:t>membres</a:t>
            </a:r>
          </a:p>
          <a:p>
            <a:pPr lvl="1">
              <a:lnSpc>
                <a:spcPct val="100000"/>
              </a:lnSpc>
              <a:spcBef>
                <a:spcPts val="0"/>
              </a:spcBef>
              <a:spcAft>
                <a:spcPts val="600"/>
              </a:spcAft>
            </a:pPr>
            <a:r>
              <a:rPr lang="fr-BE" b="1" dirty="0"/>
              <a:t>6 sous-groupes </a:t>
            </a:r>
            <a:r>
              <a:rPr lang="fr-BE" dirty="0"/>
              <a:t>et sous-leads thématiques</a:t>
            </a:r>
          </a:p>
          <a:p>
            <a:pPr lvl="1">
              <a:lnSpc>
                <a:spcPct val="100000"/>
              </a:lnSpc>
              <a:spcBef>
                <a:spcPts val="0"/>
              </a:spcBef>
              <a:spcAft>
                <a:spcPts val="600"/>
              </a:spcAft>
            </a:pPr>
            <a:r>
              <a:rPr lang="fr-BE" dirty="0"/>
              <a:t>Réunions de préparation à Bruxelles</a:t>
            </a:r>
          </a:p>
          <a:p>
            <a:pPr lvl="1">
              <a:lnSpc>
                <a:spcPct val="100000"/>
              </a:lnSpc>
              <a:spcBef>
                <a:spcPts val="0"/>
              </a:spcBef>
              <a:spcAft>
                <a:spcPts val="600"/>
              </a:spcAft>
            </a:pPr>
            <a:r>
              <a:rPr lang="fr-BE" dirty="0"/>
              <a:t>Un atelier de deux jours avec les </a:t>
            </a:r>
            <a:r>
              <a:rPr lang="fr-BE" b="1" dirty="0"/>
              <a:t>partenaires locaux </a:t>
            </a:r>
            <a:r>
              <a:rPr lang="fr-BE" dirty="0"/>
              <a:t>à Cotonou en juin</a:t>
            </a:r>
          </a:p>
          <a:p>
            <a:pPr lvl="1">
              <a:lnSpc>
                <a:spcPct val="100000"/>
              </a:lnSpc>
              <a:spcBef>
                <a:spcPts val="0"/>
              </a:spcBef>
              <a:spcAft>
                <a:spcPts val="600"/>
              </a:spcAft>
            </a:pPr>
            <a:r>
              <a:rPr lang="fr-BE" dirty="0"/>
              <a:t>Approuvé par la DGD fin 2015</a:t>
            </a:r>
            <a:endParaRPr lang="fr-BE" b="1" dirty="0"/>
          </a:p>
          <a:p>
            <a:pPr>
              <a:lnSpc>
                <a:spcPct val="100000"/>
              </a:lnSpc>
              <a:spcBef>
                <a:spcPts val="0"/>
              </a:spcBef>
              <a:spcAft>
                <a:spcPts val="600"/>
              </a:spcAft>
            </a:pPr>
            <a:endParaRPr lang="fr-BE" b="1" dirty="0"/>
          </a:p>
          <a:p>
            <a:pPr>
              <a:lnSpc>
                <a:spcPct val="100000"/>
              </a:lnSpc>
              <a:spcBef>
                <a:spcPts val="0"/>
              </a:spcBef>
              <a:spcAft>
                <a:spcPts val="600"/>
              </a:spcAft>
            </a:pPr>
            <a:endParaRPr lang="nl-BE" dirty="0"/>
          </a:p>
          <a:p>
            <a:pPr>
              <a:lnSpc>
                <a:spcPct val="110000"/>
              </a:lnSpc>
              <a:spcBef>
                <a:spcPts val="600"/>
              </a:spcBef>
              <a:spcAft>
                <a:spcPts val="600"/>
              </a:spcAft>
            </a:pPr>
            <a:endParaRPr lang="fr-FR" dirty="0"/>
          </a:p>
        </p:txBody>
      </p:sp>
      <p:sp>
        <p:nvSpPr>
          <p:cNvPr id="8" name="Title 1"/>
          <p:cNvSpPr>
            <a:spLocks noGrp="1"/>
          </p:cNvSpPr>
          <p:nvPr>
            <p:ph type="title"/>
          </p:nvPr>
        </p:nvSpPr>
        <p:spPr>
          <a:xfrm>
            <a:off x="422090" y="176379"/>
            <a:ext cx="10515600" cy="1325563"/>
          </a:xfrm>
        </p:spPr>
        <p:txBody>
          <a:bodyPr/>
          <a:lstStyle/>
          <a:p>
            <a:r>
              <a:rPr lang="nl-BE" b="1" dirty="0"/>
              <a:t>Le </a:t>
            </a:r>
            <a:r>
              <a:rPr lang="nl-BE" b="1" dirty="0" err="1"/>
              <a:t>processus</a:t>
            </a:r>
            <a:r>
              <a:rPr lang="nl-BE" b="1" dirty="0"/>
              <a:t> ACC et CSC </a:t>
            </a:r>
          </a:p>
        </p:txBody>
      </p:sp>
      <p:pic>
        <p:nvPicPr>
          <p:cNvPr id="10" name="Imag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8720465">
            <a:off x="6989888" y="-3370333"/>
            <a:ext cx="5279043" cy="5252493"/>
          </a:xfrm>
          <a:prstGeom prst="rect">
            <a:avLst/>
          </a:prstGeom>
        </p:spPr>
      </p:pic>
    </p:spTree>
    <p:extLst>
      <p:ext uri="{BB962C8B-B14F-4D97-AF65-F5344CB8AC3E}">
        <p14:creationId xmlns:p14="http://schemas.microsoft.com/office/powerpoint/2010/main" val="4183759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p:cNvSpPr/>
          <p:nvPr/>
        </p:nvSpPr>
        <p:spPr>
          <a:xfrm>
            <a:off x="7793665" y="-1233320"/>
            <a:ext cx="9142075" cy="889711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Espace réservé du texte 2"/>
          <p:cNvSpPr>
            <a:spLocks noGrp="1"/>
          </p:cNvSpPr>
          <p:nvPr>
            <p:ph type="body" idx="1"/>
          </p:nvPr>
        </p:nvSpPr>
        <p:spPr>
          <a:xfrm>
            <a:off x="700933" y="1133395"/>
            <a:ext cx="6989580" cy="5550569"/>
          </a:xfrm>
        </p:spPr>
        <p:txBody>
          <a:bodyPr anchor="t">
            <a:normAutofit fontScale="77500" lnSpcReduction="20000"/>
          </a:bodyPr>
          <a:lstStyle/>
          <a:p>
            <a:endParaRPr lang="fr-FR" dirty="0"/>
          </a:p>
          <a:p>
            <a:pPr marL="228600" indent="-228600">
              <a:lnSpc>
                <a:spcPct val="100000"/>
              </a:lnSpc>
              <a:spcBef>
                <a:spcPts val="600"/>
              </a:spcBef>
              <a:spcAft>
                <a:spcPts val="600"/>
              </a:spcAft>
              <a:buFont typeface="Arial" panose="020B0604020202020204" pitchFamily="34" charset="0"/>
              <a:buChar char="•"/>
            </a:pPr>
            <a:r>
              <a:rPr lang="fr-FR" sz="2800" b="1" dirty="0" smtClean="0">
                <a:solidFill>
                  <a:schemeClr val="tx1"/>
                </a:solidFill>
              </a:rPr>
              <a:t>Aspects positifs et « fédérateur » </a:t>
            </a:r>
            <a:r>
              <a:rPr lang="fr-FR" sz="2800" dirty="0" smtClean="0">
                <a:solidFill>
                  <a:schemeClr val="tx1"/>
                </a:solidFill>
              </a:rPr>
              <a:t>du processus de mieux en mieux perçus.</a:t>
            </a:r>
          </a:p>
          <a:p>
            <a:pPr marL="228600" indent="-228600">
              <a:lnSpc>
                <a:spcPct val="100000"/>
              </a:lnSpc>
              <a:spcBef>
                <a:spcPts val="600"/>
              </a:spcBef>
              <a:spcAft>
                <a:spcPts val="600"/>
              </a:spcAft>
              <a:buFont typeface="Arial" panose="020B0604020202020204" pitchFamily="34" charset="0"/>
              <a:buChar char="•"/>
            </a:pPr>
            <a:r>
              <a:rPr lang="fr-FR" sz="2800" b="1" dirty="0" smtClean="0">
                <a:solidFill>
                  <a:schemeClr val="tx1"/>
                </a:solidFill>
              </a:rPr>
              <a:t>Avancée des synergies </a:t>
            </a:r>
            <a:r>
              <a:rPr lang="fr-FR" sz="2800" dirty="0" smtClean="0">
                <a:solidFill>
                  <a:schemeClr val="tx1"/>
                </a:solidFill>
              </a:rPr>
              <a:t>depuis 2015. </a:t>
            </a:r>
          </a:p>
          <a:p>
            <a:pPr marL="228600" indent="-228600">
              <a:lnSpc>
                <a:spcPct val="100000"/>
              </a:lnSpc>
              <a:spcBef>
                <a:spcPts val="600"/>
              </a:spcBef>
              <a:spcAft>
                <a:spcPts val="600"/>
              </a:spcAft>
              <a:buFont typeface="Arial" panose="020B0604020202020204" pitchFamily="34" charset="0"/>
              <a:buChar char="•"/>
            </a:pPr>
            <a:r>
              <a:rPr lang="fr-FR" sz="2800" b="1" dirty="0" smtClean="0">
                <a:solidFill>
                  <a:schemeClr val="tx1"/>
                </a:solidFill>
              </a:rPr>
              <a:t>Bonne collaboration</a:t>
            </a:r>
            <a:r>
              <a:rPr lang="fr-FR" sz="2800" dirty="0" smtClean="0">
                <a:solidFill>
                  <a:schemeClr val="tx1"/>
                </a:solidFill>
              </a:rPr>
              <a:t> entre les OSC/AI belges, leurs partenaires locaux, le Poste diplomatique et la DGD.</a:t>
            </a:r>
          </a:p>
          <a:p>
            <a:pPr marL="228600" indent="-228600">
              <a:lnSpc>
                <a:spcPct val="100000"/>
              </a:lnSpc>
              <a:spcBef>
                <a:spcPts val="600"/>
              </a:spcBef>
              <a:spcAft>
                <a:spcPts val="600"/>
              </a:spcAft>
              <a:buFont typeface="Arial" panose="020B0604020202020204" pitchFamily="34" charset="0"/>
              <a:buChar char="•"/>
            </a:pPr>
            <a:r>
              <a:rPr lang="fr-FR" sz="2800" dirty="0" smtClean="0">
                <a:solidFill>
                  <a:schemeClr val="tx1"/>
                </a:solidFill>
              </a:rPr>
              <a:t>Le </a:t>
            </a:r>
            <a:r>
              <a:rPr lang="fr-FR" sz="2800" b="1" dirty="0" smtClean="0">
                <a:solidFill>
                  <a:schemeClr val="tx1"/>
                </a:solidFill>
              </a:rPr>
              <a:t>dialogue stratégique </a:t>
            </a:r>
            <a:r>
              <a:rPr lang="fr-FR" sz="2800" dirty="0" smtClean="0">
                <a:solidFill>
                  <a:schemeClr val="tx1"/>
                </a:solidFill>
              </a:rPr>
              <a:t>comme lieu de rencontre et d’échanges. </a:t>
            </a:r>
          </a:p>
          <a:p>
            <a:pPr marL="228600" indent="-228600">
              <a:lnSpc>
                <a:spcPct val="100000"/>
              </a:lnSpc>
              <a:spcBef>
                <a:spcPts val="600"/>
              </a:spcBef>
              <a:spcAft>
                <a:spcPts val="600"/>
              </a:spcAft>
              <a:buFont typeface="Arial" panose="020B0604020202020204" pitchFamily="34" charset="0"/>
              <a:buChar char="•"/>
            </a:pPr>
            <a:r>
              <a:rPr lang="fr-FR" sz="2800" b="1" dirty="0" smtClean="0">
                <a:solidFill>
                  <a:schemeClr val="tx1"/>
                </a:solidFill>
              </a:rPr>
              <a:t>Actualisation</a:t>
            </a:r>
            <a:r>
              <a:rPr lang="fr-FR" sz="2800" dirty="0" smtClean="0">
                <a:solidFill>
                  <a:schemeClr val="tx1"/>
                </a:solidFill>
              </a:rPr>
              <a:t> régulière du CSC avec </a:t>
            </a:r>
            <a:r>
              <a:rPr lang="fr-FR" sz="2800" b="1" dirty="0" smtClean="0">
                <a:solidFill>
                  <a:schemeClr val="tx1"/>
                </a:solidFill>
              </a:rPr>
              <a:t>équilibre</a:t>
            </a:r>
            <a:r>
              <a:rPr lang="fr-FR" sz="2800" dirty="0" smtClean="0">
                <a:solidFill>
                  <a:schemeClr val="tx1"/>
                </a:solidFill>
              </a:rPr>
              <a:t> à maintenir entre le temps consacré au CSC et sa plus-value pour les OSC/AI.</a:t>
            </a:r>
          </a:p>
          <a:p>
            <a:pPr marL="228600" indent="-228600">
              <a:lnSpc>
                <a:spcPct val="100000"/>
              </a:lnSpc>
              <a:spcBef>
                <a:spcPts val="600"/>
              </a:spcBef>
              <a:spcAft>
                <a:spcPts val="600"/>
              </a:spcAft>
              <a:buFont typeface="Arial" panose="020B0604020202020204" pitchFamily="34" charset="0"/>
              <a:buChar char="•"/>
            </a:pPr>
            <a:r>
              <a:rPr lang="fr-FR" sz="2800" b="1" dirty="0" smtClean="0">
                <a:solidFill>
                  <a:schemeClr val="tx1"/>
                </a:solidFill>
              </a:rPr>
              <a:t>Enjeux stratégiques du CSC </a:t>
            </a:r>
            <a:r>
              <a:rPr lang="fr-FR" sz="2800" dirty="0" smtClean="0">
                <a:solidFill>
                  <a:schemeClr val="tx1"/>
                </a:solidFill>
              </a:rPr>
              <a:t>pour l’avenir? </a:t>
            </a:r>
          </a:p>
          <a:p>
            <a:pPr marL="228600" indent="-228600">
              <a:lnSpc>
                <a:spcPct val="100000"/>
              </a:lnSpc>
              <a:spcBef>
                <a:spcPts val="600"/>
              </a:spcBef>
              <a:spcAft>
                <a:spcPts val="600"/>
              </a:spcAft>
              <a:buFont typeface="Arial" panose="020B0604020202020204" pitchFamily="34" charset="0"/>
              <a:buChar char="•"/>
            </a:pPr>
            <a:r>
              <a:rPr lang="fr-FR" sz="2800" b="1" dirty="0" smtClean="0">
                <a:solidFill>
                  <a:schemeClr val="tx1"/>
                </a:solidFill>
              </a:rPr>
              <a:t>Projets et chantiers stimulants </a:t>
            </a:r>
            <a:r>
              <a:rPr lang="fr-FR" sz="2800" dirty="0" smtClean="0">
                <a:solidFill>
                  <a:schemeClr val="tx1"/>
                </a:solidFill>
              </a:rPr>
              <a:t>pour la suite, notamment pour s’adapter au nouveau contexte béninois. </a:t>
            </a:r>
            <a:endParaRPr lang="fr-FR" dirty="0"/>
          </a:p>
          <a:p>
            <a:pPr marL="457200" indent="-457200">
              <a:buFont typeface="+mj-lt"/>
              <a:buAutoNum type="arabicPeriod"/>
            </a:pPr>
            <a:endParaRPr lang="fr-FR" dirty="0"/>
          </a:p>
          <a:p>
            <a:pPr marL="457200" indent="-457200">
              <a:buFont typeface="+mj-lt"/>
              <a:buAutoNum type="arabicPeriod"/>
            </a:pPr>
            <a:endParaRPr lang="fr-FR" dirty="0"/>
          </a:p>
          <a:p>
            <a:pPr marL="457200" indent="-457200">
              <a:buFont typeface="+mj-lt"/>
              <a:buAutoNum type="arabicPeriod"/>
            </a:pPr>
            <a:endParaRPr lang="fr-FR" dirty="0"/>
          </a:p>
          <a:p>
            <a:pPr marL="914400" lvl="1" indent="-457200">
              <a:buFont typeface="+mj-lt"/>
              <a:buAutoNum type="arabicPeriod"/>
            </a:pPr>
            <a:endParaRPr lang="fr-FR" b="1" dirty="0">
              <a:solidFill>
                <a:srgbClr val="FF0000"/>
              </a:solidFill>
            </a:endParaRPr>
          </a:p>
          <a:p>
            <a:pPr marL="914400" lvl="1" indent="-457200">
              <a:buFont typeface="+mj-lt"/>
              <a:buAutoNum type="arabicPeriod"/>
            </a:pPr>
            <a:endParaRPr lang="fr-FR" b="1" dirty="0">
              <a:solidFill>
                <a:srgbClr val="61A534"/>
              </a:solidFill>
            </a:endParaRPr>
          </a:p>
          <a:p>
            <a:endParaRPr lang="fr-FR" dirty="0"/>
          </a:p>
          <a:p>
            <a:pPr marL="342900" indent="-342900">
              <a:buFont typeface="Arial" pitchFamily="34" charset="0"/>
              <a:buChar char="•"/>
            </a:pPr>
            <a:endParaRPr lang="fr-FR" dirty="0"/>
          </a:p>
          <a:p>
            <a:pPr marL="342900" indent="-342900">
              <a:buFont typeface="Arial" pitchFamily="34" charset="0"/>
              <a:buChar char="•"/>
            </a:pP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31371" y="1382233"/>
            <a:ext cx="3592074" cy="4252836"/>
          </a:xfrm>
          <a:prstGeom prst="rect">
            <a:avLst/>
          </a:prstGeom>
        </p:spPr>
      </p:pic>
      <p:sp>
        <p:nvSpPr>
          <p:cNvPr id="8" name="Titre 1">
            <a:extLst>
              <a:ext uri="{FF2B5EF4-FFF2-40B4-BE49-F238E27FC236}">
                <a16:creationId xmlns:a16="http://schemas.microsoft.com/office/drawing/2014/main" xmlns="" id="{2520F218-6502-4456-8B3D-D4600CAF5F48}"/>
              </a:ext>
            </a:extLst>
          </p:cNvPr>
          <p:cNvSpPr>
            <a:spLocks noGrp="1"/>
          </p:cNvSpPr>
          <p:nvPr>
            <p:ph type="title"/>
          </p:nvPr>
        </p:nvSpPr>
        <p:spPr>
          <a:xfrm>
            <a:off x="520173" y="-1"/>
            <a:ext cx="6508733" cy="1090863"/>
          </a:xfrm>
        </p:spPr>
        <p:txBody>
          <a:bodyPr>
            <a:normAutofit/>
          </a:bodyPr>
          <a:lstStyle/>
          <a:p>
            <a:r>
              <a:rPr lang="fr-FR" sz="3600" b="1" dirty="0" smtClean="0">
                <a:solidFill>
                  <a:srgbClr val="289885"/>
                </a:solidFill>
              </a:rPr>
              <a:t>Conclusions</a:t>
            </a:r>
            <a:endParaRPr lang="fr-BE" sz="3600" b="1" dirty="0">
              <a:solidFill>
                <a:srgbClr val="289885"/>
              </a:solidFill>
            </a:endParaRPr>
          </a:p>
        </p:txBody>
      </p:sp>
    </p:spTree>
    <p:extLst>
      <p:ext uri="{BB962C8B-B14F-4D97-AF65-F5344CB8AC3E}">
        <p14:creationId xmlns:p14="http://schemas.microsoft.com/office/powerpoint/2010/main" val="377444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1600" y="824000"/>
            <a:ext cx="12420500" cy="6173700"/>
          </a:xfrm>
          <a:prstGeom prst="rect">
            <a:avLst/>
          </a:prstGeom>
          <a:solidFill>
            <a:srgbClr val="59D3BF">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p:cNvSpPr>
            <a:spLocks noGrp="1"/>
          </p:cNvSpPr>
          <p:nvPr>
            <p:ph type="title"/>
          </p:nvPr>
        </p:nvSpPr>
        <p:spPr>
          <a:xfrm>
            <a:off x="934783" y="756997"/>
            <a:ext cx="10406974" cy="1325563"/>
          </a:xfrm>
        </p:spPr>
        <p:txBody>
          <a:bodyPr>
            <a:noAutofit/>
          </a:bodyPr>
          <a:lstStyle/>
          <a:p>
            <a:pPr algn="ctr">
              <a:lnSpc>
                <a:spcPct val="100000"/>
              </a:lnSpc>
              <a:spcBef>
                <a:spcPts val="1200"/>
              </a:spcBef>
              <a:spcAft>
                <a:spcPts val="1200"/>
              </a:spcAft>
            </a:pPr>
            <a:r>
              <a:rPr lang="fr-FR" sz="3600" b="1" dirty="0">
                <a:effectLst>
                  <a:outerShdw blurRad="38100" dist="38100" dir="2700000" algn="tl">
                    <a:srgbClr val="000000">
                      <a:alpha val="43137"/>
                    </a:srgbClr>
                  </a:outerShdw>
                </a:effectLst>
              </a:rPr>
              <a:t>Merci</a:t>
            </a:r>
            <a:r>
              <a:rPr lang="fr-FR" sz="3200" dirty="0"/>
              <a:t> à tous pour votre collaboration et votre </a:t>
            </a:r>
            <a:r>
              <a:rPr lang="fr-FR" sz="3200" dirty="0" smtClean="0"/>
              <a:t>présence.</a:t>
            </a:r>
            <a:endParaRPr lang="fr-BE" sz="3200" dirty="0"/>
          </a:p>
        </p:txBody>
      </p:sp>
      <p:pic>
        <p:nvPicPr>
          <p:cNvPr id="3" name="Imag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8380412">
            <a:off x="2410128" y="3762184"/>
            <a:ext cx="7263116" cy="7226587"/>
          </a:xfrm>
          <a:prstGeom prst="rect">
            <a:avLst/>
          </a:prstGeom>
        </p:spPr>
      </p:pic>
      <p:sp>
        <p:nvSpPr>
          <p:cNvPr id="4" name="Titre 1"/>
          <p:cNvSpPr txBox="1">
            <a:spLocks/>
          </p:cNvSpPr>
          <p:nvPr/>
        </p:nvSpPr>
        <p:spPr>
          <a:xfrm>
            <a:off x="934783" y="2082560"/>
            <a:ext cx="1040697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1200"/>
              </a:spcBef>
              <a:spcAft>
                <a:spcPts val="1200"/>
              </a:spcAft>
            </a:pPr>
            <a:r>
              <a:rPr lang="fr-FR" sz="3600" b="1" dirty="0">
                <a:effectLst>
                  <a:outerShdw blurRad="38100" dist="38100" dir="2700000" algn="tl">
                    <a:srgbClr val="000000">
                      <a:alpha val="43137"/>
                    </a:srgbClr>
                  </a:outerShdw>
                </a:effectLst>
              </a:rPr>
              <a:t>Merci</a:t>
            </a:r>
            <a:r>
              <a:rPr lang="fr-FR" sz="2400" dirty="0"/>
              <a:t> </a:t>
            </a:r>
            <a:r>
              <a:rPr lang="fr-FR" sz="3200" dirty="0"/>
              <a:t>à Madame Heus, à Madame Heuts et à l’équipe du Poste diplomatique pour leur implication et pour l’organisation logistique de ce dialogue stratégique</a:t>
            </a:r>
            <a:r>
              <a:rPr lang="fr-FR" sz="3600" dirty="0"/>
              <a:t>. </a:t>
            </a:r>
            <a:endParaRPr lang="fr-BE" sz="3200" dirty="0"/>
          </a:p>
        </p:txBody>
      </p:sp>
      <p:cxnSp>
        <p:nvCxnSpPr>
          <p:cNvPr id="5" name="Connecteur droit 4"/>
          <p:cNvCxnSpPr/>
          <p:nvPr/>
        </p:nvCxnSpPr>
        <p:spPr>
          <a:xfrm>
            <a:off x="-101600" y="824000"/>
            <a:ext cx="12420500" cy="3100"/>
          </a:xfrm>
          <a:prstGeom prst="line">
            <a:avLst/>
          </a:prstGeom>
          <a:ln w="127000">
            <a:solidFill>
              <a:srgbClr val="2898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215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32000"/>
          </a:schemeClr>
        </a:solidFill>
        <a:effectLst/>
      </p:bgPr>
    </p:bg>
    <p:spTree>
      <p:nvGrpSpPr>
        <p:cNvPr id="1" name=""/>
        <p:cNvGrpSpPr/>
        <p:nvPr/>
      </p:nvGrpSpPr>
      <p:grpSpPr>
        <a:xfrm>
          <a:off x="0" y="0"/>
          <a:ext cx="0" cy="0"/>
          <a:chOff x="0" y="0"/>
          <a:chExt cx="0" cy="0"/>
        </a:xfrm>
      </p:grpSpPr>
      <p:sp>
        <p:nvSpPr>
          <p:cNvPr id="5" name="Ellipse 4"/>
          <p:cNvSpPr/>
          <p:nvPr/>
        </p:nvSpPr>
        <p:spPr>
          <a:xfrm>
            <a:off x="7793665" y="-1233320"/>
            <a:ext cx="9142075" cy="889711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Espace réservé du texte 2"/>
          <p:cNvSpPr>
            <a:spLocks noGrp="1"/>
          </p:cNvSpPr>
          <p:nvPr>
            <p:ph type="body" idx="1"/>
          </p:nvPr>
        </p:nvSpPr>
        <p:spPr>
          <a:xfrm>
            <a:off x="262410" y="1218698"/>
            <a:ext cx="7312402" cy="4866395"/>
          </a:xfrm>
        </p:spPr>
        <p:txBody>
          <a:bodyPr anchor="t">
            <a:normAutofit fontScale="92500" lnSpcReduction="10000"/>
          </a:bodyPr>
          <a:lstStyle/>
          <a:p>
            <a:pPr algn="ctr">
              <a:lnSpc>
                <a:spcPct val="100000"/>
              </a:lnSpc>
              <a:spcBef>
                <a:spcPts val="600"/>
              </a:spcBef>
            </a:pPr>
            <a:endParaRPr lang="fr-FR" sz="4300" dirty="0"/>
          </a:p>
          <a:p>
            <a:pPr algn="ctr">
              <a:lnSpc>
                <a:spcPct val="100000"/>
              </a:lnSpc>
              <a:spcBef>
                <a:spcPts val="600"/>
              </a:spcBef>
            </a:pPr>
            <a:r>
              <a:rPr lang="fr-FR" sz="5200" b="1" dirty="0" smtClean="0">
                <a:solidFill>
                  <a:srgbClr val="4B84A7"/>
                </a:solidFill>
                <a:effectLst>
                  <a:outerShdw blurRad="38100" dist="38100" dir="2700000" algn="tl">
                    <a:srgbClr val="000000">
                      <a:alpha val="43137"/>
                    </a:srgbClr>
                  </a:outerShdw>
                </a:effectLst>
              </a:rPr>
              <a:t>Questions, échanges, propositions d’amélioration pour la suite. </a:t>
            </a:r>
          </a:p>
          <a:p>
            <a:pPr>
              <a:lnSpc>
                <a:spcPct val="100000"/>
              </a:lnSpc>
              <a:spcBef>
                <a:spcPts val="600"/>
              </a:spcBef>
            </a:pPr>
            <a:endParaRPr lang="fr-FR" sz="4400" dirty="0">
              <a:solidFill>
                <a:schemeClr val="tx1"/>
              </a:solidFill>
            </a:endParaRPr>
          </a:p>
          <a:p>
            <a:pPr>
              <a:lnSpc>
                <a:spcPct val="100000"/>
              </a:lnSpc>
              <a:spcBef>
                <a:spcPts val="600"/>
              </a:spcBef>
            </a:pPr>
            <a:r>
              <a:rPr lang="fr-FR" sz="4400" dirty="0" smtClean="0">
                <a:solidFill>
                  <a:schemeClr val="tx1"/>
                </a:solidFill>
              </a:rPr>
              <a:t>				</a:t>
            </a:r>
          </a:p>
          <a:p>
            <a:pPr>
              <a:lnSpc>
                <a:spcPct val="100000"/>
              </a:lnSpc>
              <a:spcBef>
                <a:spcPts val="600"/>
              </a:spcBef>
            </a:pPr>
            <a:r>
              <a:rPr lang="fr-FR" sz="4400" dirty="0">
                <a:solidFill>
                  <a:schemeClr val="tx1"/>
                </a:solidFill>
              </a:rPr>
              <a:t>	</a:t>
            </a:r>
            <a:r>
              <a:rPr lang="fr-FR" sz="4400" dirty="0" smtClean="0">
                <a:solidFill>
                  <a:schemeClr val="tx1"/>
                </a:solidFill>
              </a:rPr>
              <a:t>		</a:t>
            </a:r>
            <a:endParaRPr lang="fr-FR" sz="4400" dirty="0">
              <a:solidFill>
                <a:schemeClr val="tx1"/>
              </a:solidFill>
            </a:endParaRPr>
          </a:p>
          <a:p>
            <a:endParaRPr lang="fr-FR" dirty="0"/>
          </a:p>
          <a:p>
            <a:pPr marL="457200" indent="-457200">
              <a:buFont typeface="Arial" pitchFamily="34" charset="0"/>
              <a:buChar char="•"/>
            </a:pPr>
            <a:endParaRPr lang="fr-FR" dirty="0"/>
          </a:p>
          <a:p>
            <a:pPr marL="457200" indent="-457200">
              <a:buFont typeface="Arial" pitchFamily="34" charset="0"/>
              <a:buChar char="•"/>
            </a:pPr>
            <a:endParaRPr lang="fr-FR" dirty="0"/>
          </a:p>
          <a:p>
            <a:pPr marL="457200" indent="-457200">
              <a:buFont typeface="Arial" pitchFamily="34" charset="0"/>
              <a:buChar char="•"/>
            </a:pPr>
            <a:endParaRPr lang="fr-FR" dirty="0"/>
          </a:p>
          <a:p>
            <a:pPr marL="457200" indent="-457200">
              <a:buFont typeface="+mj-lt"/>
              <a:buAutoNum type="arabicPeriod"/>
            </a:pPr>
            <a:endParaRPr lang="fr-FR" dirty="0"/>
          </a:p>
          <a:p>
            <a:pPr marL="457200" indent="-457200">
              <a:buFont typeface="+mj-lt"/>
              <a:buAutoNum type="arabicPeriod"/>
            </a:pPr>
            <a:endParaRPr lang="fr-FR" dirty="0"/>
          </a:p>
          <a:p>
            <a:pPr marL="457200" indent="-457200">
              <a:buFont typeface="+mj-lt"/>
              <a:buAutoNum type="arabicPeriod"/>
            </a:pPr>
            <a:endParaRPr lang="fr-FR" dirty="0"/>
          </a:p>
          <a:p>
            <a:pPr marL="914400" lvl="1" indent="-457200">
              <a:buFont typeface="+mj-lt"/>
              <a:buAutoNum type="arabicPeriod"/>
            </a:pPr>
            <a:endParaRPr lang="fr-FR" b="1" dirty="0">
              <a:solidFill>
                <a:srgbClr val="FF0000"/>
              </a:solidFill>
            </a:endParaRPr>
          </a:p>
          <a:p>
            <a:pPr marL="914400" lvl="1" indent="-457200">
              <a:buFont typeface="+mj-lt"/>
              <a:buAutoNum type="arabicPeriod"/>
            </a:pPr>
            <a:endParaRPr lang="fr-FR" b="1" dirty="0">
              <a:solidFill>
                <a:srgbClr val="61A534"/>
              </a:solidFill>
            </a:endParaRPr>
          </a:p>
          <a:p>
            <a:endParaRPr lang="fr-FR" dirty="0"/>
          </a:p>
          <a:p>
            <a:pPr marL="342900" indent="-342900">
              <a:buFont typeface="Arial" pitchFamily="34" charset="0"/>
              <a:buChar char="•"/>
            </a:pPr>
            <a:endParaRPr lang="fr-FR" dirty="0"/>
          </a:p>
          <a:p>
            <a:pPr marL="342900" indent="-342900">
              <a:buFont typeface="Arial" pitchFamily="34" charset="0"/>
              <a:buChar char="•"/>
            </a:pPr>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31371" y="1382233"/>
            <a:ext cx="3592074" cy="4252836"/>
          </a:xfrm>
          <a:prstGeom prst="rect">
            <a:avLst/>
          </a:prstGeom>
        </p:spPr>
      </p:pic>
    </p:spTree>
    <p:extLst>
      <p:ext uri="{BB962C8B-B14F-4D97-AF65-F5344CB8AC3E}">
        <p14:creationId xmlns:p14="http://schemas.microsoft.com/office/powerpoint/2010/main" val="4112950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9389" y="465071"/>
            <a:ext cx="9280776" cy="720725"/>
          </a:xfrm>
        </p:spPr>
        <p:txBody>
          <a:bodyPr>
            <a:normAutofit/>
          </a:bodyPr>
          <a:lstStyle/>
          <a:p>
            <a:r>
              <a:rPr lang="fr-FR" sz="4000" b="1" dirty="0" smtClean="0">
                <a:solidFill>
                  <a:srgbClr val="289885"/>
                </a:solidFill>
                <a:hlinkClick r:id="rId2" action="ppaction://hlinksldjump"/>
              </a:rPr>
              <a:t>Le dialogue </a:t>
            </a:r>
            <a:r>
              <a:rPr lang="fr-FR" sz="4000" b="1" dirty="0">
                <a:solidFill>
                  <a:srgbClr val="289885"/>
                </a:solidFill>
                <a:hlinkClick r:id="rId2" action="ppaction://hlinksldjump"/>
              </a:rPr>
              <a:t>stratégique</a:t>
            </a:r>
            <a:endParaRPr lang="fr-FR" sz="4000" b="1" dirty="0">
              <a:solidFill>
                <a:srgbClr val="289885"/>
              </a:solidFill>
            </a:endParaRPr>
          </a:p>
        </p:txBody>
      </p:sp>
      <p:sp>
        <p:nvSpPr>
          <p:cNvPr id="5" name="Rectangle 4"/>
          <p:cNvSpPr/>
          <p:nvPr/>
        </p:nvSpPr>
        <p:spPr>
          <a:xfrm>
            <a:off x="529388" y="1443841"/>
            <a:ext cx="11027071" cy="4801314"/>
          </a:xfrm>
          <a:prstGeom prst="rect">
            <a:avLst/>
          </a:prstGeom>
        </p:spPr>
        <p:txBody>
          <a:bodyPr wrap="square">
            <a:spAutoFit/>
          </a:bodyPr>
          <a:lstStyle/>
          <a:p>
            <a:pPr marL="285750" indent="-285750">
              <a:spcAft>
                <a:spcPts val="600"/>
              </a:spcAft>
              <a:buFont typeface="Arial" panose="020B0604020202020204" pitchFamily="34" charset="0"/>
              <a:buChar char="•"/>
            </a:pPr>
            <a:r>
              <a:rPr lang="fr-FR" sz="3200" dirty="0" smtClean="0"/>
              <a:t>AR 2016</a:t>
            </a:r>
          </a:p>
          <a:p>
            <a:pPr>
              <a:spcAft>
                <a:spcPts val="600"/>
              </a:spcAft>
            </a:pPr>
            <a:r>
              <a:rPr lang="fr-FR" sz="2400" b="1" dirty="0" smtClean="0"/>
              <a:t>Art</a:t>
            </a:r>
            <a:r>
              <a:rPr lang="fr-FR" sz="2400" b="1" dirty="0"/>
              <a:t>. 15. § 3. </a:t>
            </a:r>
            <a:r>
              <a:rPr lang="fr-FR" sz="2400" dirty="0"/>
              <a:t>L’administration organise un dialogue stratégique annuel </a:t>
            </a:r>
            <a:r>
              <a:rPr lang="fr-FR" sz="2400" dirty="0" smtClean="0"/>
              <a:t>portant </a:t>
            </a:r>
            <a:r>
              <a:rPr lang="fr-FR" sz="2400" dirty="0"/>
              <a:t>au minimum </a:t>
            </a:r>
            <a:r>
              <a:rPr lang="fr-FR" sz="2400" b="1" dirty="0"/>
              <a:t>sur les points suivants : </a:t>
            </a:r>
          </a:p>
          <a:p>
            <a:pPr marL="342900" indent="-342900">
              <a:buFont typeface="+mj-lt"/>
              <a:buAutoNum type="arabicPeriod"/>
            </a:pPr>
            <a:r>
              <a:rPr lang="fr-FR" sz="2400" dirty="0"/>
              <a:t>le </a:t>
            </a:r>
            <a:r>
              <a:rPr lang="fr-FR" sz="2400" b="1" dirty="0"/>
              <a:t>suivi des cibles stratégiques </a:t>
            </a:r>
            <a:r>
              <a:rPr lang="fr-FR" sz="2400" dirty="0"/>
              <a:t>poursuivies </a:t>
            </a:r>
            <a:r>
              <a:rPr lang="fr-FR" sz="2400" b="1" dirty="0"/>
              <a:t>et de l’impact</a:t>
            </a:r>
            <a:r>
              <a:rPr lang="fr-FR" sz="2400" dirty="0"/>
              <a:t>;</a:t>
            </a:r>
          </a:p>
          <a:p>
            <a:pPr marL="342900" indent="-342900">
              <a:buFont typeface="+mj-lt"/>
              <a:buAutoNum type="arabicPeriod"/>
            </a:pPr>
            <a:r>
              <a:rPr lang="fr-FR" sz="2400" b="1" dirty="0"/>
              <a:t>les leçons tirées </a:t>
            </a:r>
            <a:r>
              <a:rPr lang="fr-FR" sz="2400" dirty="0"/>
              <a:t>de la mise en œuvre des programmes et leurs conséquences;</a:t>
            </a:r>
          </a:p>
          <a:p>
            <a:pPr marL="342900" indent="-342900">
              <a:buFont typeface="+mj-lt"/>
              <a:buAutoNum type="arabicPeriod"/>
            </a:pPr>
            <a:r>
              <a:rPr lang="fr-FR" sz="2400" dirty="0"/>
              <a:t>le suivi de la </a:t>
            </a:r>
            <a:r>
              <a:rPr lang="fr-FR" sz="2400" b="1" dirty="0"/>
              <a:t>concrétisation des complémentarité et synergies </a:t>
            </a:r>
            <a:r>
              <a:rPr lang="fr-FR" sz="2400" dirty="0"/>
              <a:t>et les apprentissages y liés;</a:t>
            </a:r>
          </a:p>
          <a:p>
            <a:pPr marL="342900" indent="-342900">
              <a:buFont typeface="+mj-lt"/>
              <a:buAutoNum type="arabicPeriod"/>
            </a:pPr>
            <a:r>
              <a:rPr lang="fr-FR" sz="2400" dirty="0"/>
              <a:t>le suivi de </a:t>
            </a:r>
            <a:r>
              <a:rPr lang="fr-FR" sz="2400" b="1" dirty="0"/>
              <a:t>l’intégration des thèmes transversaux</a:t>
            </a:r>
            <a:r>
              <a:rPr lang="fr-FR" sz="2400" dirty="0"/>
              <a:t>; </a:t>
            </a:r>
          </a:p>
          <a:p>
            <a:pPr marL="342900" indent="-342900">
              <a:buFont typeface="+mj-lt"/>
              <a:buAutoNum type="arabicPeriod"/>
            </a:pPr>
            <a:r>
              <a:rPr lang="fr-FR" sz="2400" dirty="0"/>
              <a:t>l’analyse de </a:t>
            </a:r>
            <a:r>
              <a:rPr lang="fr-FR" sz="2400" b="1" dirty="0"/>
              <a:t>l’opportunité d’ajuster le contenu du CSC </a:t>
            </a:r>
            <a:r>
              <a:rPr lang="fr-FR" sz="2400" dirty="0"/>
              <a:t>et, le cas échéant, la formulation de recommandations à l’administration concernant l’ajustement des programmes; </a:t>
            </a:r>
          </a:p>
          <a:p>
            <a:pPr marL="342900" indent="-342900">
              <a:buFont typeface="+mj-lt"/>
              <a:buAutoNum type="arabicPeriod"/>
            </a:pPr>
            <a:r>
              <a:rPr lang="fr-FR" sz="2400" dirty="0"/>
              <a:t>le </a:t>
            </a:r>
            <a:r>
              <a:rPr lang="fr-FR" sz="2400" b="1" dirty="0"/>
              <a:t>suivi des points d’attentions relevés lors de l’appréciation du CSC</a:t>
            </a:r>
            <a:r>
              <a:rPr lang="fr-FR" sz="2400" dirty="0"/>
              <a:t>. </a:t>
            </a:r>
          </a:p>
        </p:txBody>
      </p:sp>
      <p:pic>
        <p:nvPicPr>
          <p:cNvPr id="6" name="Imag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8457900">
            <a:off x="8916937" y="-3373406"/>
            <a:ext cx="5279043" cy="5252493"/>
          </a:xfrm>
          <a:prstGeom prst="rect">
            <a:avLst/>
          </a:prstGeom>
        </p:spPr>
      </p:pic>
    </p:spTree>
    <p:extLst>
      <p:ext uri="{BB962C8B-B14F-4D97-AF65-F5344CB8AC3E}">
        <p14:creationId xmlns:p14="http://schemas.microsoft.com/office/powerpoint/2010/main" val="1877764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20521" y="0"/>
            <a:ext cx="4216635" cy="6858000"/>
          </a:xfrm>
          <a:prstGeom prst="rect">
            <a:avLst/>
          </a:prstGeom>
        </p:spPr>
      </p:pic>
      <p:sp>
        <p:nvSpPr>
          <p:cNvPr id="3" name="Content Placeholder 2"/>
          <p:cNvSpPr>
            <a:spLocks noGrp="1"/>
          </p:cNvSpPr>
          <p:nvPr>
            <p:ph idx="1"/>
          </p:nvPr>
        </p:nvSpPr>
        <p:spPr>
          <a:xfrm>
            <a:off x="252630" y="632255"/>
            <a:ext cx="6920445" cy="5504352"/>
          </a:xfrm>
        </p:spPr>
        <p:txBody>
          <a:bodyPr>
            <a:noAutofit/>
          </a:bodyPr>
          <a:lstStyle/>
          <a:p>
            <a:pPr>
              <a:spcAft>
                <a:spcPts val="600"/>
              </a:spcAft>
            </a:pPr>
            <a:r>
              <a:rPr lang="fr-FR" b="1" dirty="0">
                <a:solidFill>
                  <a:schemeClr val="accent3">
                    <a:lumMod val="60000"/>
                    <a:lumOff val="40000"/>
                  </a:schemeClr>
                </a:solidFill>
              </a:rPr>
              <a:t>CSC Bénin - avril 2016</a:t>
            </a:r>
          </a:p>
          <a:p>
            <a:pPr marL="685800" lvl="4">
              <a:spcBef>
                <a:spcPts val="1000"/>
              </a:spcBef>
              <a:spcAft>
                <a:spcPts val="600"/>
              </a:spcAft>
              <a:buSzPct val="72000"/>
            </a:pPr>
            <a:r>
              <a:rPr lang="fr-BE" sz="2400" b="1" dirty="0"/>
              <a:t>Objectifs: </a:t>
            </a:r>
          </a:p>
          <a:p>
            <a:pPr marL="1143000" lvl="6">
              <a:lnSpc>
                <a:spcPct val="100000"/>
              </a:lnSpc>
              <a:spcBef>
                <a:spcPts val="0"/>
              </a:spcBef>
              <a:buSzPct val="72000"/>
            </a:pPr>
            <a:r>
              <a:rPr lang="fr-BE" sz="2000" i="1" dirty="0"/>
              <a:t>favoriser la concentration et la coordination </a:t>
            </a:r>
          </a:p>
          <a:p>
            <a:pPr marL="1143000" lvl="6">
              <a:lnSpc>
                <a:spcPct val="100000"/>
              </a:lnSpc>
              <a:spcBef>
                <a:spcPts val="0"/>
              </a:spcBef>
              <a:buSzPct val="72000"/>
            </a:pPr>
            <a:r>
              <a:rPr lang="fr-BE" sz="2000" i="1" dirty="0"/>
              <a:t>faciliter les complémentarités et synergies </a:t>
            </a:r>
          </a:p>
          <a:p>
            <a:pPr marL="1143000" lvl="6">
              <a:lnSpc>
                <a:spcPct val="100000"/>
              </a:lnSpc>
              <a:spcBef>
                <a:spcPts val="0"/>
              </a:spcBef>
              <a:buSzPct val="72000"/>
            </a:pPr>
            <a:r>
              <a:rPr lang="fr-BE" sz="2000" i="1" dirty="0"/>
              <a:t>encourager l’apprentissage collectif </a:t>
            </a:r>
          </a:p>
          <a:p>
            <a:pPr marL="1143000" lvl="6">
              <a:lnSpc>
                <a:spcPct val="100000"/>
              </a:lnSpc>
              <a:spcBef>
                <a:spcPts val="0"/>
              </a:spcBef>
              <a:spcAft>
                <a:spcPts val="600"/>
              </a:spcAft>
              <a:buSzPct val="72000"/>
            </a:pPr>
            <a:r>
              <a:rPr lang="fr-BE" sz="2000" i="1" dirty="0"/>
              <a:t>engager le dialogue stratégique avec la DGD </a:t>
            </a:r>
          </a:p>
          <a:p>
            <a:pPr marL="685800" lvl="4">
              <a:lnSpc>
                <a:spcPct val="100000"/>
              </a:lnSpc>
              <a:spcBef>
                <a:spcPts val="0"/>
              </a:spcBef>
              <a:spcAft>
                <a:spcPts val="600"/>
              </a:spcAft>
              <a:buSzPct val="72000"/>
            </a:pPr>
            <a:r>
              <a:rPr lang="fr-BE" sz="2200" dirty="0"/>
              <a:t>Pas de cadre légal pendant la durée de la rédaction </a:t>
            </a:r>
          </a:p>
          <a:p>
            <a:pPr marL="685800" lvl="4">
              <a:lnSpc>
                <a:spcPct val="100000"/>
              </a:lnSpc>
              <a:spcBef>
                <a:spcPts val="0"/>
              </a:spcBef>
              <a:spcAft>
                <a:spcPts val="600"/>
              </a:spcAft>
              <a:buSzPct val="72000"/>
            </a:pPr>
            <a:r>
              <a:rPr lang="fr-BE" sz="2200" b="1" dirty="0"/>
              <a:t>27 membres </a:t>
            </a:r>
            <a:r>
              <a:rPr lang="fr-BE" sz="2200" dirty="0"/>
              <a:t>participants</a:t>
            </a:r>
          </a:p>
          <a:p>
            <a:pPr marL="685800" lvl="4">
              <a:lnSpc>
                <a:spcPct val="100000"/>
              </a:lnSpc>
              <a:spcBef>
                <a:spcPts val="0"/>
              </a:spcBef>
              <a:spcAft>
                <a:spcPts val="600"/>
              </a:spcAft>
              <a:buSzPct val="72000"/>
            </a:pPr>
            <a:r>
              <a:rPr lang="fr-BE" sz="2200" dirty="0"/>
              <a:t>Échanges, réunions à Bruxelles et rédaction au 1</a:t>
            </a:r>
            <a:r>
              <a:rPr lang="fr-BE" sz="2200" baseline="30000" dirty="0"/>
              <a:t>er</a:t>
            </a:r>
            <a:r>
              <a:rPr lang="fr-BE" sz="2200" dirty="0"/>
              <a:t> semestre 2016</a:t>
            </a:r>
          </a:p>
          <a:p>
            <a:pPr marL="685800" lvl="4">
              <a:lnSpc>
                <a:spcPct val="100000"/>
              </a:lnSpc>
              <a:spcBef>
                <a:spcPts val="0"/>
              </a:spcBef>
              <a:spcAft>
                <a:spcPts val="600"/>
              </a:spcAft>
              <a:buSzPct val="72000"/>
            </a:pPr>
            <a:r>
              <a:rPr lang="fr-BE" sz="2200" b="1" dirty="0"/>
              <a:t>Dialogue stratégique </a:t>
            </a:r>
            <a:r>
              <a:rPr lang="fr-BE" sz="2200" dirty="0"/>
              <a:t>le 10 juin 2016 à Cotonou</a:t>
            </a:r>
          </a:p>
          <a:p>
            <a:pPr marL="685800" lvl="4">
              <a:lnSpc>
                <a:spcPct val="100000"/>
              </a:lnSpc>
              <a:spcBef>
                <a:spcPts val="0"/>
              </a:spcBef>
              <a:spcAft>
                <a:spcPts val="600"/>
              </a:spcAft>
              <a:buSzPct val="72000"/>
            </a:pPr>
            <a:r>
              <a:rPr lang="fr-BE" sz="2200" dirty="0"/>
              <a:t>Approuvé par la DGD en juillet </a:t>
            </a:r>
            <a:r>
              <a:rPr lang="fr-BE" sz="2200" dirty="0" smtClean="0"/>
              <a:t>2016</a:t>
            </a:r>
          </a:p>
          <a:p>
            <a:pPr marL="685800" lvl="4">
              <a:lnSpc>
                <a:spcPct val="100000"/>
              </a:lnSpc>
              <a:spcBef>
                <a:spcPts val="0"/>
              </a:spcBef>
              <a:spcAft>
                <a:spcPts val="600"/>
              </a:spcAft>
              <a:buSzPct val="72000"/>
            </a:pPr>
            <a:r>
              <a:rPr lang="fr-FR" sz="2200" dirty="0" smtClean="0"/>
              <a:t>Les </a:t>
            </a:r>
            <a:r>
              <a:rPr lang="fr-FR" sz="2200" b="1" dirty="0" smtClean="0"/>
              <a:t>programmes 2017-2021 </a:t>
            </a:r>
            <a:r>
              <a:rPr lang="fr-FR" sz="2200" dirty="0" smtClean="0"/>
              <a:t>doivent impérativement s’inscrire dans le CSC. </a:t>
            </a:r>
            <a:endParaRPr lang="fr-BE" sz="2200" dirty="0"/>
          </a:p>
          <a:p>
            <a:pPr lvl="1">
              <a:spcAft>
                <a:spcPts val="600"/>
              </a:spcAft>
            </a:pPr>
            <a:endParaRPr lang="fr-FR" b="1" dirty="0"/>
          </a:p>
          <a:p>
            <a:pPr lvl="1">
              <a:spcAft>
                <a:spcPts val="600"/>
              </a:spcAft>
            </a:pPr>
            <a:endParaRPr lang="fr-FR" b="1" dirty="0"/>
          </a:p>
        </p:txBody>
      </p:sp>
      <p:cxnSp>
        <p:nvCxnSpPr>
          <p:cNvPr id="6" name="Connecteur droit 5"/>
          <p:cNvCxnSpPr/>
          <p:nvPr/>
        </p:nvCxnSpPr>
        <p:spPr>
          <a:xfrm>
            <a:off x="8142906" y="0"/>
            <a:ext cx="0" cy="6858000"/>
          </a:xfrm>
          <a:prstGeom prst="line">
            <a:avLst/>
          </a:prstGeom>
          <a:ln w="127000">
            <a:solidFill>
              <a:srgbClr val="314B98"/>
            </a:solidFill>
          </a:ln>
        </p:spPr>
        <p:style>
          <a:lnRef idx="1">
            <a:schemeClr val="accent1"/>
          </a:lnRef>
          <a:fillRef idx="0">
            <a:schemeClr val="accent1"/>
          </a:fillRef>
          <a:effectRef idx="0">
            <a:schemeClr val="accent1"/>
          </a:effectRef>
          <a:fontRef idx="minor">
            <a:schemeClr val="tx1"/>
          </a:fontRef>
        </p:style>
      </p:cxnSp>
      <p:grpSp>
        <p:nvGrpSpPr>
          <p:cNvPr id="7" name="Groupe 6"/>
          <p:cNvGrpSpPr/>
          <p:nvPr/>
        </p:nvGrpSpPr>
        <p:grpSpPr>
          <a:xfrm>
            <a:off x="7066521" y="473743"/>
            <a:ext cx="2107999" cy="2079523"/>
            <a:chOff x="2167128" y="1517904"/>
            <a:chExt cx="5038344" cy="5038344"/>
          </a:xfrm>
        </p:grpSpPr>
        <p:sp>
          <p:nvSpPr>
            <p:cNvPr id="8" name="Ellipse 7"/>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 name="Imag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spTree>
    <p:extLst>
      <p:ext uri="{BB962C8B-B14F-4D97-AF65-F5344CB8AC3E}">
        <p14:creationId xmlns:p14="http://schemas.microsoft.com/office/powerpoint/2010/main" val="345062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63439" y="0"/>
            <a:ext cx="4628561" cy="6858000"/>
          </a:xfrm>
          <a:prstGeom prst="rect">
            <a:avLst/>
          </a:prstGeom>
        </p:spPr>
      </p:pic>
      <p:sp>
        <p:nvSpPr>
          <p:cNvPr id="3" name="Content Placeholder 2"/>
          <p:cNvSpPr>
            <a:spLocks noGrp="1"/>
          </p:cNvSpPr>
          <p:nvPr>
            <p:ph idx="1"/>
          </p:nvPr>
        </p:nvSpPr>
        <p:spPr>
          <a:xfrm>
            <a:off x="318618" y="742482"/>
            <a:ext cx="5969061" cy="5373035"/>
          </a:xfrm>
        </p:spPr>
        <p:txBody>
          <a:bodyPr>
            <a:noAutofit/>
          </a:bodyPr>
          <a:lstStyle/>
          <a:p>
            <a:pPr>
              <a:spcAft>
                <a:spcPts val="600"/>
              </a:spcAft>
            </a:pPr>
            <a:r>
              <a:rPr lang="fr-FR" b="1" dirty="0">
                <a:solidFill>
                  <a:schemeClr val="accent3">
                    <a:lumMod val="60000"/>
                    <a:lumOff val="40000"/>
                  </a:schemeClr>
                </a:solidFill>
              </a:rPr>
              <a:t>CSC Bénin - novembre 2017</a:t>
            </a:r>
          </a:p>
          <a:p>
            <a:pPr marL="685800" lvl="4">
              <a:spcBef>
                <a:spcPts val="1000"/>
              </a:spcBef>
              <a:spcAft>
                <a:spcPts val="600"/>
              </a:spcAft>
              <a:buSzPct val="72000"/>
            </a:pPr>
            <a:r>
              <a:rPr lang="fr-BE" sz="2400" b="1" dirty="0"/>
              <a:t>Objectif: </a:t>
            </a:r>
            <a:r>
              <a:rPr lang="fr-BE" sz="2400" dirty="0"/>
              <a:t>actualiser les CSC 2016 en vue du dialogue stratégique 2017, suite au démarrage des programmes DGD 2017-2021. </a:t>
            </a:r>
          </a:p>
          <a:p>
            <a:pPr marL="685800" lvl="4">
              <a:spcBef>
                <a:spcPts val="1000"/>
              </a:spcBef>
              <a:spcAft>
                <a:spcPts val="600"/>
              </a:spcAft>
              <a:buSzPct val="72000"/>
            </a:pPr>
            <a:r>
              <a:rPr lang="fr-BE" sz="2400" b="1" dirty="0"/>
              <a:t>20 OSC/AI </a:t>
            </a:r>
            <a:r>
              <a:rPr lang="fr-BE" sz="2400" dirty="0"/>
              <a:t>membres actifs</a:t>
            </a:r>
          </a:p>
          <a:p>
            <a:pPr marL="685800" lvl="4">
              <a:lnSpc>
                <a:spcPct val="100000"/>
              </a:lnSpc>
              <a:spcBef>
                <a:spcPts val="0"/>
              </a:spcBef>
              <a:spcAft>
                <a:spcPts val="600"/>
              </a:spcAft>
              <a:buSzPct val="72000"/>
            </a:pPr>
            <a:r>
              <a:rPr lang="fr-BE" sz="2400" b="1" dirty="0"/>
              <a:t>6 sous-groupes </a:t>
            </a:r>
            <a:r>
              <a:rPr lang="fr-BE" sz="2400" dirty="0"/>
              <a:t>et sous-leads par cible thématique</a:t>
            </a:r>
          </a:p>
          <a:p>
            <a:pPr marL="685800" lvl="4">
              <a:lnSpc>
                <a:spcPct val="100000"/>
              </a:lnSpc>
              <a:spcBef>
                <a:spcPts val="0"/>
              </a:spcBef>
              <a:spcAft>
                <a:spcPts val="600"/>
              </a:spcAft>
              <a:buSzPct val="72000"/>
            </a:pPr>
            <a:r>
              <a:rPr lang="fr-BE" sz="2400" dirty="0"/>
              <a:t>Échanges, réunions à </a:t>
            </a:r>
            <a:r>
              <a:rPr lang="fr-BE" sz="2400" dirty="0" smtClean="0"/>
              <a:t>Bruxelles, plate-forme en ligne </a:t>
            </a:r>
            <a:r>
              <a:rPr lang="fr-BE" sz="2400" dirty="0"/>
              <a:t>et mise à jour au 2</a:t>
            </a:r>
            <a:r>
              <a:rPr lang="fr-BE" sz="2400" baseline="30000" dirty="0"/>
              <a:t>e</a:t>
            </a:r>
            <a:r>
              <a:rPr lang="fr-BE" sz="2400" dirty="0"/>
              <a:t> semestre 2017 </a:t>
            </a:r>
          </a:p>
          <a:p>
            <a:pPr marL="685800" lvl="4">
              <a:lnSpc>
                <a:spcPct val="100000"/>
              </a:lnSpc>
              <a:spcBef>
                <a:spcPts val="0"/>
              </a:spcBef>
              <a:spcAft>
                <a:spcPts val="600"/>
              </a:spcAft>
              <a:buSzPct val="72000"/>
            </a:pPr>
            <a:r>
              <a:rPr lang="fr-BE" sz="2400" dirty="0"/>
              <a:t>Envoi du CSC le 8 novembre</a:t>
            </a:r>
          </a:p>
          <a:p>
            <a:pPr lvl="1">
              <a:spcAft>
                <a:spcPts val="600"/>
              </a:spcAft>
            </a:pPr>
            <a:r>
              <a:rPr lang="fr-FR" b="1" dirty="0"/>
              <a:t>Dialogue stratégique </a:t>
            </a:r>
            <a:r>
              <a:rPr lang="fr-FR" dirty="0"/>
              <a:t>le 22 </a:t>
            </a:r>
            <a:r>
              <a:rPr lang="fr-FR" dirty="0" smtClean="0"/>
              <a:t>novembre. </a:t>
            </a:r>
            <a:endParaRPr lang="fr-FR" dirty="0"/>
          </a:p>
          <a:p>
            <a:pPr lvl="1">
              <a:spcAft>
                <a:spcPts val="600"/>
              </a:spcAft>
            </a:pPr>
            <a:endParaRPr lang="fr-FR" b="1" dirty="0"/>
          </a:p>
        </p:txBody>
      </p:sp>
      <p:cxnSp>
        <p:nvCxnSpPr>
          <p:cNvPr id="6" name="Connecteur droit 5"/>
          <p:cNvCxnSpPr/>
          <p:nvPr/>
        </p:nvCxnSpPr>
        <p:spPr>
          <a:xfrm>
            <a:off x="7563439" y="0"/>
            <a:ext cx="0" cy="6858000"/>
          </a:xfrm>
          <a:prstGeom prst="line">
            <a:avLst/>
          </a:prstGeom>
          <a:ln w="127000">
            <a:solidFill>
              <a:srgbClr val="2EB877"/>
            </a:solidFill>
          </a:ln>
        </p:spPr>
        <p:style>
          <a:lnRef idx="1">
            <a:schemeClr val="accent1"/>
          </a:lnRef>
          <a:fillRef idx="0">
            <a:schemeClr val="accent1"/>
          </a:fillRef>
          <a:effectRef idx="0">
            <a:schemeClr val="accent1"/>
          </a:effectRef>
          <a:fontRef idx="minor">
            <a:schemeClr val="tx1"/>
          </a:fontRef>
        </p:style>
      </p:cxnSp>
      <p:grpSp>
        <p:nvGrpSpPr>
          <p:cNvPr id="7" name="Groupe 6"/>
          <p:cNvGrpSpPr/>
          <p:nvPr/>
        </p:nvGrpSpPr>
        <p:grpSpPr>
          <a:xfrm>
            <a:off x="6509438" y="1429582"/>
            <a:ext cx="2107999" cy="2079523"/>
            <a:chOff x="2167128" y="1517904"/>
            <a:chExt cx="5038344" cy="5038344"/>
          </a:xfrm>
        </p:grpSpPr>
        <p:sp>
          <p:nvSpPr>
            <p:cNvPr id="8" name="Ellipse 7"/>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 name="Imag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spTree>
    <p:extLst>
      <p:ext uri="{BB962C8B-B14F-4D97-AF65-F5344CB8AC3E}">
        <p14:creationId xmlns:p14="http://schemas.microsoft.com/office/powerpoint/2010/main" val="40907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10681" y="1659902"/>
            <a:ext cx="6101583" cy="4701809"/>
          </a:xfrm>
        </p:spPr>
        <p:txBody>
          <a:bodyPr anchor="t">
            <a:normAutofit/>
          </a:bodyPr>
          <a:lstStyle/>
          <a:p>
            <a:pPr marL="685800" lvl="1" indent="-228600">
              <a:spcBef>
                <a:spcPts val="600"/>
              </a:spcBef>
              <a:spcAft>
                <a:spcPts val="1200"/>
              </a:spcAft>
              <a:buFont typeface="Arial" panose="020B0604020202020204" pitchFamily="34" charset="0"/>
              <a:buChar char="•"/>
            </a:pPr>
            <a:r>
              <a:rPr lang="fr-FR" sz="2400" dirty="0">
                <a:solidFill>
                  <a:schemeClr val="tx1"/>
                </a:solidFill>
              </a:rPr>
              <a:t>Deux points sur les </a:t>
            </a:r>
            <a:r>
              <a:rPr lang="fr-FR" sz="2400" dirty="0">
                <a:solidFill>
                  <a:schemeClr val="tx1"/>
                </a:solidFill>
                <a:hlinkClick r:id="" action="ppaction://hlinkshowjump?jump=lastslide"/>
              </a:rPr>
              <a:t>6 prévus</a:t>
            </a:r>
            <a:r>
              <a:rPr lang="fr-FR" sz="2400" dirty="0">
                <a:solidFill>
                  <a:schemeClr val="tx1"/>
                </a:solidFill>
              </a:rPr>
              <a:t> par l’AR pour 2018-2021:</a:t>
            </a:r>
          </a:p>
          <a:p>
            <a:pPr marL="1143000" lvl="2" indent="-228600">
              <a:spcBef>
                <a:spcPts val="600"/>
              </a:spcBef>
              <a:spcAft>
                <a:spcPts val="1200"/>
              </a:spcAft>
              <a:buFont typeface="Arial" panose="020B0604020202020204" pitchFamily="34" charset="0"/>
              <a:buChar char="•"/>
            </a:pPr>
            <a:r>
              <a:rPr lang="fr-FR" sz="2000" dirty="0">
                <a:solidFill>
                  <a:schemeClr val="tx1"/>
                </a:solidFill>
              </a:rPr>
              <a:t>Suivi des </a:t>
            </a:r>
            <a:r>
              <a:rPr lang="fr-FR" sz="2000" b="1" dirty="0">
                <a:solidFill>
                  <a:schemeClr val="tx1"/>
                </a:solidFill>
              </a:rPr>
              <a:t>points d’attention </a:t>
            </a:r>
            <a:r>
              <a:rPr lang="fr-FR" sz="2000" dirty="0">
                <a:solidFill>
                  <a:schemeClr val="tx1"/>
                </a:solidFill>
              </a:rPr>
              <a:t>relevé lors de l’appréciation du CSC</a:t>
            </a:r>
          </a:p>
          <a:p>
            <a:pPr marL="1143000" lvl="2" indent="-228600">
              <a:spcBef>
                <a:spcPts val="600"/>
              </a:spcBef>
              <a:spcAft>
                <a:spcPts val="1200"/>
              </a:spcAft>
              <a:buFont typeface="Arial" panose="020B0604020202020204" pitchFamily="34" charset="0"/>
              <a:buChar char="•"/>
            </a:pPr>
            <a:r>
              <a:rPr lang="fr-FR" sz="2000" dirty="0">
                <a:solidFill>
                  <a:schemeClr val="tx1"/>
                </a:solidFill>
              </a:rPr>
              <a:t>Suivi des </a:t>
            </a:r>
            <a:r>
              <a:rPr lang="fr-FR" sz="2000" b="1" dirty="0">
                <a:solidFill>
                  <a:schemeClr val="tx1"/>
                </a:solidFill>
              </a:rPr>
              <a:t>concrétisation des complémentarités et synergies et les apprentissages </a:t>
            </a:r>
            <a:r>
              <a:rPr lang="fr-FR" sz="2000" dirty="0">
                <a:solidFill>
                  <a:schemeClr val="tx1"/>
                </a:solidFill>
              </a:rPr>
              <a:t>liés</a:t>
            </a:r>
          </a:p>
          <a:p>
            <a:pPr marL="685800" lvl="1" indent="-228600">
              <a:spcBef>
                <a:spcPts val="600"/>
              </a:spcBef>
              <a:spcAft>
                <a:spcPts val="1200"/>
              </a:spcAft>
              <a:buFont typeface="Arial" panose="020B0604020202020204" pitchFamily="34" charset="0"/>
              <a:buChar char="•"/>
            </a:pPr>
            <a:r>
              <a:rPr lang="fr-BE" sz="2400" dirty="0">
                <a:solidFill>
                  <a:schemeClr val="tx1"/>
                </a:solidFill>
              </a:rPr>
              <a:t>En 2017, l’accent sera davantage mis sur le développement de la </a:t>
            </a:r>
            <a:r>
              <a:rPr lang="fr-BE" sz="2400" b="1" dirty="0">
                <a:solidFill>
                  <a:schemeClr val="tx1"/>
                </a:solidFill>
              </a:rPr>
              <a:t>« dynamique du CSC » </a:t>
            </a:r>
            <a:r>
              <a:rPr lang="fr-BE" sz="2400" dirty="0">
                <a:solidFill>
                  <a:schemeClr val="tx1"/>
                </a:solidFill>
              </a:rPr>
              <a:t>et non sur la production d’un document amélioré. </a:t>
            </a:r>
            <a:endParaRPr lang="en-US" sz="2400" dirty="0">
              <a:solidFill>
                <a:schemeClr val="tx1"/>
              </a:solidFill>
            </a:endParaRPr>
          </a:p>
          <a:p>
            <a:pPr marL="342900" indent="-342900">
              <a:buFont typeface="Arial" pitchFamily="34" charset="0"/>
              <a:buChar char="•"/>
            </a:pPr>
            <a:endParaRPr lang="fr-FR" dirty="0"/>
          </a:p>
          <a:p>
            <a:endParaRPr lang="fr-FR" dirty="0"/>
          </a:p>
          <a:p>
            <a:pPr marL="342900" indent="-342900">
              <a:buFont typeface="Arial" pitchFamily="34" charset="0"/>
              <a:buChar char="•"/>
            </a:pPr>
            <a:endParaRPr lang="fr-FR" dirty="0"/>
          </a:p>
          <a:p>
            <a:pPr marL="342900" indent="-342900">
              <a:buFont typeface="Arial" pitchFamily="34" charset="0"/>
              <a:buChar char="•"/>
            </a:pPr>
            <a:endParaRPr lang="fr-FR" dirty="0"/>
          </a:p>
        </p:txBody>
      </p:sp>
      <p:sp>
        <p:nvSpPr>
          <p:cNvPr id="11" name="Titre 1"/>
          <p:cNvSpPr>
            <a:spLocks noGrp="1"/>
          </p:cNvSpPr>
          <p:nvPr>
            <p:ph type="title"/>
          </p:nvPr>
        </p:nvSpPr>
        <p:spPr>
          <a:xfrm>
            <a:off x="501206" y="566234"/>
            <a:ext cx="9280776" cy="720725"/>
          </a:xfrm>
        </p:spPr>
        <p:txBody>
          <a:bodyPr>
            <a:normAutofit/>
          </a:bodyPr>
          <a:lstStyle/>
          <a:p>
            <a:r>
              <a:rPr lang="fr-FR" sz="4000" b="1" dirty="0"/>
              <a:t>Le dialogue stratégique 2017</a:t>
            </a:r>
          </a:p>
        </p:txBody>
      </p:sp>
      <p:pic>
        <p:nvPicPr>
          <p:cNvPr id="12" name="Image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9957856">
            <a:off x="8876132" y="-1899067"/>
            <a:ext cx="5279043" cy="5252493"/>
          </a:xfrm>
          <a:prstGeom prst="rect">
            <a:avLst/>
          </a:prstGeom>
        </p:spPr>
      </p:pic>
      <p:sp>
        <p:nvSpPr>
          <p:cNvPr id="4" name="ZoneTexte 3"/>
          <p:cNvSpPr txBox="1"/>
          <p:nvPr/>
        </p:nvSpPr>
        <p:spPr>
          <a:xfrm>
            <a:off x="7676168" y="1659902"/>
            <a:ext cx="3570009" cy="4355038"/>
          </a:xfrm>
          <a:prstGeom prst="rect">
            <a:avLst/>
          </a:prstGeom>
          <a:solidFill>
            <a:srgbClr val="FFFFFF">
              <a:alpha val="78039"/>
            </a:srgbClr>
          </a:solidFill>
        </p:spPr>
        <p:txBody>
          <a:bodyPr wrap="square" rtlCol="0">
            <a:spAutoFit/>
          </a:bodyPr>
          <a:lstStyle/>
          <a:p>
            <a:pPr marL="285750" indent="-285750">
              <a:spcBef>
                <a:spcPts val="600"/>
              </a:spcBef>
              <a:spcAft>
                <a:spcPts val="600"/>
              </a:spcAft>
              <a:buFont typeface="Arial" panose="020B0604020202020204" pitchFamily="34" charset="0"/>
              <a:buChar char="•"/>
            </a:pPr>
            <a:r>
              <a:rPr lang="fr-BE" sz="1600" b="1" dirty="0">
                <a:solidFill>
                  <a:srgbClr val="218593"/>
                </a:solidFill>
              </a:rPr>
              <a:t>Reformuler certaines AC </a:t>
            </a:r>
            <a:r>
              <a:rPr lang="fr-BE" sz="1600" dirty="0">
                <a:solidFill>
                  <a:srgbClr val="218593"/>
                </a:solidFill>
              </a:rPr>
              <a:t>de manière plus précise/concrète et </a:t>
            </a:r>
            <a:r>
              <a:rPr lang="fr-BE" sz="1600" b="1" dirty="0">
                <a:solidFill>
                  <a:srgbClr val="218593"/>
                </a:solidFill>
              </a:rPr>
              <a:t>rationaliser leur nombre</a:t>
            </a:r>
            <a:r>
              <a:rPr lang="fr-BE" sz="1600" dirty="0">
                <a:solidFill>
                  <a:srgbClr val="218593"/>
                </a:solidFill>
              </a:rPr>
              <a:t>.</a:t>
            </a:r>
          </a:p>
          <a:p>
            <a:pPr marL="285750" indent="-285750">
              <a:spcBef>
                <a:spcPts val="600"/>
              </a:spcBef>
              <a:spcAft>
                <a:spcPts val="600"/>
              </a:spcAft>
              <a:buFont typeface="Arial" panose="020B0604020202020204" pitchFamily="34" charset="0"/>
              <a:buChar char="•"/>
            </a:pPr>
            <a:r>
              <a:rPr lang="fr-BE" sz="1600" dirty="0">
                <a:solidFill>
                  <a:srgbClr val="218593"/>
                </a:solidFill>
              </a:rPr>
              <a:t>Formuler des </a:t>
            </a:r>
            <a:r>
              <a:rPr lang="fr-BE" sz="1600" b="1" dirty="0">
                <a:solidFill>
                  <a:srgbClr val="218593"/>
                </a:solidFill>
              </a:rPr>
              <a:t>engagements de synergies et complémentarités</a:t>
            </a:r>
            <a:r>
              <a:rPr lang="fr-BE" sz="1600" dirty="0">
                <a:solidFill>
                  <a:srgbClr val="218593"/>
                </a:solidFill>
              </a:rPr>
              <a:t> plus clairs, mieux détaillés, plus explicites.</a:t>
            </a:r>
          </a:p>
          <a:p>
            <a:pPr marL="285750" indent="-285750">
              <a:spcBef>
                <a:spcPts val="600"/>
              </a:spcBef>
              <a:spcAft>
                <a:spcPts val="600"/>
              </a:spcAft>
              <a:buFont typeface="Arial" panose="020B0604020202020204" pitchFamily="34" charset="0"/>
              <a:buChar char="•"/>
            </a:pPr>
            <a:r>
              <a:rPr lang="fr-BE" sz="1600" b="1" dirty="0">
                <a:solidFill>
                  <a:srgbClr val="218593"/>
                </a:solidFill>
              </a:rPr>
              <a:t>Adapter et mettre à jour l'analyse des risques </a:t>
            </a:r>
            <a:r>
              <a:rPr lang="fr-BE" sz="1600" dirty="0">
                <a:solidFill>
                  <a:srgbClr val="218593"/>
                </a:solidFill>
              </a:rPr>
              <a:t>vis-à-vis des événements récents et analyser leur éventuel impact sur les AC.</a:t>
            </a:r>
          </a:p>
          <a:p>
            <a:pPr marL="285750" indent="-285750">
              <a:spcBef>
                <a:spcPts val="600"/>
              </a:spcBef>
              <a:spcAft>
                <a:spcPts val="600"/>
              </a:spcAft>
              <a:buFont typeface="Arial" panose="020B0604020202020204" pitchFamily="34" charset="0"/>
              <a:buChar char="•"/>
            </a:pPr>
            <a:r>
              <a:rPr lang="fr-BE" sz="1600" dirty="0">
                <a:solidFill>
                  <a:srgbClr val="218593"/>
                </a:solidFill>
              </a:rPr>
              <a:t>Leçons des synergie - complémentarité à tirer de l’expérience du </a:t>
            </a:r>
            <a:r>
              <a:rPr lang="fr-BE" sz="1600" b="1" dirty="0">
                <a:solidFill>
                  <a:srgbClr val="218593"/>
                </a:solidFill>
              </a:rPr>
              <a:t>programme AMSANA du FBSA </a:t>
            </a:r>
            <a:r>
              <a:rPr lang="fr-BE" sz="1600" dirty="0">
                <a:solidFill>
                  <a:srgbClr val="218593"/>
                </a:solidFill>
              </a:rPr>
              <a:t>en cours.</a:t>
            </a:r>
          </a:p>
          <a:p>
            <a:endParaRPr lang="es-419" dirty="0"/>
          </a:p>
        </p:txBody>
      </p:sp>
      <p:cxnSp>
        <p:nvCxnSpPr>
          <p:cNvPr id="13" name="Connecteur en angle 12"/>
          <p:cNvCxnSpPr/>
          <p:nvPr/>
        </p:nvCxnSpPr>
        <p:spPr>
          <a:xfrm flipV="1">
            <a:off x="5901179" y="2353071"/>
            <a:ext cx="1774989" cy="493824"/>
          </a:xfrm>
          <a:prstGeom prst="bentConnector3">
            <a:avLst>
              <a:gd name="adj1" fmla="val 13886"/>
            </a:avLst>
          </a:prstGeom>
          <a:ln w="38100" cap="rnd" cmpd="sng">
            <a:solidFill>
              <a:srgbClr val="29A4B5"/>
            </a:solidFill>
            <a:headEnd w="lg" len="lg"/>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620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1000"/>
                                        <p:tgtEl>
                                          <p:spTgt spid="4">
                                            <p:bg/>
                                          </p:spTgt>
                                        </p:tgtEl>
                                      </p:cBhvr>
                                    </p:animEffect>
                                    <p:anim calcmode="lin" valueType="num">
                                      <p:cBhvr>
                                        <p:cTn id="13" dur="1000" fill="hold"/>
                                        <p:tgtEl>
                                          <p:spTgt spid="4">
                                            <p:bg/>
                                          </p:spTgt>
                                        </p:tgtEl>
                                        <p:attrNameLst>
                                          <p:attrName>ppt_x</p:attrName>
                                        </p:attrNameLst>
                                      </p:cBhvr>
                                      <p:tavLst>
                                        <p:tav tm="0">
                                          <p:val>
                                            <p:strVal val="#ppt_x"/>
                                          </p:val>
                                        </p:tav>
                                        <p:tav tm="100000">
                                          <p:val>
                                            <p:strVal val="#ppt_x"/>
                                          </p:val>
                                        </p:tav>
                                      </p:tavLst>
                                    </p:anim>
                                    <p:anim calcmode="lin" valueType="num">
                                      <p:cBhvr>
                                        <p:cTn id="14"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sp>
        <p:nvSpPr>
          <p:cNvPr id="2" name="Titre 1">
            <a:extLst>
              <a:ext uri="{FF2B5EF4-FFF2-40B4-BE49-F238E27FC236}">
                <a16:creationId xmlns:a16="http://schemas.microsoft.com/office/drawing/2014/main" xmlns="" id="{209189D4-0F49-45F1-BA3B-EE731B2ED105}"/>
              </a:ext>
            </a:extLst>
          </p:cNvPr>
          <p:cNvSpPr>
            <a:spLocks noGrp="1"/>
          </p:cNvSpPr>
          <p:nvPr>
            <p:ph type="title"/>
          </p:nvPr>
        </p:nvSpPr>
        <p:spPr>
          <a:xfrm>
            <a:off x="2303598" y="1105409"/>
            <a:ext cx="7896204" cy="1004391"/>
          </a:xfrm>
        </p:spPr>
        <p:txBody>
          <a:bodyPr vert="horz" lIns="91440" tIns="45720" rIns="91440" bIns="45720" rtlCol="0" anchor="t">
            <a:normAutofit/>
          </a:bodyPr>
          <a:lstStyle/>
          <a:p>
            <a:pPr algn="r">
              <a:lnSpc>
                <a:spcPct val="80000"/>
              </a:lnSpc>
            </a:pPr>
            <a:r>
              <a:rPr lang="fr-BE" sz="3600" b="1" dirty="0" smtClean="0">
                <a:solidFill>
                  <a:srgbClr val="F3A407"/>
                </a:solidFill>
                <a:effectLst>
                  <a:outerShdw blurRad="38100" dist="38100" dir="2700000" algn="tl">
                    <a:srgbClr val="000000">
                      <a:alpha val="43137"/>
                    </a:srgbClr>
                  </a:outerShdw>
                </a:effectLst>
                <a:latin typeface="Segoe UI Light" panose="020B0502040204020203" pitchFamily="34" charset="0"/>
              </a:rPr>
              <a:t>I.2. </a:t>
            </a:r>
            <a:r>
              <a:rPr lang="fr-BE" sz="3600" b="1" dirty="0">
                <a:solidFill>
                  <a:schemeClr val="tx2">
                    <a:lumMod val="75000"/>
                  </a:schemeClr>
                </a:solidFill>
                <a:effectLst>
                  <a:outerShdw blurRad="38100" dist="38100" dir="2700000" algn="tl">
                    <a:srgbClr val="000000">
                      <a:alpha val="43137"/>
                    </a:srgbClr>
                  </a:outerShdw>
                </a:effectLst>
                <a:latin typeface="Segoe UI Light" panose="020B0502040204020203" pitchFamily="34" charset="0"/>
              </a:rPr>
              <a:t>Dynamique du CSC </a:t>
            </a:r>
          </a:p>
        </p:txBody>
      </p:sp>
      <p:cxnSp>
        <p:nvCxnSpPr>
          <p:cNvPr id="5" name="Connecteur droit 4"/>
          <p:cNvCxnSpPr/>
          <p:nvPr/>
        </p:nvCxnSpPr>
        <p:spPr>
          <a:xfrm flipV="1">
            <a:off x="0" y="5803752"/>
            <a:ext cx="12192000" cy="14835"/>
          </a:xfrm>
          <a:prstGeom prst="line">
            <a:avLst/>
          </a:prstGeom>
          <a:ln w="101600">
            <a:solidFill>
              <a:srgbClr val="8CB460"/>
            </a:solidFill>
          </a:ln>
        </p:spPr>
        <p:style>
          <a:lnRef idx="1">
            <a:schemeClr val="accent1"/>
          </a:lnRef>
          <a:fillRef idx="0">
            <a:schemeClr val="accent1"/>
          </a:fillRef>
          <a:effectRef idx="0">
            <a:schemeClr val="accent1"/>
          </a:effectRef>
          <a:fontRef idx="minor">
            <a:schemeClr val="tx1"/>
          </a:fontRef>
        </p:style>
      </p:cxnSp>
      <p:pic>
        <p:nvPicPr>
          <p:cNvPr id="11268" name="Picture 4" descr="Résultat de recherche d'images pour &quot;africa school&quot;"/>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 y="1772242"/>
            <a:ext cx="12191999" cy="3996965"/>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Connecteur droit 20"/>
          <p:cNvCxnSpPr/>
          <p:nvPr/>
        </p:nvCxnSpPr>
        <p:spPr>
          <a:xfrm>
            <a:off x="-520995" y="1377163"/>
            <a:ext cx="580943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10397765" y="1377163"/>
            <a:ext cx="1794234" cy="33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e 12"/>
          <p:cNvGrpSpPr/>
          <p:nvPr/>
        </p:nvGrpSpPr>
        <p:grpSpPr>
          <a:xfrm>
            <a:off x="1739379" y="4879063"/>
            <a:ext cx="1927365" cy="1849377"/>
            <a:chOff x="2167128" y="1517904"/>
            <a:chExt cx="5038344" cy="5038344"/>
          </a:xfrm>
        </p:grpSpPr>
        <p:sp>
          <p:nvSpPr>
            <p:cNvPr id="16" name="Ellipse 15"/>
            <p:cNvSpPr/>
            <p:nvPr/>
          </p:nvSpPr>
          <p:spPr>
            <a:xfrm>
              <a:off x="2167128" y="1517904"/>
              <a:ext cx="5038344" cy="50383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7" name="Imag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1956" y="1901952"/>
              <a:ext cx="4582347" cy="4654296"/>
            </a:xfrm>
            <a:prstGeom prst="rect">
              <a:avLst/>
            </a:prstGeom>
          </p:spPr>
        </p:pic>
      </p:grpSp>
    </p:spTree>
    <p:extLst>
      <p:ext uri="{BB962C8B-B14F-4D97-AF65-F5344CB8AC3E}">
        <p14:creationId xmlns:p14="http://schemas.microsoft.com/office/powerpoint/2010/main" val="2671651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Personnalisé 15">
      <a:dk1>
        <a:srgbClr val="2A495D"/>
      </a:dk1>
      <a:lt1>
        <a:sysClr val="window" lastClr="FFFFFF"/>
      </a:lt1>
      <a:dk2>
        <a:srgbClr val="2A495D"/>
      </a:dk2>
      <a:lt2>
        <a:srgbClr val="DEDEDE"/>
      </a:lt2>
      <a:accent1>
        <a:srgbClr val="92CA5A"/>
      </a:accent1>
      <a:accent2>
        <a:srgbClr val="FFC000"/>
      </a:accent2>
      <a:accent3>
        <a:srgbClr val="65A23C"/>
      </a:accent3>
      <a:accent4>
        <a:srgbClr val="FF9933"/>
      </a:accent4>
      <a:accent5>
        <a:srgbClr val="C0DFAA"/>
      </a:accent5>
      <a:accent6>
        <a:srgbClr val="92CA5A"/>
      </a:accent6>
      <a:hlink>
        <a:srgbClr val="2A495D"/>
      </a:hlink>
      <a:folHlink>
        <a:srgbClr val="FF9933"/>
      </a:folHlink>
    </a:clrScheme>
    <a:fontScheme name="Personnalisé 1">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5608</TotalTime>
  <Words>3420</Words>
  <Application>Microsoft Office PowerPoint</Application>
  <PresentationFormat>Grand écran</PresentationFormat>
  <Paragraphs>358</Paragraphs>
  <Slides>53</Slides>
  <Notes>4</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53</vt:i4>
      </vt:variant>
    </vt:vector>
  </HeadingPairs>
  <TitlesOfParts>
    <vt:vector size="60" baseType="lpstr">
      <vt:lpstr>Arial</vt:lpstr>
      <vt:lpstr>Calibri</vt:lpstr>
      <vt:lpstr>Calibri Light</vt:lpstr>
      <vt:lpstr>Courier New</vt:lpstr>
      <vt:lpstr>Segoe UI Light</vt:lpstr>
      <vt:lpstr>Thème Office</vt:lpstr>
      <vt:lpstr>1_Thème Office</vt:lpstr>
      <vt:lpstr>Dialogue stratégique CSC Bénin  22 novembre 2017     * Cotonou * </vt:lpstr>
      <vt:lpstr>Proposition d’ordre du jour</vt:lpstr>
      <vt:lpstr>Contexte</vt:lpstr>
      <vt:lpstr>I.1. Cadre légal</vt:lpstr>
      <vt:lpstr>Le processus ACC et CSC </vt:lpstr>
      <vt:lpstr>Présentation PowerPoint</vt:lpstr>
      <vt:lpstr>Présentation PowerPoint</vt:lpstr>
      <vt:lpstr>Le dialogue stratégique 2017</vt:lpstr>
      <vt:lpstr>I.2. Dynamique du CSC </vt:lpstr>
      <vt:lpstr>Présentation PowerPoint</vt:lpstr>
      <vt:lpstr>Présentation PowerPoint</vt:lpstr>
      <vt:lpstr>Actualisation du CSC</vt:lpstr>
      <vt:lpstr>Parcours d’amélioration </vt:lpstr>
      <vt:lpstr>II.1. Actualisation des cibles et approches </vt:lpstr>
      <vt:lpstr>Actualisations générales </vt:lpstr>
      <vt:lpstr>7 cibles stratégiques communes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II.2. Engagements de synergies et complémentarités</vt:lpstr>
      <vt:lpstr>Présentation PowerPoint</vt:lpstr>
      <vt:lpstr>Présentation PowerPoint</vt:lpstr>
      <vt:lpstr>Présentation PowerPoint</vt:lpstr>
      <vt:lpstr>Pour la suite… </vt:lpstr>
      <vt:lpstr>II.3. Actualisation de l’analyse des risques</vt:lpstr>
      <vt:lpstr>Présentation PowerPoint</vt:lpstr>
      <vt:lpstr>Présentation PowerPoint</vt:lpstr>
      <vt:lpstr>II.4. Leçons apprises du programme AMSANA</vt:lpstr>
      <vt:lpstr>Focus sur AMSANA</vt:lpstr>
      <vt:lpstr>Présentation PowerPoint</vt:lpstr>
      <vt:lpstr>Autres avancées, réflexions et propositions</vt:lpstr>
      <vt:lpstr>III.1. Quelques précisions complémentaires</vt:lpstr>
      <vt:lpstr>Théorie du changement</vt:lpstr>
      <vt:lpstr>Liens avec le CSC Travail décent</vt:lpstr>
      <vt:lpstr>Implication des partenaires locaux</vt:lpstr>
      <vt:lpstr>III.2. Pistes pour le processus d’apprentissage</vt:lpstr>
      <vt:lpstr>Pour info Appel à projets « Fonds d’apprentissage CSC »</vt:lpstr>
      <vt:lpstr>Suggestions</vt:lpstr>
      <vt:lpstr>Présentation PowerPoint</vt:lpstr>
      <vt:lpstr>  Conclusion</vt:lpstr>
      <vt:lpstr>Suite du processus</vt:lpstr>
      <vt:lpstr>Présentation PowerPoint</vt:lpstr>
      <vt:lpstr>Conclusions</vt:lpstr>
      <vt:lpstr>Merci à tous pour votre collaboration et votre présence.</vt:lpstr>
      <vt:lpstr>Présentation PowerPoint</vt:lpstr>
      <vt:lpstr>Le dialogue stratégique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Marianne Lebeau</dc:creator>
  <cp:lastModifiedBy>Stéphanie Laloux</cp:lastModifiedBy>
  <cp:revision>340</cp:revision>
  <dcterms:created xsi:type="dcterms:W3CDTF">2017-07-28T09:18:51Z</dcterms:created>
  <dcterms:modified xsi:type="dcterms:W3CDTF">2017-11-28T10:09:15Z</dcterms:modified>
</cp:coreProperties>
</file>