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4" r:id="rId2"/>
    <p:sldId id="265" r:id="rId3"/>
    <p:sldId id="266" r:id="rId4"/>
    <p:sldId id="268" r:id="rId5"/>
    <p:sldId id="269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9" r:id="rId14"/>
    <p:sldId id="277" r:id="rId15"/>
    <p:sldId id="276" r:id="rId16"/>
    <p:sldId id="278" r:id="rId17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291" autoAdjust="0"/>
  </p:normalViewPr>
  <p:slideViewPr>
    <p:cSldViewPr snapToGrid="0">
      <p:cViewPr varScale="1">
        <p:scale>
          <a:sx n="42" d="100"/>
          <a:sy n="42" d="100"/>
        </p:scale>
        <p:origin x="672" y="54"/>
      </p:cViewPr>
      <p:guideLst/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6D63C87A-8AEE-4E4C-94AE-DCD49680186A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C118320C-EB90-4354-8223-DB3337C1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4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Préparation</a:t>
            </a:r>
            <a:r>
              <a:rPr lang="en-GB" dirty="0"/>
              <a:t> </a:t>
            </a:r>
            <a:r>
              <a:rPr lang="en-GB" dirty="0" err="1"/>
              <a:t>avant</a:t>
            </a:r>
            <a:r>
              <a:rPr lang="en-GB" dirty="0"/>
              <a:t> </a:t>
            </a:r>
            <a:r>
              <a:rPr lang="en-GB" dirty="0" err="1"/>
              <a:t>l’atelier</a:t>
            </a:r>
            <a:r>
              <a:rPr lang="en-GB" dirty="0"/>
              <a:t>:</a:t>
            </a:r>
          </a:p>
          <a:p>
            <a:pPr marL="177708" indent="-177708">
              <a:buFontTx/>
              <a:buChar char="-"/>
            </a:pPr>
            <a:r>
              <a:rPr lang="en-GB" dirty="0" err="1"/>
              <a:t>Préparation</a:t>
            </a:r>
            <a:r>
              <a:rPr lang="en-GB" dirty="0"/>
              <a:t> des 3 </a:t>
            </a:r>
            <a:r>
              <a:rPr lang="en-GB" dirty="0" err="1"/>
              <a:t>enveloppes</a:t>
            </a:r>
            <a:r>
              <a:rPr lang="en-GB" dirty="0"/>
              <a:t> (et distribution aux participants), questionnaires, notes pour le world café etc</a:t>
            </a:r>
          </a:p>
          <a:p>
            <a:pPr marL="177708" indent="-177708">
              <a:buFontTx/>
              <a:buChar char="-"/>
            </a:pPr>
            <a:r>
              <a:rPr lang="en-GB" dirty="0"/>
              <a:t>Installation </a:t>
            </a:r>
            <a:r>
              <a:rPr lang="en-GB" dirty="0" err="1"/>
              <a:t>projecteur</a:t>
            </a:r>
            <a:r>
              <a:rPr lang="en-GB" dirty="0"/>
              <a:t>/</a:t>
            </a:r>
            <a:r>
              <a:rPr lang="en-GB" dirty="0" err="1"/>
              <a:t>ordinateur</a:t>
            </a:r>
            <a:endParaRPr lang="en-GB" dirty="0"/>
          </a:p>
          <a:p>
            <a:pPr marL="177708" indent="-177708">
              <a:buFontTx/>
              <a:buChar char="-"/>
            </a:pPr>
            <a:r>
              <a:rPr lang="en-GB" dirty="0"/>
              <a:t>Des </a:t>
            </a:r>
            <a:r>
              <a:rPr lang="en-GB" dirty="0" err="1"/>
              <a:t>grandes</a:t>
            </a:r>
            <a:r>
              <a:rPr lang="en-GB" dirty="0"/>
              <a:t> </a:t>
            </a:r>
            <a:r>
              <a:rPr lang="en-GB" dirty="0" err="1"/>
              <a:t>feuilles</a:t>
            </a:r>
            <a:r>
              <a:rPr lang="en-GB" dirty="0"/>
              <a:t> blanche au </a:t>
            </a:r>
            <a:r>
              <a:rPr lang="en-GB" dirty="0" err="1"/>
              <a:t>mur</a:t>
            </a:r>
            <a:r>
              <a:rPr lang="en-GB" dirty="0"/>
              <a:t> sur </a:t>
            </a:r>
            <a:r>
              <a:rPr lang="en-GB" dirty="0" err="1"/>
              <a:t>lesquelles</a:t>
            </a:r>
            <a:r>
              <a:rPr lang="en-GB" dirty="0"/>
              <a:t> on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écrire</a:t>
            </a:r>
            <a:r>
              <a:rPr lang="en-GB" dirty="0"/>
              <a:t> et </a:t>
            </a:r>
            <a:r>
              <a:rPr lang="en-GB" dirty="0" err="1"/>
              <a:t>coller</a:t>
            </a:r>
            <a:r>
              <a:rPr lang="en-GB" dirty="0"/>
              <a:t> les cartons. </a:t>
            </a:r>
            <a:r>
              <a:rPr lang="en-GB" dirty="0" err="1"/>
              <a:t>Idéalement</a:t>
            </a:r>
            <a:r>
              <a:rPr lang="en-GB" dirty="0"/>
              <a:t> 3 </a:t>
            </a:r>
            <a:r>
              <a:rPr lang="en-GB" dirty="0" err="1"/>
              <a:t>grandes</a:t>
            </a:r>
            <a:r>
              <a:rPr lang="en-GB" dirty="0"/>
              <a:t> sections: </a:t>
            </a:r>
            <a:r>
              <a:rPr lang="en-GB" dirty="0" err="1"/>
              <a:t>une</a:t>
            </a:r>
            <a:r>
              <a:rPr lang="en-GB" dirty="0"/>
              <a:t> par service (agriculture, </a:t>
            </a:r>
            <a:r>
              <a:rPr lang="en-GB" dirty="0" err="1"/>
              <a:t>eau</a:t>
            </a:r>
            <a:r>
              <a:rPr lang="en-GB" dirty="0"/>
              <a:t>, </a:t>
            </a:r>
            <a:r>
              <a:rPr lang="en-GB" dirty="0" err="1"/>
              <a:t>tourisme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6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modérateurs</a:t>
            </a:r>
            <a:r>
              <a:rPr lang="en-GB" dirty="0"/>
              <a:t> et rapporteurs </a:t>
            </a:r>
            <a:r>
              <a:rPr lang="en-GB" dirty="0" err="1"/>
              <a:t>résument</a:t>
            </a:r>
            <a:r>
              <a:rPr lang="en-GB" dirty="0"/>
              <a:t> les discussions de </a:t>
            </a:r>
            <a:r>
              <a:rPr lang="en-GB" dirty="0" err="1"/>
              <a:t>leurs</a:t>
            </a:r>
            <a:r>
              <a:rPr lang="en-GB" dirty="0"/>
              <a:t> tables sur un flip chart/au </a:t>
            </a:r>
            <a:r>
              <a:rPr lang="en-GB" dirty="0" err="1"/>
              <a:t>mur</a:t>
            </a:r>
            <a:r>
              <a:rPr lang="en-GB" dirty="0"/>
              <a:t>, </a:t>
            </a:r>
            <a:r>
              <a:rPr lang="en-GB" dirty="0" err="1"/>
              <a:t>idéalement</a:t>
            </a:r>
            <a:r>
              <a:rPr lang="en-GB" dirty="0"/>
              <a:t>: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de </a:t>
            </a:r>
            <a:r>
              <a:rPr lang="en-GB" dirty="0" err="1"/>
              <a:t>mesures</a:t>
            </a:r>
            <a:r>
              <a:rPr lang="en-GB" dirty="0"/>
              <a:t> de </a:t>
            </a:r>
            <a:r>
              <a:rPr lang="en-GB" dirty="0" err="1"/>
              <a:t>gestion</a:t>
            </a:r>
            <a:r>
              <a:rPr lang="en-GB" dirty="0"/>
              <a:t> pour </a:t>
            </a:r>
            <a:r>
              <a:rPr lang="en-GB" dirty="0" err="1"/>
              <a:t>chaque</a:t>
            </a:r>
            <a:r>
              <a:rPr lang="en-GB" dirty="0"/>
              <a:t> menace.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3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modérateur présente les résultats de l’exercice (3x5-10 minutes).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2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Matériel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FF0000"/>
                </a:solidFill>
              </a:rPr>
              <a:t>enveloppe</a:t>
            </a:r>
            <a:r>
              <a:rPr lang="en-GB" dirty="0">
                <a:solidFill>
                  <a:srgbClr val="FF0000"/>
                </a:solidFill>
              </a:rPr>
              <a:t> 3 qui </a:t>
            </a:r>
            <a:r>
              <a:rPr lang="en-GB" dirty="0" err="1">
                <a:solidFill>
                  <a:srgbClr val="FF0000"/>
                </a:solidFill>
              </a:rPr>
              <a:t>contient</a:t>
            </a:r>
            <a:r>
              <a:rPr lang="en-GB" dirty="0">
                <a:solidFill>
                  <a:srgbClr val="FF0000"/>
                </a:solidFill>
              </a:rPr>
              <a:t> 12 cartons: 4 de </a:t>
            </a:r>
            <a:r>
              <a:rPr lang="en-GB" dirty="0" err="1">
                <a:solidFill>
                  <a:srgbClr val="FF0000"/>
                </a:solidFill>
              </a:rPr>
              <a:t>chaque</a:t>
            </a:r>
            <a:r>
              <a:rPr lang="en-GB" dirty="0">
                <a:solidFill>
                  <a:srgbClr val="FF0000"/>
                </a:solidFill>
              </a:rPr>
              <a:t> couleur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fr-FR" dirty="0"/>
              <a:t>Parmi toute les menaces au mur, les participants doivent chacun sélectionner 3 menaces prioritaires selon eux, par service. Ils ont 5 minutes de réflexion d’abord. </a:t>
            </a:r>
          </a:p>
          <a:p>
            <a:r>
              <a:rPr lang="fr-FR" dirty="0"/>
              <a:t>On demande ensuite aux participants de voter à main levée sur chacune des mesures : la trouvent-ils prioritaire (oui/non)? Ils ont 4 cartons par service (donc 12 cartons au total), et lèvent un carton quand ils trouvent la mesure prioritaire.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Trois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ramassent</a:t>
            </a:r>
            <a:r>
              <a:rPr lang="en-GB" dirty="0"/>
              <a:t> les cartons pour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mesure</a:t>
            </a:r>
            <a:r>
              <a:rPr lang="en-GB" dirty="0"/>
              <a:t>, les </a:t>
            </a:r>
            <a:r>
              <a:rPr lang="en-GB" dirty="0" err="1"/>
              <a:t>comptent</a:t>
            </a:r>
            <a:r>
              <a:rPr lang="en-GB" dirty="0"/>
              <a:t>, et </a:t>
            </a:r>
            <a:r>
              <a:rPr lang="en-GB" dirty="0" err="1"/>
              <a:t>notent</a:t>
            </a:r>
            <a:r>
              <a:rPr lang="en-GB" dirty="0"/>
              <a:t> le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obtenu</a:t>
            </a:r>
            <a:r>
              <a:rPr lang="en-GB" dirty="0"/>
              <a:t> au </a:t>
            </a:r>
            <a:r>
              <a:rPr lang="en-GB" dirty="0" err="1"/>
              <a:t>mur</a:t>
            </a:r>
            <a:r>
              <a:rPr lang="en-GB" dirty="0"/>
              <a:t>, pour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mesure</a:t>
            </a:r>
            <a:r>
              <a:rPr lang="en-GB" dirty="0"/>
              <a:t>.</a:t>
            </a:r>
          </a:p>
          <a:p>
            <a:endParaRPr lang="en-GB" dirty="0"/>
          </a:p>
          <a:p>
            <a:pPr defTabSz="947776">
              <a:defRPr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On garde le TOP 1 pour chaque menace, donc 6 mesures au total</a:t>
            </a:r>
            <a:endParaRPr lang="en-GB" dirty="0"/>
          </a:p>
          <a:p>
            <a:r>
              <a:rPr lang="en-GB" dirty="0"/>
              <a:t>Il </a:t>
            </a:r>
            <a:r>
              <a:rPr lang="en-GB" dirty="0" err="1"/>
              <a:t>faudra</a:t>
            </a:r>
            <a:r>
              <a:rPr lang="en-GB" dirty="0"/>
              <a:t> </a:t>
            </a:r>
            <a:r>
              <a:rPr lang="en-GB" dirty="0" err="1"/>
              <a:t>ensuite</a:t>
            </a:r>
            <a:r>
              <a:rPr lang="en-GB" dirty="0"/>
              <a:t> </a:t>
            </a:r>
            <a:r>
              <a:rPr lang="en-GB" dirty="0" err="1"/>
              <a:t>noter</a:t>
            </a:r>
            <a:r>
              <a:rPr lang="en-GB" dirty="0"/>
              <a:t> les 6 </a:t>
            </a:r>
            <a:r>
              <a:rPr lang="en-GB" dirty="0" err="1"/>
              <a:t>mesures</a:t>
            </a:r>
            <a:r>
              <a:rPr lang="en-GB" dirty="0"/>
              <a:t> </a:t>
            </a:r>
            <a:r>
              <a:rPr lang="en-GB" dirty="0" err="1"/>
              <a:t>prioritaires</a:t>
            </a:r>
            <a:r>
              <a:rPr lang="en-GB" dirty="0"/>
              <a:t> (1 par menace) sur la slide </a:t>
            </a:r>
            <a:r>
              <a:rPr lang="en-GB" dirty="0" err="1"/>
              <a:t>suivante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9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organisateur note sur le </a:t>
            </a:r>
            <a:r>
              <a:rPr lang="fr-FR" dirty="0" err="1"/>
              <a:t>powerpoint</a:t>
            </a:r>
            <a:r>
              <a:rPr lang="fr-FR" dirty="0"/>
              <a:t> les 6 mesures ayant récolté le plus de points, assignées d’une lettre A, B, C,…. On distribue les questionnaires sur les tables, à chaque participants.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4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Noter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les 6 </a:t>
            </a:r>
            <a:r>
              <a:rPr lang="en-GB" dirty="0" err="1"/>
              <a:t>mesures</a:t>
            </a:r>
            <a:r>
              <a:rPr lang="en-GB" dirty="0"/>
              <a:t> </a:t>
            </a:r>
            <a:r>
              <a:rPr lang="en-GB" dirty="0" err="1"/>
              <a:t>prioritaires</a:t>
            </a:r>
            <a:r>
              <a:rPr lang="en-GB" dirty="0"/>
              <a:t> </a:t>
            </a:r>
            <a:r>
              <a:rPr lang="en-GB" dirty="0" err="1"/>
              <a:t>découlant</a:t>
            </a:r>
            <a:r>
              <a:rPr lang="en-GB" dirty="0"/>
              <a:t> du vote (1 par menace)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8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Explication du questionnaire papier.</a:t>
            </a:r>
          </a:p>
          <a:p>
            <a:r>
              <a:rPr lang="en-GB" dirty="0" err="1"/>
              <a:t>Quand</a:t>
            </a:r>
            <a:r>
              <a:rPr lang="en-GB" dirty="0"/>
              <a:t> </a:t>
            </a:r>
            <a:r>
              <a:rPr lang="en-GB" dirty="0" err="1"/>
              <a:t>ils</a:t>
            </a:r>
            <a:r>
              <a:rPr lang="en-GB" dirty="0"/>
              <a:t> </a:t>
            </a:r>
            <a:r>
              <a:rPr lang="en-GB" dirty="0" err="1"/>
              <a:t>remplissent</a:t>
            </a:r>
            <a:r>
              <a:rPr lang="en-GB" dirty="0"/>
              <a:t> le questionnaire, </a:t>
            </a:r>
            <a:r>
              <a:rPr lang="en-GB" dirty="0" err="1"/>
              <a:t>remettre</a:t>
            </a:r>
            <a:r>
              <a:rPr lang="en-GB" dirty="0"/>
              <a:t> la slide </a:t>
            </a:r>
            <a:r>
              <a:rPr lang="en-GB" dirty="0" err="1"/>
              <a:t>précédente</a:t>
            </a:r>
            <a:r>
              <a:rPr lang="en-GB" dirty="0"/>
              <a:t> avec les 6 </a:t>
            </a:r>
            <a:r>
              <a:rPr lang="en-GB" dirty="0" err="1"/>
              <a:t>Mesures</a:t>
            </a:r>
            <a:r>
              <a:rPr lang="en-GB" dirty="0"/>
              <a:t> </a:t>
            </a:r>
            <a:r>
              <a:rPr lang="en-GB" dirty="0" err="1"/>
              <a:t>prioritaires</a:t>
            </a:r>
            <a:r>
              <a:rPr lang="en-GB" dirty="0"/>
              <a:t>. </a:t>
            </a:r>
          </a:p>
          <a:p>
            <a:r>
              <a:rPr lang="en-GB" b="1" dirty="0"/>
              <a:t>Attention</a:t>
            </a:r>
            <a:r>
              <a:rPr lang="en-GB" dirty="0"/>
              <a:t>: 1er tableau = </a:t>
            </a:r>
            <a:r>
              <a:rPr lang="en-GB" dirty="0" err="1"/>
              <a:t>classement</a:t>
            </a:r>
            <a:r>
              <a:rPr lang="en-GB" dirty="0"/>
              <a:t>: </a:t>
            </a:r>
            <a:r>
              <a:rPr lang="en-GB" dirty="0" err="1"/>
              <a:t>Donc</a:t>
            </a:r>
            <a:r>
              <a:rPr lang="en-GB" dirty="0"/>
              <a:t> 1= le premier, le plus important – 6 = le dernier, le </a:t>
            </a:r>
            <a:r>
              <a:rPr lang="en-GB" dirty="0" err="1"/>
              <a:t>moins</a:t>
            </a:r>
            <a:r>
              <a:rPr lang="en-GB" dirty="0"/>
              <a:t> important.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valeur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donc</a:t>
            </a:r>
            <a:r>
              <a:rPr lang="en-GB" dirty="0"/>
              <a:t> </a:t>
            </a:r>
            <a:r>
              <a:rPr lang="en-GB" dirty="0" err="1"/>
              <a:t>attribuée</a:t>
            </a:r>
            <a:r>
              <a:rPr lang="en-GB" dirty="0"/>
              <a:t> </a:t>
            </a:r>
            <a:r>
              <a:rPr lang="en-GB" dirty="0" err="1"/>
              <a:t>qu’une</a:t>
            </a:r>
            <a:r>
              <a:rPr lang="en-GB" dirty="0"/>
              <a:t> </a:t>
            </a:r>
            <a:r>
              <a:rPr lang="en-GB" dirty="0" err="1"/>
              <a:t>seule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 (1er, 2eme, 3eme, 4eme, 5eme, 6eme).</a:t>
            </a:r>
          </a:p>
          <a:p>
            <a:r>
              <a:rPr lang="en-GB" dirty="0" err="1"/>
              <a:t>Dans</a:t>
            </a:r>
            <a:r>
              <a:rPr lang="en-GB" dirty="0"/>
              <a:t> le second tableau, on attribute </a:t>
            </a:r>
            <a:r>
              <a:rPr lang="en-GB" b="1" dirty="0" err="1"/>
              <a:t>une</a:t>
            </a:r>
            <a:r>
              <a:rPr lang="en-GB" b="1" dirty="0"/>
              <a:t> note </a:t>
            </a:r>
            <a:r>
              <a:rPr lang="en-GB" dirty="0"/>
              <a:t>de 0 à 5 – </a:t>
            </a:r>
            <a:r>
              <a:rPr lang="en-GB" dirty="0" err="1"/>
              <a:t>donc</a:t>
            </a:r>
            <a:r>
              <a:rPr lang="en-GB" dirty="0"/>
              <a:t> 5 </a:t>
            </a:r>
            <a:r>
              <a:rPr lang="en-GB" dirty="0" err="1"/>
              <a:t>est</a:t>
            </a:r>
            <a:r>
              <a:rPr lang="en-GB" dirty="0"/>
              <a:t> le </a:t>
            </a:r>
            <a:r>
              <a:rPr lang="en-GB" dirty="0" err="1"/>
              <a:t>meilleur</a:t>
            </a:r>
            <a:r>
              <a:rPr lang="en-GB" dirty="0"/>
              <a:t> score, 0 le </a:t>
            </a:r>
            <a:r>
              <a:rPr lang="en-GB" dirty="0" err="1"/>
              <a:t>moins</a:t>
            </a:r>
            <a:r>
              <a:rPr lang="en-GB" dirty="0"/>
              <a:t> bon.</a:t>
            </a:r>
          </a:p>
          <a:p>
            <a:endParaRPr lang="en-GB" dirty="0"/>
          </a:p>
          <a:p>
            <a:r>
              <a:rPr lang="en-GB" dirty="0"/>
              <a:t>Passer </a:t>
            </a:r>
            <a:r>
              <a:rPr lang="en-GB" dirty="0" err="1"/>
              <a:t>dans</a:t>
            </a:r>
            <a:r>
              <a:rPr lang="en-GB" dirty="0"/>
              <a:t> les </a:t>
            </a:r>
            <a:r>
              <a:rPr lang="en-GB" dirty="0" err="1"/>
              <a:t>rangs</a:t>
            </a:r>
            <a:r>
              <a:rPr lang="en-GB" dirty="0"/>
              <a:t> pour </a:t>
            </a:r>
            <a:r>
              <a:rPr lang="en-GB" dirty="0" err="1"/>
              <a:t>voir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y a des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3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Explication de </a:t>
            </a:r>
            <a:r>
              <a:rPr lang="en-GB" dirty="0" err="1"/>
              <a:t>l’objectif</a:t>
            </a:r>
            <a:r>
              <a:rPr lang="en-GB" dirty="0"/>
              <a:t> et du programme de la </a:t>
            </a:r>
            <a:r>
              <a:rPr lang="en-GB" dirty="0" err="1"/>
              <a:t>journée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</a:t>
            </a:r>
            <a:r>
              <a:rPr lang="en-GB" dirty="0" err="1"/>
              <a:t>explique</a:t>
            </a:r>
            <a:r>
              <a:rPr lang="en-GB" dirty="0"/>
              <a:t> </a:t>
            </a:r>
            <a:r>
              <a:rPr lang="en-GB" dirty="0" err="1"/>
              <a:t>d’abord</a:t>
            </a:r>
            <a:r>
              <a:rPr lang="en-GB" dirty="0"/>
              <a:t> </a:t>
            </a:r>
            <a:r>
              <a:rPr lang="en-GB" dirty="0" err="1"/>
              <a:t>l’exercice</a:t>
            </a:r>
            <a:r>
              <a:rPr lang="en-GB" dirty="0"/>
              <a:t> et </a:t>
            </a:r>
            <a:r>
              <a:rPr lang="en-GB" dirty="0" err="1"/>
              <a:t>rappelle</a:t>
            </a:r>
            <a:r>
              <a:rPr lang="en-GB" dirty="0"/>
              <a:t> les concepts.</a:t>
            </a:r>
          </a:p>
          <a:p>
            <a:r>
              <a:rPr lang="en-GB" dirty="0"/>
              <a:t>Les participants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prendre</a:t>
            </a:r>
            <a:r>
              <a:rPr lang="en-GB" dirty="0"/>
              <a:t> </a:t>
            </a:r>
            <a:r>
              <a:rPr lang="en-GB" dirty="0" err="1"/>
              <a:t>l’enveloppe</a:t>
            </a:r>
            <a:r>
              <a:rPr lang="en-GB" dirty="0"/>
              <a:t> 1 et </a:t>
            </a:r>
            <a:r>
              <a:rPr lang="en-GB" dirty="0" err="1"/>
              <a:t>noter</a:t>
            </a:r>
            <a:r>
              <a:rPr lang="en-GB" dirty="0"/>
              <a:t> 1 menace par carton, sur la bonne couleur. On </a:t>
            </a:r>
            <a:r>
              <a:rPr lang="en-GB" dirty="0" err="1"/>
              <a:t>leur</a:t>
            </a:r>
            <a:r>
              <a:rPr lang="en-GB" dirty="0"/>
              <a:t> laisse 15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76"/>
            <a:r>
              <a:rPr lang="fr-FR" dirty="0"/>
              <a:t>3 modérateurs collectent les cartons (chacun une couleur) et les collent sur un mur, en les regroupant par service, et en regroupant ceux qui sont similaires. Les Drivers sont mis à part par les modérateurs  (= menaces trop générales telles que accroissement de la population, maladies, pauvreté…). Chaque modérateur fait un résumé de ce qu’il a obtenu.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8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76"/>
            <a:r>
              <a:rPr lang="fr-FR" dirty="0"/>
              <a:t>Petite discussion de groupe : nous avons dans nos recherches recueilli des informations sur les menaces identifiées. Question aux participants : qu’en pensez-vous, on les rajoute au tableau ? Si oui, on les rajoute au mur.</a:t>
            </a:r>
          </a:p>
          <a:p>
            <a:pPr defTabSz="947776"/>
            <a:r>
              <a:rPr lang="fr-FR" dirty="0">
                <a:sym typeface="Wingdings" panose="05000000000000000000" pitchFamily="2" charset="2"/>
              </a:rPr>
              <a:t> Avoir des cartons supplémentaires à disposition pour en rajouter.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7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Matériel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FF0000"/>
                </a:solidFill>
              </a:rPr>
              <a:t>chaque</a:t>
            </a:r>
            <a:r>
              <a:rPr lang="en-GB" dirty="0">
                <a:solidFill>
                  <a:srgbClr val="FF0000"/>
                </a:solidFill>
              </a:rPr>
              <a:t> participant utilise </a:t>
            </a:r>
            <a:r>
              <a:rPr lang="en-GB" dirty="0" err="1">
                <a:solidFill>
                  <a:srgbClr val="FF0000"/>
                </a:solidFill>
              </a:rPr>
              <a:t>l’enveloppe</a:t>
            </a:r>
            <a:r>
              <a:rPr lang="en-GB" dirty="0">
                <a:solidFill>
                  <a:srgbClr val="FF0000"/>
                </a:solidFill>
              </a:rPr>
              <a:t> 2 qui </a:t>
            </a:r>
            <a:r>
              <a:rPr lang="en-GB" dirty="0" err="1">
                <a:solidFill>
                  <a:srgbClr val="FF0000"/>
                </a:solidFill>
              </a:rPr>
              <a:t>contient</a:t>
            </a:r>
            <a:r>
              <a:rPr lang="en-GB" dirty="0">
                <a:solidFill>
                  <a:srgbClr val="FF0000"/>
                </a:solidFill>
              </a:rPr>
              <a:t> 9 cartons: 3 de </a:t>
            </a:r>
            <a:r>
              <a:rPr lang="en-GB" dirty="0" err="1">
                <a:solidFill>
                  <a:srgbClr val="FF0000"/>
                </a:solidFill>
              </a:rPr>
              <a:t>chaque</a:t>
            </a:r>
            <a:r>
              <a:rPr lang="en-GB" dirty="0">
                <a:solidFill>
                  <a:srgbClr val="FF0000"/>
                </a:solidFill>
              </a:rPr>
              <a:t> couleur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fr-FR" dirty="0"/>
              <a:t>Parmi toute les menaces au mur, les participants doivent chacun sélectionner 3 menaces prioritaires selon eux, par service. Ils ont 5 minutes de réflexion d’abord. </a:t>
            </a:r>
          </a:p>
          <a:p>
            <a:r>
              <a:rPr lang="fr-FR" dirty="0"/>
              <a:t>On demande ensuite aux participants de voter à main levée sur chacune des menaces : la trouvent-ils prioritaire (oui/non)? Ils ont 3 cartons par service (donc 9 cartons au total), et lèvent un carton quand ils trouvent la menace prioritaire.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Trois </a:t>
            </a:r>
            <a:r>
              <a:rPr lang="en-GB" dirty="0" err="1"/>
              <a:t>personnes</a:t>
            </a:r>
            <a:r>
              <a:rPr lang="en-GB" dirty="0"/>
              <a:t> </a:t>
            </a:r>
            <a:r>
              <a:rPr lang="en-GB" dirty="0" err="1"/>
              <a:t>ramassent</a:t>
            </a:r>
            <a:r>
              <a:rPr lang="en-GB" dirty="0"/>
              <a:t> les cartons pour </a:t>
            </a:r>
            <a:r>
              <a:rPr lang="en-GB" dirty="0" err="1"/>
              <a:t>chaque</a:t>
            </a:r>
            <a:r>
              <a:rPr lang="en-GB" dirty="0"/>
              <a:t> menace, les </a:t>
            </a:r>
            <a:r>
              <a:rPr lang="en-GB" dirty="0" err="1"/>
              <a:t>comptent</a:t>
            </a:r>
            <a:r>
              <a:rPr lang="en-GB" dirty="0"/>
              <a:t>, et </a:t>
            </a:r>
            <a:r>
              <a:rPr lang="en-GB" dirty="0" err="1"/>
              <a:t>notent</a:t>
            </a:r>
            <a:r>
              <a:rPr lang="en-GB" dirty="0"/>
              <a:t> le </a:t>
            </a:r>
            <a:r>
              <a:rPr lang="en-GB" dirty="0" err="1"/>
              <a:t>nombre</a:t>
            </a:r>
            <a:r>
              <a:rPr lang="en-GB" dirty="0"/>
              <a:t> </a:t>
            </a:r>
            <a:r>
              <a:rPr lang="en-GB" dirty="0" err="1"/>
              <a:t>obtenu</a:t>
            </a:r>
            <a:r>
              <a:rPr lang="en-GB" dirty="0"/>
              <a:t> au </a:t>
            </a:r>
            <a:r>
              <a:rPr lang="en-GB" dirty="0" err="1"/>
              <a:t>mur</a:t>
            </a:r>
            <a:r>
              <a:rPr lang="en-GB" dirty="0"/>
              <a:t>, pour </a:t>
            </a:r>
            <a:r>
              <a:rPr lang="en-GB" dirty="0" err="1"/>
              <a:t>chaque</a:t>
            </a:r>
            <a:r>
              <a:rPr lang="en-GB" dirty="0"/>
              <a:t> menace.</a:t>
            </a:r>
          </a:p>
          <a:p>
            <a:endParaRPr lang="en-GB" dirty="0"/>
          </a:p>
          <a:p>
            <a:pPr defTabSz="947776"/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On retient les 2 menaces ayant retenu le plus de votes pour chaque service prioritaire, donc 6 au total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6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Installation des 3 tables pour le World Café, un flipchart + </a:t>
            </a:r>
            <a:r>
              <a:rPr lang="en-GB" dirty="0" err="1"/>
              <a:t>marqueurs</a:t>
            </a:r>
            <a:r>
              <a:rPr lang="en-GB" dirty="0"/>
              <a:t> par table, </a:t>
            </a:r>
            <a:r>
              <a:rPr lang="en-GB" dirty="0" err="1"/>
              <a:t>quelques</a:t>
            </a:r>
            <a:r>
              <a:rPr lang="en-GB" dirty="0"/>
              <a:t> cartons pour </a:t>
            </a:r>
            <a:r>
              <a:rPr lang="en-GB" dirty="0" err="1"/>
              <a:t>noter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nécessaires</a:t>
            </a:r>
            <a:r>
              <a:rPr lang="en-GB" dirty="0"/>
              <a:t>, </a:t>
            </a:r>
            <a:r>
              <a:rPr lang="en-GB" dirty="0" err="1"/>
              <a:t>bouteilles</a:t>
            </a:r>
            <a:r>
              <a:rPr lang="en-GB" dirty="0"/>
              <a:t> </a:t>
            </a:r>
            <a:r>
              <a:rPr lang="en-GB" dirty="0" err="1"/>
              <a:t>d’eau</a:t>
            </a:r>
            <a:r>
              <a:rPr lang="en-GB" dirty="0"/>
              <a:t>, et les notes (</a:t>
            </a:r>
            <a:r>
              <a:rPr lang="en-GB" dirty="0" err="1"/>
              <a:t>vademecum</a:t>
            </a:r>
            <a:r>
              <a:rPr lang="en-GB" dirty="0"/>
              <a:t>) pour le </a:t>
            </a:r>
            <a:r>
              <a:rPr lang="en-GB" dirty="0" err="1"/>
              <a:t>modérateur</a:t>
            </a:r>
            <a:endParaRPr lang="en-GB" dirty="0"/>
          </a:p>
          <a:p>
            <a:r>
              <a:rPr lang="en-GB" dirty="0"/>
              <a:t>Les </a:t>
            </a:r>
            <a:r>
              <a:rPr lang="en-GB" dirty="0" err="1"/>
              <a:t>modérateurs</a:t>
            </a:r>
            <a:r>
              <a:rPr lang="en-GB" dirty="0"/>
              <a:t> </a:t>
            </a:r>
            <a:r>
              <a:rPr lang="en-GB" dirty="0" err="1"/>
              <a:t>peuvent</a:t>
            </a:r>
            <a:r>
              <a:rPr lang="en-GB" dirty="0"/>
              <a:t> </a:t>
            </a:r>
            <a:r>
              <a:rPr lang="en-GB" dirty="0" err="1"/>
              <a:t>noter</a:t>
            </a:r>
            <a:r>
              <a:rPr lang="en-GB" dirty="0"/>
              <a:t> </a:t>
            </a:r>
            <a:r>
              <a:rPr lang="en-GB" dirty="0" err="1"/>
              <a:t>leurs</a:t>
            </a:r>
            <a:r>
              <a:rPr lang="en-GB" dirty="0"/>
              <a:t> </a:t>
            </a:r>
            <a:r>
              <a:rPr lang="en-GB" dirty="0" err="1"/>
              <a:t>idées</a:t>
            </a:r>
            <a:r>
              <a:rPr lang="en-GB" dirty="0"/>
              <a:t> de </a:t>
            </a:r>
            <a:r>
              <a:rPr lang="en-GB" dirty="0" err="1"/>
              <a:t>mesures</a:t>
            </a:r>
            <a:r>
              <a:rPr lang="en-GB" dirty="0"/>
              <a:t> pour les menaces qui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sélectionnées</a:t>
            </a:r>
            <a:r>
              <a:rPr lang="en-GB" dirty="0"/>
              <a:t>, pour </a:t>
            </a:r>
            <a:r>
              <a:rPr lang="en-GB" dirty="0" err="1"/>
              <a:t>alimenter</a:t>
            </a:r>
            <a:r>
              <a:rPr lang="en-GB" dirty="0"/>
              <a:t> les discussions </a:t>
            </a:r>
            <a:r>
              <a:rPr lang="en-GB" dirty="0" err="1"/>
              <a:t>si</a:t>
            </a:r>
            <a:r>
              <a:rPr lang="en-GB" dirty="0"/>
              <a:t> necessaire.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0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Explication du concept de World Café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4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76"/>
            <a:r>
              <a:rPr lang="fr-FR" dirty="0"/>
              <a:t>Avant de commencer, on énonce les 5 critères de pertinence à retenir pour parler de mesures de gestion pertinentes.</a:t>
            </a:r>
            <a:endParaRPr lang="en-GB" dirty="0"/>
          </a:p>
          <a:p>
            <a:endParaRPr lang="en-GB" dirty="0"/>
          </a:p>
          <a:p>
            <a:pPr defTabSz="947776"/>
            <a:r>
              <a:rPr lang="fr-FR" dirty="0"/>
              <a:t>Le groupe de 40 personnes se répartit autour des 3 tables, on demande de mélanger un peu les profils.</a:t>
            </a:r>
            <a:endParaRPr lang="en-GB" dirty="0"/>
          </a:p>
          <a:p>
            <a:endParaRPr lang="en-GB" dirty="0"/>
          </a:p>
          <a:p>
            <a:r>
              <a:rPr lang="en-GB" dirty="0"/>
              <a:t>Un </a:t>
            </a:r>
            <a:r>
              <a:rPr lang="en-GB" dirty="0" err="1"/>
              <a:t>modérateur</a:t>
            </a:r>
            <a:r>
              <a:rPr lang="en-GB" dirty="0"/>
              <a:t> general: Jean-Didier (timing, explication, </a:t>
            </a:r>
            <a:r>
              <a:rPr lang="en-GB" dirty="0" err="1"/>
              <a:t>logistique</a:t>
            </a:r>
            <a:r>
              <a:rPr lang="en-GB" dirty="0"/>
              <a:t>): dire </a:t>
            </a:r>
            <a:r>
              <a:rPr lang="en-GB" dirty="0" err="1"/>
              <a:t>quand</a:t>
            </a:r>
            <a:r>
              <a:rPr lang="en-GB" dirty="0"/>
              <a:t> </a:t>
            </a:r>
            <a:r>
              <a:rPr lang="en-GB" dirty="0" err="1"/>
              <a:t>ça</a:t>
            </a:r>
            <a:r>
              <a:rPr lang="en-GB" dirty="0"/>
              <a:t> fait 30 minutes, </a:t>
            </a:r>
            <a:r>
              <a:rPr lang="en-GB" dirty="0" err="1"/>
              <a:t>expliquer</a:t>
            </a:r>
            <a:r>
              <a:rPr lang="en-GB" dirty="0"/>
              <a:t>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en-GB" dirty="0" err="1"/>
              <a:t>faut</a:t>
            </a:r>
            <a:r>
              <a:rPr lang="en-GB" dirty="0"/>
              <a:t> changer de table,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remélangeant</a:t>
            </a:r>
            <a:r>
              <a:rPr lang="en-GB" dirty="0"/>
              <a:t> les </a:t>
            </a:r>
            <a:r>
              <a:rPr lang="en-GB" dirty="0" err="1"/>
              <a:t>groupes</a:t>
            </a:r>
            <a:endParaRPr lang="en-GB" dirty="0"/>
          </a:p>
          <a:p>
            <a:r>
              <a:rPr lang="en-GB" dirty="0"/>
              <a:t>3 </a:t>
            </a:r>
            <a:r>
              <a:rPr lang="en-GB" dirty="0" err="1"/>
              <a:t>modérateurs</a:t>
            </a:r>
            <a:r>
              <a:rPr lang="en-GB" dirty="0"/>
              <a:t> de table: Luc, Jean, Rodrigue</a:t>
            </a:r>
          </a:p>
          <a:p>
            <a:endParaRPr lang="en-GB" dirty="0"/>
          </a:p>
          <a:p>
            <a:r>
              <a:rPr lang="en-GB" dirty="0" err="1"/>
              <a:t>Laisser</a:t>
            </a:r>
            <a:r>
              <a:rPr lang="en-GB" dirty="0"/>
              <a:t> </a:t>
            </a:r>
            <a:r>
              <a:rPr lang="en-GB" dirty="0" err="1"/>
              <a:t>cette</a:t>
            </a:r>
            <a:r>
              <a:rPr lang="en-GB" dirty="0"/>
              <a:t> slide </a:t>
            </a:r>
            <a:r>
              <a:rPr lang="en-GB" dirty="0" err="1"/>
              <a:t>affichée</a:t>
            </a:r>
            <a:r>
              <a:rPr lang="en-GB" dirty="0"/>
              <a:t> pendant le World café, pour rappeler les </a:t>
            </a:r>
            <a:r>
              <a:rPr lang="en-GB" dirty="0" err="1"/>
              <a:t>critères</a:t>
            </a:r>
            <a:r>
              <a:rPr lang="en-GB" dirty="0"/>
              <a:t> de pertinence.</a:t>
            </a:r>
          </a:p>
          <a:p>
            <a:endParaRPr lang="en-GB" dirty="0"/>
          </a:p>
          <a:p>
            <a:r>
              <a:rPr lang="en-GB" dirty="0"/>
              <a:t>Un rapporteur par table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désigné</a:t>
            </a:r>
            <a:r>
              <a:rPr lang="en-GB" dirty="0"/>
              <a:t> pour </a:t>
            </a:r>
            <a:r>
              <a:rPr lang="en-GB" dirty="0" err="1"/>
              <a:t>noter</a:t>
            </a:r>
            <a:r>
              <a:rPr lang="en-GB" dirty="0"/>
              <a:t> les discussions: </a:t>
            </a:r>
            <a:r>
              <a:rPr lang="en-GB" dirty="0" err="1"/>
              <a:t>listes</a:t>
            </a:r>
            <a:r>
              <a:rPr lang="en-GB" dirty="0"/>
              <a:t> de </a:t>
            </a:r>
            <a:r>
              <a:rPr lang="en-GB" dirty="0" err="1"/>
              <a:t>mesures</a:t>
            </a:r>
            <a:r>
              <a:rPr lang="en-GB" dirty="0"/>
              <a:t> – sur un flip chart. (les </a:t>
            </a:r>
            <a:r>
              <a:rPr lang="en-GB" dirty="0" err="1"/>
              <a:t>idées</a:t>
            </a:r>
            <a:r>
              <a:rPr lang="en-GB" dirty="0"/>
              <a:t>/</a:t>
            </a:r>
            <a:r>
              <a:rPr lang="en-GB" dirty="0" err="1"/>
              <a:t>problèmes</a:t>
            </a:r>
            <a:r>
              <a:rPr lang="en-GB" dirty="0"/>
              <a:t> </a:t>
            </a:r>
            <a:r>
              <a:rPr lang="en-GB" dirty="0" err="1"/>
              <a:t>complémentaires</a:t>
            </a:r>
            <a:r>
              <a:rPr lang="en-GB" dirty="0"/>
              <a:t> </a:t>
            </a:r>
            <a:r>
              <a:rPr lang="en-GB" dirty="0" err="1"/>
              <a:t>peuvent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notés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Toutes</a:t>
            </a:r>
            <a:r>
              <a:rPr lang="en-GB" dirty="0"/>
              <a:t> les 30 minutes, les tables </a:t>
            </a:r>
            <a:r>
              <a:rPr lang="en-GB" dirty="0" err="1"/>
              <a:t>changent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320C-EB90-4354-8223-DB3337C137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1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837A5AE-C872-471A-9C47-86516866C1AB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461699-C2FF-4A8A-8C79-6C7F56D3036E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6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830184-325D-4B0B-ACBE-CC9A21312683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2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440" y="6309320"/>
            <a:ext cx="549275" cy="396875"/>
          </a:xfrm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EDC1F0-A042-4DEA-A542-E9C4FEC3D26B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5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6CB7CD-B1B9-49BE-8B38-6D8355C5DD56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CA1DD8-8D83-42E2-9B4F-7119FF5149D8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1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6703B8-C295-44EC-890F-358B68B6388D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4C36E2A-F7B4-43BA-A514-3192BECE627F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78A1DC-1250-48E2-8885-F8CD3FD6A31D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ABA5670-183A-4F62-85E4-D3EBB25A4625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B138E7-DA1D-4367-8D55-0BB321FC5B4B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6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58924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656296"/>
            <a:ext cx="684000" cy="533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794" y="6309320"/>
            <a:ext cx="549275" cy="396875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1C01CCEA-3DA2-45C6-99BB-7B7CA08ECD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46B2BDED-2250-4F4C-9B59-7B67A787F91E}" type="datetime1">
              <a:rPr lang="en-GB" smtClean="0"/>
              <a:t>28/09/2018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6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A8CDD7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C0BEAF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EC597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B1404C64-1018-4F25-AB68-BA5C5A59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059" y="5425580"/>
            <a:ext cx="3426903" cy="882840"/>
          </a:xfrm>
        </p:spPr>
        <p:txBody>
          <a:bodyPr/>
          <a:lstStyle/>
          <a:p>
            <a:pPr marL="114300" indent="0" algn="ctr">
              <a:buNone/>
            </a:pPr>
            <a:r>
              <a:rPr lang="en-GB" dirty="0"/>
              <a:t>Jour 2 – atelier </a:t>
            </a:r>
            <a:r>
              <a:rPr lang="en-GB" dirty="0" err="1"/>
              <a:t>participatif</a:t>
            </a:r>
            <a:endParaRPr lang="en-GB" dirty="0"/>
          </a:p>
          <a:p>
            <a:pPr marL="114300" indent="0" algn="ctr">
              <a:buNone/>
            </a:pPr>
            <a:r>
              <a:rPr lang="en-GB" dirty="0" err="1"/>
              <a:t>Natitingou</a:t>
            </a:r>
            <a:r>
              <a:rPr lang="en-GB" dirty="0"/>
              <a:t>, 28/09/2018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341114-74C1-4F27-86CC-32D13837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1CBA-40A1-46BB-B337-BD30D86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301" y="2617244"/>
            <a:ext cx="4147457" cy="1143000"/>
          </a:xfrm>
        </p:spPr>
        <p:txBody>
          <a:bodyPr/>
          <a:lstStyle/>
          <a:p>
            <a:r>
              <a:rPr lang="en-GB" dirty="0"/>
              <a:t>Pause-</a:t>
            </a:r>
            <a:r>
              <a:rPr lang="en-GB" dirty="0" err="1"/>
              <a:t>déjeuner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D6F9-0E0A-41E9-9184-C7830F552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3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CC34-1827-4CE9-805D-0DC62A179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C71F7-ADEA-416C-B387-937EC7EC6BDF}"/>
              </a:ext>
            </a:extLst>
          </p:cNvPr>
          <p:cNvSpPr/>
          <p:nvPr/>
        </p:nvSpPr>
        <p:spPr>
          <a:xfrm>
            <a:off x="2057135" y="392020"/>
            <a:ext cx="3533767" cy="568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/>
              <a:t>2. Définition des mesures de gestion existantes et possibles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49B43F-6322-404B-A03B-8313AA43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3" y="2033770"/>
            <a:ext cx="7082248" cy="1143000"/>
          </a:xfrm>
        </p:spPr>
        <p:txBody>
          <a:bodyPr/>
          <a:lstStyle/>
          <a:p>
            <a:r>
              <a:rPr lang="en-GB" dirty="0"/>
              <a:t>Restitution du World Café</a:t>
            </a:r>
          </a:p>
        </p:txBody>
      </p:sp>
    </p:spTree>
    <p:extLst>
      <p:ext uri="{BB962C8B-B14F-4D97-AF65-F5344CB8AC3E}">
        <p14:creationId xmlns:p14="http://schemas.microsoft.com/office/powerpoint/2010/main" val="311075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4DA2F-C9AB-44D7-AE63-87D4CC084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64EA3-82F0-4F85-BB39-E479E46250C7}"/>
              </a:ext>
            </a:extLst>
          </p:cNvPr>
          <p:cNvSpPr/>
          <p:nvPr/>
        </p:nvSpPr>
        <p:spPr>
          <a:xfrm>
            <a:off x="1126914" y="295142"/>
            <a:ext cx="4237566" cy="547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3. </a:t>
            </a:r>
            <a:r>
              <a:rPr lang="en-GB" sz="2000" dirty="0" err="1"/>
              <a:t>Priorisation</a:t>
            </a:r>
            <a:r>
              <a:rPr lang="en-GB" sz="2000" dirty="0"/>
              <a:t> des </a:t>
            </a:r>
            <a:r>
              <a:rPr lang="en-GB" sz="2000" dirty="0" err="1"/>
              <a:t>mesures</a:t>
            </a:r>
            <a:r>
              <a:rPr lang="en-GB" sz="2000" dirty="0"/>
              <a:t> de </a:t>
            </a:r>
            <a:r>
              <a:rPr lang="en-GB" sz="2000" dirty="0" err="1"/>
              <a:t>gestion</a:t>
            </a:r>
            <a:endParaRPr lang="en-GB" sz="20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740B218-1709-4795-931E-6F97FBF8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67" y="1141307"/>
            <a:ext cx="7613009" cy="5393308"/>
          </a:xfrm>
        </p:spPr>
        <p:txBody>
          <a:bodyPr/>
          <a:lstStyle/>
          <a:p>
            <a:pPr marL="114300" indent="0">
              <a:buNone/>
            </a:pPr>
            <a:r>
              <a:rPr lang="fr-BE" sz="2400" dirty="0"/>
              <a:t>Vote</a:t>
            </a:r>
          </a:p>
          <a:p>
            <a:pPr marL="114300" indent="0">
              <a:buNone/>
            </a:pPr>
            <a:endParaRPr lang="fr-BE" sz="2400" dirty="0"/>
          </a:p>
          <a:p>
            <a:r>
              <a:rPr lang="fr-BE" sz="2000" dirty="0"/>
              <a:t>Sélectionnez 1 mesure prioritaire par menace (donc 3 par service) (5 minutes de réflexion)</a:t>
            </a:r>
          </a:p>
          <a:p>
            <a:r>
              <a:rPr lang="fr-BE" sz="2000" dirty="0"/>
              <a:t>Chaque mesure est citée oralement, énumérez les  mesures prioritaires : 1 mesure par menace, 3 menaces par services, 3 services </a:t>
            </a:r>
            <a:r>
              <a:rPr lang="fr-BE" sz="1800" dirty="0"/>
              <a:t>(9 mesures en tout)</a:t>
            </a:r>
          </a:p>
          <a:p>
            <a:pPr marL="411163" lvl="1" indent="0">
              <a:buNone/>
            </a:pPr>
            <a:r>
              <a:rPr lang="fr-BE" sz="1800" b="1" dirty="0"/>
              <a:t>Le modérateur note au tableau</a:t>
            </a:r>
          </a:p>
          <a:p>
            <a:pPr marL="411163" lvl="1" indent="0">
              <a:buNone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Attribution des points pour chaque mesure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Sélection des 6 premières mesures (</a:t>
            </a:r>
            <a:r>
              <a:rPr lang="fr-BE" b="1" dirty="0">
                <a:sym typeface="Wingdings" panose="05000000000000000000" pitchFamily="2" charset="2"/>
              </a:rPr>
              <a:t>la mesure ayant retenu le plus de votes pour chaque menace</a:t>
            </a:r>
            <a:r>
              <a:rPr lang="fr-BE" dirty="0">
                <a:sym typeface="Wingdings" panose="05000000000000000000" pitchFamily="2" charset="2"/>
              </a:rPr>
              <a:t>)</a:t>
            </a:r>
          </a:p>
          <a:p>
            <a:pPr marL="411163" lvl="1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Nous notons les TOP 6 sur écran: ABCDEF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80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4915-F902-4F98-9D80-9D7B084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66" y="1389335"/>
            <a:ext cx="2930434" cy="1143000"/>
          </a:xfrm>
        </p:spPr>
        <p:txBody>
          <a:bodyPr/>
          <a:lstStyle/>
          <a:p>
            <a:r>
              <a:rPr lang="en-GB" dirty="0"/>
              <a:t>Pause -café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23A7D-D789-49B3-A1EB-D35C10A14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798A9-B317-4AB8-A5F2-E77BEE03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890"/>
          <a:stretch>
            <a:fillRect/>
          </a:stretch>
        </p:blipFill>
        <p:spPr bwMode="auto">
          <a:xfrm>
            <a:off x="3419203" y="3071231"/>
            <a:ext cx="1640973" cy="250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40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FD6A-538F-456C-8D59-A3233A45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Mesures prioritaires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84C2-9C46-4227-B414-36AD06BF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Mesure A: Agriculture biologique</a:t>
            </a:r>
          </a:p>
          <a:p>
            <a:r>
              <a:rPr lang="fr-BE" dirty="0"/>
              <a:t>Mesure B: Plan d affectation des sols</a:t>
            </a:r>
          </a:p>
          <a:p>
            <a:r>
              <a:rPr lang="fr-BE" dirty="0"/>
              <a:t>Mesure C: Gestion </a:t>
            </a:r>
            <a:r>
              <a:rPr lang="fr-BE" dirty="0" err="1"/>
              <a:t>fertilite</a:t>
            </a:r>
            <a:r>
              <a:rPr lang="fr-BE" dirty="0"/>
              <a:t> des sols</a:t>
            </a:r>
          </a:p>
          <a:p>
            <a:r>
              <a:rPr lang="fr-BE" dirty="0"/>
              <a:t>Mesure D: Agriculture biologique</a:t>
            </a:r>
          </a:p>
          <a:p>
            <a:r>
              <a:rPr lang="fr-BE" dirty="0"/>
              <a:t>Mesure E: Adductions d eau villageoise</a:t>
            </a:r>
          </a:p>
          <a:p>
            <a:r>
              <a:rPr lang="fr-BE" dirty="0"/>
              <a:t>Mesure F: Formation en </a:t>
            </a:r>
            <a:r>
              <a:rPr lang="fr-BE" dirty="0" err="1"/>
              <a:t>reparation</a:t>
            </a:r>
            <a:r>
              <a:rPr lang="fr-BE" dirty="0"/>
              <a:t> des pompes</a:t>
            </a:r>
          </a:p>
          <a:p>
            <a:r>
              <a:rPr lang="fr-BE" dirty="0"/>
              <a:t>Mesure G: Entretien </a:t>
            </a:r>
            <a:r>
              <a:rPr lang="fr-BE" dirty="0" err="1"/>
              <a:t>regulier</a:t>
            </a:r>
            <a:r>
              <a:rPr lang="fr-BE" dirty="0"/>
              <a:t> des pistes</a:t>
            </a:r>
          </a:p>
          <a:p>
            <a:r>
              <a:rPr lang="fr-BE" dirty="0"/>
              <a:t>Mesure H: Plaidoyer </a:t>
            </a:r>
            <a:r>
              <a:rPr lang="fr-BE" dirty="0" err="1"/>
              <a:t>gerance</a:t>
            </a:r>
            <a:r>
              <a:rPr lang="fr-BE" dirty="0"/>
              <a:t> </a:t>
            </a:r>
            <a:r>
              <a:rPr lang="fr-BE" dirty="0" err="1"/>
              <a:t>privee</a:t>
            </a:r>
            <a:r>
              <a:rPr lang="fr-BE" dirty="0"/>
              <a:t> des </a:t>
            </a:r>
            <a:r>
              <a:rPr lang="fr-BE" dirty="0" err="1"/>
              <a:t>hotels</a:t>
            </a:r>
            <a:endParaRPr lang="fr-BE" dirty="0"/>
          </a:p>
          <a:p>
            <a:r>
              <a:rPr lang="fr-BE" dirty="0"/>
              <a:t>Mesure I: Renforcer communication promotionnelle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2BEDA-DEB5-424C-9C5B-A67E63E37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 descr="C:\Users\dsauzasuarez\AppData\Local\Microsoft\Windows\Temporary Internet Files\Content.IE5\SW3HJZS2\MC900383802[1].wmf">
            <a:extLst>
              <a:ext uri="{FF2B5EF4-FFF2-40B4-BE49-F238E27FC236}">
                <a16:creationId xmlns:a16="http://schemas.microsoft.com/office/drawing/2014/main" id="{BBF5BF58-3698-42A1-B3F4-4D2E691D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65" y="5813414"/>
            <a:ext cx="660961" cy="6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1CCF0-1C0E-4A64-A634-D4E11AC5AEB7}"/>
              </a:ext>
            </a:extLst>
          </p:cNvPr>
          <p:cNvSpPr txBox="1"/>
          <p:nvPr/>
        </p:nvSpPr>
        <p:spPr>
          <a:xfrm>
            <a:off x="4136133" y="6031468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127831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A3D0C-9D45-43C2-A57E-21FDA67A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7209"/>
            <a:ext cx="9730412" cy="4800600"/>
          </a:xfrm>
        </p:spPr>
        <p:txBody>
          <a:bodyPr/>
          <a:lstStyle/>
          <a:p>
            <a:r>
              <a:rPr lang="fr-BE" dirty="0"/>
              <a:t>Questionnaire individuel</a:t>
            </a:r>
          </a:p>
          <a:p>
            <a:pPr lvl="1"/>
            <a:r>
              <a:rPr lang="fr-BE" dirty="0"/>
              <a:t>Votre profil</a:t>
            </a:r>
          </a:p>
          <a:p>
            <a:pPr lvl="1"/>
            <a:r>
              <a:rPr lang="fr-BE" u="sng" dirty="0"/>
              <a:t>Classement</a:t>
            </a:r>
            <a:r>
              <a:rPr lang="fr-BE" dirty="0"/>
              <a:t> des critères de pertinence (1: le plus important)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r>
              <a:rPr lang="fr-BE" dirty="0"/>
              <a:t>Attribution de </a:t>
            </a:r>
            <a:r>
              <a:rPr lang="fr-BE" u="sng" dirty="0"/>
              <a:t>notes</a:t>
            </a:r>
            <a:r>
              <a:rPr lang="fr-BE" dirty="0"/>
              <a:t> à chaque mesure (de 0 à 5), par critère de pertinence:</a:t>
            </a:r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7C67-1519-4A64-B05C-0C47E1765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AC85F-A8C5-4268-9B93-E9E050A8310D}"/>
              </a:ext>
            </a:extLst>
          </p:cNvPr>
          <p:cNvSpPr/>
          <p:nvPr/>
        </p:nvSpPr>
        <p:spPr>
          <a:xfrm>
            <a:off x="1026839" y="169651"/>
            <a:ext cx="5609091" cy="492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4. </a:t>
            </a:r>
            <a:r>
              <a:rPr lang="en-GB" sz="2000" dirty="0" err="1"/>
              <a:t>Noter</a:t>
            </a:r>
            <a:r>
              <a:rPr lang="en-GB" sz="2000" dirty="0"/>
              <a:t> les options </a:t>
            </a:r>
            <a:r>
              <a:rPr lang="en-GB" sz="2000" dirty="0" err="1"/>
              <a:t>retenues</a:t>
            </a:r>
            <a:r>
              <a:rPr lang="en-GB" sz="2000" dirty="0"/>
              <a:t> pour </a:t>
            </a:r>
            <a:r>
              <a:rPr lang="en-GB" sz="2000" dirty="0" err="1"/>
              <a:t>chaque</a:t>
            </a:r>
            <a:r>
              <a:rPr lang="en-GB" sz="2000" dirty="0"/>
              <a:t> </a:t>
            </a:r>
            <a:r>
              <a:rPr lang="en-GB" sz="2000" dirty="0" err="1"/>
              <a:t>critère</a:t>
            </a:r>
            <a:endParaRPr lang="en-GB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558711-06EF-484A-9F6A-7D05F8E0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39291"/>
              </p:ext>
            </p:extLst>
          </p:nvPr>
        </p:nvGraphicFramePr>
        <p:xfrm>
          <a:off x="801189" y="1923192"/>
          <a:ext cx="7132320" cy="252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20028856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5924955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effectLst/>
                        </a:rPr>
                        <a:t>Critères</a:t>
                      </a:r>
                      <a:r>
                        <a:rPr lang="en-GB" sz="1100" dirty="0">
                          <a:effectLst/>
                        </a:rPr>
                        <a:t> de pertinence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Ordre (1-6)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6302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Acceptabilité : la mesure sera acceptée par les acteurs concernés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1241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Impact social : la mesure a un impact positif pour les communautés riveraines (revenus et/ou bien-être améliorés)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95724"/>
                  </a:ext>
                </a:extLst>
              </a:tr>
              <a:tr h="29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Maintien du service écosystémique : la mesure a un impact positif sur le service écosystémique considéré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68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Faisabilité technique et financière : la mesure est faisable d’un point de vue économique, les capacités pour la mettre en œuvre existent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5235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Synergies : la mesure peut avoir un impact sur plusieurs services/menaces en même temps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2197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Efficacité prouvée : la mesure a déjà donné de bons résultats dans le passé (expérience préalable) ou ailleurs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189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FC83BA-994A-4EED-9CF6-06F1B4A98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06118"/>
              </p:ext>
            </p:extLst>
          </p:nvPr>
        </p:nvGraphicFramePr>
        <p:xfrm>
          <a:off x="461884" y="4885007"/>
          <a:ext cx="7527686" cy="1905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592">
                  <a:extLst>
                    <a:ext uri="{9D8B030D-6E8A-4147-A177-3AD203B41FA5}">
                      <a16:colId xmlns:a16="http://schemas.microsoft.com/office/drawing/2014/main" val="1032784914"/>
                    </a:ext>
                  </a:extLst>
                </a:gridCol>
                <a:gridCol w="1234984">
                  <a:extLst>
                    <a:ext uri="{9D8B030D-6E8A-4147-A177-3AD203B41FA5}">
                      <a16:colId xmlns:a16="http://schemas.microsoft.com/office/drawing/2014/main" val="4056184515"/>
                    </a:ext>
                  </a:extLst>
                </a:gridCol>
                <a:gridCol w="799873">
                  <a:extLst>
                    <a:ext uri="{9D8B030D-6E8A-4147-A177-3AD203B41FA5}">
                      <a16:colId xmlns:a16="http://schemas.microsoft.com/office/drawing/2014/main" val="782272949"/>
                    </a:ext>
                  </a:extLst>
                </a:gridCol>
                <a:gridCol w="1298117">
                  <a:extLst>
                    <a:ext uri="{9D8B030D-6E8A-4147-A177-3AD203B41FA5}">
                      <a16:colId xmlns:a16="http://schemas.microsoft.com/office/drawing/2014/main" val="3392969759"/>
                    </a:ext>
                  </a:extLst>
                </a:gridCol>
                <a:gridCol w="1416791">
                  <a:extLst>
                    <a:ext uri="{9D8B030D-6E8A-4147-A177-3AD203B41FA5}">
                      <a16:colId xmlns:a16="http://schemas.microsoft.com/office/drawing/2014/main" val="336332692"/>
                    </a:ext>
                  </a:extLst>
                </a:gridCol>
                <a:gridCol w="916646">
                  <a:extLst>
                    <a:ext uri="{9D8B030D-6E8A-4147-A177-3AD203B41FA5}">
                      <a16:colId xmlns:a16="http://schemas.microsoft.com/office/drawing/2014/main" val="335329212"/>
                    </a:ext>
                  </a:extLst>
                </a:gridCol>
                <a:gridCol w="912683">
                  <a:extLst>
                    <a:ext uri="{9D8B030D-6E8A-4147-A177-3AD203B41FA5}">
                      <a16:colId xmlns:a16="http://schemas.microsoft.com/office/drawing/2014/main" val="1894270773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Acceptabilité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Impact social 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Maintien du service écosystémique 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Faisabilité technique et financière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Synergies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Efficacité prouvée (/5)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246392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Mesure 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258081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Mesure 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52659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Mesure 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03528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Mesure 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974042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Mesure 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731251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Mesure 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920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31B83-0B27-4B75-AF0D-20C7FBE1B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22337-E894-4CEF-BFCD-C42F1ACAB824}"/>
              </a:ext>
            </a:extLst>
          </p:cNvPr>
          <p:cNvSpPr/>
          <p:nvPr/>
        </p:nvSpPr>
        <p:spPr>
          <a:xfrm>
            <a:off x="1414296" y="3089403"/>
            <a:ext cx="5413224" cy="4528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5. Discussion </a:t>
            </a:r>
            <a:r>
              <a:rPr lang="en-GB" sz="2800" dirty="0" err="1"/>
              <a:t>générale</a:t>
            </a:r>
            <a:r>
              <a:rPr lang="en-GB" sz="2800" dirty="0"/>
              <a:t> de </a:t>
            </a:r>
            <a:r>
              <a:rPr lang="en-GB" sz="2800" dirty="0" err="1"/>
              <a:t>clôture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423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991471-FF37-4F2B-B080-098E55D7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556932" cy="15024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EF127B-1536-4318-AF4D-574E1A54E99C}"/>
              </a:ext>
            </a:extLst>
          </p:cNvPr>
          <p:cNvSpPr/>
          <p:nvPr/>
        </p:nvSpPr>
        <p:spPr>
          <a:xfrm>
            <a:off x="3751977" y="154693"/>
            <a:ext cx="4620236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déterminer des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de gestion prioritaires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recommandées par les parties prenantes pour la conservation des services écosystémiques prioritaires dans la RB Pendjari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BEF2B-04EB-4315-B68C-448F24105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1" y="2038525"/>
            <a:ext cx="6609938" cy="46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CF0CF-065D-4C44-A7B1-7A20DADCD5E4}"/>
              </a:ext>
            </a:extLst>
          </p:cNvPr>
          <p:cNvSpPr/>
          <p:nvPr/>
        </p:nvSpPr>
        <p:spPr>
          <a:xfrm>
            <a:off x="1684982" y="226367"/>
            <a:ext cx="324036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1. Identification des menaces principales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5EAE5-1BBB-4978-B439-DE871643B474}"/>
              </a:ext>
            </a:extLst>
          </p:cNvPr>
          <p:cNvSpPr txBox="1"/>
          <p:nvPr/>
        </p:nvSpPr>
        <p:spPr>
          <a:xfrm>
            <a:off x="3672655" y="811142"/>
            <a:ext cx="435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/>
              <a:t>Méthode: </a:t>
            </a:r>
            <a:r>
              <a:rPr lang="fr-BE" sz="1600"/>
              <a:t>réponses individuelles, restitution,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733D0-EC49-4B49-97CC-79A23BD37299}"/>
              </a:ext>
            </a:extLst>
          </p:cNvPr>
          <p:cNvSpPr txBox="1"/>
          <p:nvPr/>
        </p:nvSpPr>
        <p:spPr>
          <a:xfrm>
            <a:off x="184558" y="33408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08h30-10h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B2F819-2E87-4044-A115-F7B26EC7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53" y="1465976"/>
            <a:ext cx="7620000" cy="4800600"/>
          </a:xfrm>
        </p:spPr>
        <p:txBody>
          <a:bodyPr/>
          <a:lstStyle/>
          <a:p>
            <a:r>
              <a:rPr lang="fr-BE" dirty="0"/>
              <a:t>Pour votre service écosystémique, veuillez noter 2 menaces </a:t>
            </a:r>
            <a:r>
              <a:rPr lang="fr-BE" sz="2000" dirty="0"/>
              <a:t>(</a:t>
            </a:r>
            <a:r>
              <a:rPr lang="fr-BE" sz="2000" dirty="0" err="1"/>
              <a:t>cf</a:t>
            </a:r>
            <a:r>
              <a:rPr lang="fr-BE" sz="2000" dirty="0"/>
              <a:t> enveloppe 1, 1 carton = 1 menace)</a:t>
            </a:r>
          </a:p>
          <a:p>
            <a:r>
              <a:rPr lang="fr-BE" dirty="0"/>
              <a:t>Mais </a:t>
            </a:r>
            <a:r>
              <a:rPr lang="fr-BE" u="sng" dirty="0"/>
              <a:t>avant</a:t>
            </a:r>
            <a:r>
              <a:rPr lang="fr-BE" dirty="0"/>
              <a:t>, rappel des concepts:</a:t>
            </a:r>
          </a:p>
          <a:p>
            <a:pPr lvl="1"/>
            <a:r>
              <a:rPr lang="fr-BE" dirty="0"/>
              <a:t>Menaces: activités impactant négativement le service, problèmes rencontrés, qui font que le service n’est pas suffisant/diminue</a:t>
            </a:r>
          </a:p>
          <a:p>
            <a:pPr lvl="1"/>
            <a:r>
              <a:rPr lang="fr-BE" dirty="0"/>
              <a:t>Services prioritaires: bénéficiant aux </a:t>
            </a:r>
            <a:r>
              <a:rPr lang="fr-BE" u="sng" dirty="0"/>
              <a:t>communautés riveraines</a:t>
            </a:r>
          </a:p>
          <a:p>
            <a:pPr lvl="2"/>
            <a:r>
              <a:rPr lang="fr-BE" dirty="0"/>
              <a:t>Nourriture provenant de l’agriculture </a:t>
            </a:r>
            <a:r>
              <a:rPr lang="fr-BE" dirty="0">
                <a:solidFill>
                  <a:srgbClr val="FFC000"/>
                </a:solidFill>
              </a:rPr>
              <a:t>(jaune)</a:t>
            </a:r>
          </a:p>
          <a:p>
            <a:pPr lvl="2"/>
            <a:r>
              <a:rPr lang="fr-BE" dirty="0"/>
              <a:t>Eau à usage domestique </a:t>
            </a:r>
            <a:r>
              <a:rPr lang="fr-BE" dirty="0">
                <a:solidFill>
                  <a:srgbClr val="0070C0"/>
                </a:solidFill>
              </a:rPr>
              <a:t>(bleu)</a:t>
            </a:r>
          </a:p>
          <a:p>
            <a:pPr lvl="2"/>
            <a:r>
              <a:rPr lang="fr-BE" dirty="0"/>
              <a:t>Tourisme </a:t>
            </a:r>
            <a:r>
              <a:rPr lang="fr-BE" sz="1400" dirty="0"/>
              <a:t>(et ses bénéfices pour les communautés </a:t>
            </a:r>
          </a:p>
          <a:p>
            <a:pPr marL="1050925" lvl="3" indent="0">
              <a:buNone/>
            </a:pPr>
            <a:r>
              <a:rPr lang="fr-BE" sz="1400" dirty="0"/>
              <a:t>riveraines) </a:t>
            </a:r>
            <a:r>
              <a:rPr lang="fr-BE" dirty="0">
                <a:solidFill>
                  <a:srgbClr val="FF0000"/>
                </a:solidFill>
              </a:rPr>
              <a:t>(rouge)</a:t>
            </a:r>
          </a:p>
          <a:p>
            <a:pPr lvl="1"/>
            <a:r>
              <a:rPr lang="fr-BE" dirty="0"/>
              <a:t>Zone considérée: zone où vivent </a:t>
            </a:r>
          </a:p>
          <a:p>
            <a:pPr marL="411163" lvl="1" indent="0">
              <a:buNone/>
            </a:pPr>
            <a:r>
              <a:rPr lang="fr-BE" dirty="0"/>
              <a:t>les communautés riveraines du Parc</a:t>
            </a:r>
          </a:p>
          <a:p>
            <a:pPr marL="411163" lvl="1" indent="0">
              <a:buNone/>
            </a:pPr>
            <a:r>
              <a:rPr lang="fr-BE" sz="1800" dirty="0"/>
              <a:t>(ZOC - Axe </a:t>
            </a:r>
            <a:r>
              <a:rPr lang="fr-BE" sz="1800" dirty="0" err="1"/>
              <a:t>Porga</a:t>
            </a:r>
            <a:r>
              <a:rPr lang="fr-BE" sz="1800" dirty="0"/>
              <a:t>-Tanguiéta et Tanguiéta-Batia)</a:t>
            </a:r>
          </a:p>
          <a:p>
            <a:pPr lvl="1"/>
            <a:endParaRPr lang="fr-BE" dirty="0"/>
          </a:p>
          <a:p>
            <a:pPr lvl="2"/>
            <a:endParaRPr lang="fr-B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D801BA2-24D5-4361-94BB-DAA3B005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54" y="3716323"/>
            <a:ext cx="3444846" cy="31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018B9-921C-4F87-8247-F3C33FE9A6CE}"/>
              </a:ext>
            </a:extLst>
          </p:cNvPr>
          <p:cNvSpPr txBox="1"/>
          <p:nvPr/>
        </p:nvSpPr>
        <p:spPr>
          <a:xfrm>
            <a:off x="1385528" y="6266576"/>
            <a:ext cx="23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/>
              <a:t>C’est parti! 15 minutes</a:t>
            </a:r>
          </a:p>
        </p:txBody>
      </p:sp>
      <p:pic>
        <p:nvPicPr>
          <p:cNvPr id="8" name="Picture 4" descr="C:\Users\dsauzasuarez\AppData\Local\Microsoft\Windows\Temporary Internet Files\Content.IE5\SW3HJZS2\MC900383802[1].wmf">
            <a:extLst>
              <a:ext uri="{FF2B5EF4-FFF2-40B4-BE49-F238E27FC236}">
                <a16:creationId xmlns:a16="http://schemas.microsoft.com/office/drawing/2014/main" id="{CABAD80B-5515-45F6-93C0-3A0984EF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55" y="6046858"/>
            <a:ext cx="660961" cy="6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CF0CF-065D-4C44-A7B1-7A20DADCD5E4}"/>
              </a:ext>
            </a:extLst>
          </p:cNvPr>
          <p:cNvSpPr/>
          <p:nvPr/>
        </p:nvSpPr>
        <p:spPr>
          <a:xfrm>
            <a:off x="1684982" y="226367"/>
            <a:ext cx="324036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1. Identification des menaces </a:t>
            </a:r>
            <a:r>
              <a:rPr lang="en-GB" sz="2000" dirty="0" err="1"/>
              <a:t>principales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A7CDBC-5070-4640-BEF9-36B46D92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1600200"/>
            <a:ext cx="7859086" cy="1025554"/>
          </a:xfrm>
        </p:spPr>
        <p:txBody>
          <a:bodyPr/>
          <a:lstStyle/>
          <a:p>
            <a:pPr marL="114300" indent="0">
              <a:buNone/>
            </a:pPr>
            <a:r>
              <a:rPr lang="fr-BE" dirty="0"/>
              <a:t>Ramassage des cartons, affichage et présentation des résultats, par service</a:t>
            </a:r>
          </a:p>
          <a:p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8A73D-B33A-4DC9-A3E9-28C7592D3E45}"/>
              </a:ext>
            </a:extLst>
          </p:cNvPr>
          <p:cNvSpPr/>
          <p:nvPr/>
        </p:nvSpPr>
        <p:spPr>
          <a:xfrm>
            <a:off x="-847288" y="2833727"/>
            <a:ext cx="953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BE">
                <a:solidFill>
                  <a:srgbClr val="FFC000"/>
                </a:solidFill>
              </a:rPr>
              <a:t>Nourriture provenant de l’agriculture	 </a:t>
            </a:r>
            <a:r>
              <a:rPr lang="fr-BE">
                <a:solidFill>
                  <a:srgbClr val="0070C0"/>
                </a:solidFill>
              </a:rPr>
              <a:t>Eau à usage domestique 	</a:t>
            </a:r>
            <a:r>
              <a:rPr lang="fr-BE">
                <a:solidFill>
                  <a:srgbClr val="FF0000"/>
                </a:solidFill>
              </a:rPr>
              <a:t>Tourisme </a:t>
            </a:r>
          </a:p>
        </p:txBody>
      </p:sp>
    </p:spTree>
    <p:extLst>
      <p:ext uri="{BB962C8B-B14F-4D97-AF65-F5344CB8AC3E}">
        <p14:creationId xmlns:p14="http://schemas.microsoft.com/office/powerpoint/2010/main" val="5647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CF0CF-065D-4C44-A7B1-7A20DADCD5E4}"/>
              </a:ext>
            </a:extLst>
          </p:cNvPr>
          <p:cNvSpPr/>
          <p:nvPr/>
        </p:nvSpPr>
        <p:spPr>
          <a:xfrm>
            <a:off x="1684982" y="226367"/>
            <a:ext cx="324036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1. Identification des menaces </a:t>
            </a:r>
            <a:r>
              <a:rPr lang="en-GB" sz="2000" dirty="0" err="1"/>
              <a:t>principales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A7CDBC-5070-4640-BEF9-36B46D92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67" y="1090973"/>
            <a:ext cx="8502242" cy="4800600"/>
          </a:xfrm>
        </p:spPr>
        <p:txBody>
          <a:bodyPr/>
          <a:lstStyle/>
          <a:p>
            <a:pPr marL="114300" indent="0">
              <a:buNone/>
            </a:pPr>
            <a:r>
              <a:rPr lang="fr-BE" dirty="0"/>
              <a:t>Du travail de terrain, les suivants sont ressortis, les rajouter?</a:t>
            </a:r>
          </a:p>
          <a:p>
            <a:r>
              <a:rPr lang="fr-BE" dirty="0">
                <a:solidFill>
                  <a:srgbClr val="FFC000"/>
                </a:solidFill>
              </a:rPr>
              <a:t>Nourriture provenant de l’agriculture</a:t>
            </a:r>
          </a:p>
          <a:p>
            <a:pPr lvl="1"/>
            <a:r>
              <a:rPr lang="fr-BE" sz="1400" dirty="0"/>
              <a:t>Les terres cultivables ne suffisent pas / manque d’accès à la terre</a:t>
            </a:r>
          </a:p>
          <a:p>
            <a:pPr lvl="1"/>
            <a:r>
              <a:rPr lang="fr-BE" sz="1400" dirty="0"/>
              <a:t>Le sol n’est pas fertile</a:t>
            </a:r>
          </a:p>
          <a:p>
            <a:pPr lvl="1"/>
            <a:r>
              <a:rPr lang="fr-BE" sz="1400" dirty="0"/>
              <a:t>Les méthodes utilisées appauvrissent/polluent le sol (pesticides, </a:t>
            </a:r>
            <a:r>
              <a:rPr lang="fr-BE" sz="1400" dirty="0" err="1"/>
              <a:t>etc</a:t>
            </a:r>
            <a:r>
              <a:rPr lang="fr-BE" sz="1400" dirty="0"/>
              <a:t>)</a:t>
            </a:r>
          </a:p>
          <a:p>
            <a:pPr lvl="1"/>
            <a:r>
              <a:rPr lang="fr-BE" sz="1400" dirty="0"/>
              <a:t>Conflit faune-agriculture</a:t>
            </a:r>
          </a:p>
          <a:p>
            <a:pPr lvl="1"/>
            <a:r>
              <a:rPr lang="fr-BE" sz="1400" dirty="0"/>
              <a:t>Manque de matériel de travail</a:t>
            </a:r>
          </a:p>
          <a:p>
            <a:pPr lvl="1"/>
            <a:r>
              <a:rPr lang="fr-BE" sz="1400" dirty="0"/>
              <a:t>Insectes ravageurs</a:t>
            </a:r>
          </a:p>
          <a:p>
            <a:pPr lvl="1"/>
            <a:r>
              <a:rPr lang="fr-BE" sz="1400" dirty="0"/>
              <a:t>Pluies insuffisantes/irrégulières</a:t>
            </a:r>
          </a:p>
          <a:p>
            <a:r>
              <a:rPr lang="fr-BE" dirty="0">
                <a:solidFill>
                  <a:srgbClr val="0070C0"/>
                </a:solidFill>
              </a:rPr>
              <a:t>Eau à usage domestique</a:t>
            </a:r>
          </a:p>
          <a:p>
            <a:pPr lvl="1"/>
            <a:r>
              <a:rPr lang="fr-BE" sz="1400" dirty="0"/>
              <a:t>Pompes souvent gâtées</a:t>
            </a:r>
          </a:p>
          <a:p>
            <a:pPr lvl="1"/>
            <a:r>
              <a:rPr lang="fr-BE" sz="1400" dirty="0"/>
              <a:t>Les traitements chimiques (agriculture/pêche) polluent l’eau</a:t>
            </a:r>
          </a:p>
          <a:p>
            <a:pPr lvl="1"/>
            <a:r>
              <a:rPr lang="fr-BE" sz="1400" dirty="0"/>
              <a:t>Pas suffisamment d’eau en saison sèche – besoin d’aller dans le Parc (illégal)</a:t>
            </a:r>
          </a:p>
          <a:p>
            <a:r>
              <a:rPr lang="fr-BE" dirty="0">
                <a:solidFill>
                  <a:srgbClr val="FF0000"/>
                </a:solidFill>
              </a:rPr>
              <a:t>Tourisme</a:t>
            </a:r>
            <a:r>
              <a:rPr lang="fr-BE" dirty="0"/>
              <a:t> </a:t>
            </a:r>
            <a:r>
              <a:rPr lang="fr-BE" sz="2000" dirty="0"/>
              <a:t>(et ses bénéfices pour les communautés riveraines)</a:t>
            </a:r>
          </a:p>
          <a:p>
            <a:pPr lvl="1"/>
            <a:r>
              <a:rPr lang="fr-BE" sz="1400" dirty="0"/>
              <a:t>Revenus du tourisme pas assez redistribués vers communautés locales</a:t>
            </a:r>
          </a:p>
          <a:p>
            <a:pPr lvl="1"/>
            <a:r>
              <a:rPr lang="fr-BE" sz="1400" dirty="0"/>
              <a:t>Communautés locales pas assez impliquées dans la </a:t>
            </a:r>
            <a:r>
              <a:rPr lang="fr-BE" sz="1400" dirty="0" err="1"/>
              <a:t>co-gestion</a:t>
            </a:r>
            <a:r>
              <a:rPr lang="fr-BE" sz="1400" dirty="0"/>
              <a:t>/le tourisme</a:t>
            </a:r>
          </a:p>
          <a:p>
            <a:pPr lvl="1"/>
            <a:r>
              <a:rPr lang="fr-BE" sz="1400" dirty="0"/>
              <a:t>Pas assez de clients par rapport au nombre de guides disponibles</a:t>
            </a:r>
          </a:p>
          <a:p>
            <a:pPr lvl="1"/>
            <a:r>
              <a:rPr lang="fr-BE" sz="1400" dirty="0"/>
              <a:t>Manque de formation professionnelle des guides, fait </a:t>
            </a:r>
            <a:r>
              <a:rPr lang="fr-BE" sz="1400" dirty="0" err="1"/>
              <a:t>fuire</a:t>
            </a:r>
            <a:r>
              <a:rPr lang="fr-BE" sz="1400" dirty="0"/>
              <a:t> les clients</a:t>
            </a:r>
          </a:p>
          <a:p>
            <a:pPr lvl="1"/>
            <a:r>
              <a:rPr lang="fr-BE" sz="1400" dirty="0"/>
              <a:t>Chasse et braconnage impactent le tourisme de vision</a:t>
            </a:r>
          </a:p>
          <a:p>
            <a:pPr lvl="1"/>
            <a:r>
              <a:rPr lang="fr-BE" sz="1400" dirty="0"/>
              <a:t>Maladies (alimentation, fièvre) freinent les touristes</a:t>
            </a:r>
          </a:p>
        </p:txBody>
      </p:sp>
    </p:spTree>
    <p:extLst>
      <p:ext uri="{BB962C8B-B14F-4D97-AF65-F5344CB8AC3E}">
        <p14:creationId xmlns:p14="http://schemas.microsoft.com/office/powerpoint/2010/main" val="29195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7FD1E-10EA-45DC-AECD-6924C3FF9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C878A-21CF-49CE-873D-F8E2A7097053}"/>
              </a:ext>
            </a:extLst>
          </p:cNvPr>
          <p:cNvSpPr/>
          <p:nvPr/>
        </p:nvSpPr>
        <p:spPr>
          <a:xfrm>
            <a:off x="1684982" y="226367"/>
            <a:ext cx="324036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1. Identification des menaces </a:t>
            </a:r>
            <a:r>
              <a:rPr lang="en-GB" sz="2000" dirty="0" err="1"/>
              <a:t>principales</a:t>
            </a:r>
            <a:endParaRPr lang="en-GB" sz="20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8A3D520-E888-4704-8D2D-022AA0EC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67" y="1141307"/>
            <a:ext cx="7613009" cy="4353482"/>
          </a:xfrm>
        </p:spPr>
        <p:txBody>
          <a:bodyPr/>
          <a:lstStyle/>
          <a:p>
            <a:pPr marL="114300" indent="0">
              <a:buNone/>
            </a:pPr>
            <a:r>
              <a:rPr lang="fr-BE" sz="2400" dirty="0"/>
              <a:t>Vote (voir enveloppe 2)</a:t>
            </a:r>
          </a:p>
          <a:p>
            <a:pPr marL="114300" indent="0">
              <a:buNone/>
            </a:pPr>
            <a:endParaRPr lang="fr-BE" sz="2400" dirty="0"/>
          </a:p>
          <a:p>
            <a:r>
              <a:rPr lang="fr-BE" sz="2000" dirty="0"/>
              <a:t>Sélectionnez 2 menaces prioritaires par service (5 minutes de réflexion)</a:t>
            </a:r>
          </a:p>
          <a:p>
            <a:r>
              <a:rPr lang="fr-BE" sz="2000" dirty="0"/>
              <a:t>Chaque menace est citée oralement, levez un papier quand on cite une menace prioritaire selon vous </a:t>
            </a:r>
            <a:r>
              <a:rPr lang="fr-BE" sz="1800" dirty="0"/>
              <a:t>(2 par service)</a:t>
            </a:r>
          </a:p>
          <a:p>
            <a:pPr marL="411163" lvl="1" indent="0">
              <a:buNone/>
            </a:pPr>
            <a:endParaRPr lang="fr-BE" sz="1800" dirty="0"/>
          </a:p>
          <a:p>
            <a:pPr marL="411163" lvl="1" indent="0">
              <a:buNone/>
            </a:pPr>
            <a:endParaRPr lang="fr-BE" sz="1800" dirty="0"/>
          </a:p>
          <a:p>
            <a:pPr marL="411163" lvl="1" indent="0">
              <a:buNone/>
            </a:pPr>
            <a:endParaRPr lang="fr-BE" sz="1800" dirty="0"/>
          </a:p>
          <a:p>
            <a:pPr marL="411163" lvl="1" indent="0">
              <a:buNone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Attribution des points pour chaque menace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Sélection des 2 menaces ayant retenu le plus de votes pour chaque service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438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4915-F902-4F98-9D80-9D7B084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66" y="1389335"/>
            <a:ext cx="2930434" cy="1143000"/>
          </a:xfrm>
        </p:spPr>
        <p:txBody>
          <a:bodyPr/>
          <a:lstStyle/>
          <a:p>
            <a:r>
              <a:rPr lang="en-GB" dirty="0"/>
              <a:t>Pause -café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23A7D-D789-49B3-A1EB-D35C10A14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798A9-B317-4AB8-A5F2-E77BEE03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890"/>
          <a:stretch>
            <a:fillRect/>
          </a:stretch>
        </p:blipFill>
        <p:spPr bwMode="auto">
          <a:xfrm>
            <a:off x="3419203" y="3071231"/>
            <a:ext cx="1640973" cy="250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012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FCAF-575B-492A-97F9-053EB40A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8085"/>
            <a:ext cx="7620000" cy="4800600"/>
          </a:xfrm>
        </p:spPr>
        <p:txBody>
          <a:bodyPr/>
          <a:lstStyle/>
          <a:p>
            <a:r>
              <a:rPr lang="fr-BE" dirty="0"/>
              <a:t>Objectif: définir des mesures de gestion permettant de faire face aux menaces sélectionnées</a:t>
            </a:r>
          </a:p>
          <a:p>
            <a:endParaRPr lang="fr-BE" dirty="0"/>
          </a:p>
          <a:p>
            <a:r>
              <a:rPr lang="fr-BE" dirty="0"/>
              <a:t>Méthode: World Café: 3 tables de discussion (une par service)</a:t>
            </a:r>
          </a:p>
          <a:p>
            <a:pPr lvl="1"/>
            <a:r>
              <a:rPr lang="fr-BE" dirty="0"/>
              <a:t>1 modérateur par table</a:t>
            </a:r>
          </a:p>
          <a:p>
            <a:pPr lvl="1"/>
            <a:r>
              <a:rPr lang="fr-BE" dirty="0"/>
              <a:t>1 rapporteur par table</a:t>
            </a:r>
          </a:p>
          <a:p>
            <a:pPr lvl="1"/>
            <a:endParaRPr lang="fr-BE" dirty="0"/>
          </a:p>
          <a:p>
            <a:pPr lvl="1"/>
            <a:r>
              <a:rPr lang="fr-BE" dirty="0">
                <a:sym typeface="Wingdings" panose="05000000000000000000" pitchFamily="2" charset="2"/>
              </a:rPr>
              <a:t> Chacun a la parole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 S’écouter les uns les autres</a:t>
            </a:r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7723D-FD2D-4696-A4C5-A37F17BD5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B89A6-7668-47F0-8497-DD0A774F4C74}"/>
              </a:ext>
            </a:extLst>
          </p:cNvPr>
          <p:cNvSpPr/>
          <p:nvPr/>
        </p:nvSpPr>
        <p:spPr>
          <a:xfrm>
            <a:off x="2057135" y="392020"/>
            <a:ext cx="3420555" cy="568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2. </a:t>
            </a:r>
            <a:r>
              <a:rPr lang="en-GB" sz="2000" dirty="0" err="1"/>
              <a:t>Définition</a:t>
            </a:r>
            <a:r>
              <a:rPr lang="en-GB" sz="2000" dirty="0"/>
              <a:t> des </a:t>
            </a:r>
            <a:r>
              <a:rPr lang="en-GB" sz="2000" dirty="0" err="1"/>
              <a:t>mesures</a:t>
            </a:r>
            <a:r>
              <a:rPr lang="en-GB" sz="2000" dirty="0"/>
              <a:t> de </a:t>
            </a:r>
            <a:r>
              <a:rPr lang="en-GB" sz="2000" dirty="0" err="1"/>
              <a:t>gestion</a:t>
            </a:r>
            <a:r>
              <a:rPr lang="en-GB" sz="2000" dirty="0"/>
              <a:t> </a:t>
            </a:r>
            <a:r>
              <a:rPr lang="en-GB" sz="2000" dirty="0" err="1"/>
              <a:t>existantes</a:t>
            </a:r>
            <a:r>
              <a:rPr lang="en-GB" sz="2000" dirty="0"/>
              <a:t> et </a:t>
            </a:r>
            <a:r>
              <a:rPr lang="en-GB" sz="2000" dirty="0" err="1"/>
              <a:t>possibles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815A6-33B1-4D66-A356-375ABA400B7D}"/>
              </a:ext>
            </a:extLst>
          </p:cNvPr>
          <p:cNvSpPr txBox="1"/>
          <p:nvPr/>
        </p:nvSpPr>
        <p:spPr>
          <a:xfrm>
            <a:off x="3878943" y="1048541"/>
            <a:ext cx="3119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Méthode</a:t>
            </a:r>
            <a:r>
              <a:rPr lang="en-GB" sz="1600" b="1" dirty="0"/>
              <a:t>: </a:t>
            </a:r>
            <a:r>
              <a:rPr lang="en-GB" sz="1600" dirty="0"/>
              <a:t>World Café </a:t>
            </a:r>
            <a:r>
              <a:rPr lang="en-GB" sz="1600" dirty="0" err="1"/>
              <a:t>en</a:t>
            </a:r>
            <a:r>
              <a:rPr lang="en-GB" sz="1600" dirty="0"/>
              <a:t> 3 </a:t>
            </a:r>
            <a:r>
              <a:rPr lang="en-GB" sz="1600" dirty="0" err="1"/>
              <a:t>groupes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761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21FA-9EBE-4E71-9A0A-0A448E33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Avant de commencer: 6 critères de pertinence pour des mesures de gestion pertinentes:</a:t>
            </a:r>
          </a:p>
          <a:p>
            <a:pPr lvl="1"/>
            <a:r>
              <a:rPr lang="fr-FR" b="1" dirty="0"/>
              <a:t>Acceptabilité </a:t>
            </a:r>
            <a:r>
              <a:rPr lang="fr-FR" dirty="0"/>
              <a:t>: </a:t>
            </a:r>
            <a:r>
              <a:rPr lang="fr-FR" sz="1800" dirty="0"/>
              <a:t>la mesure sera acceptée par les acteurs concernés</a:t>
            </a:r>
            <a:endParaRPr lang="en-GB" dirty="0"/>
          </a:p>
          <a:p>
            <a:pPr lvl="1"/>
            <a:r>
              <a:rPr lang="fr-FR" b="1" dirty="0"/>
              <a:t>Impact social : </a:t>
            </a:r>
            <a:r>
              <a:rPr lang="fr-FR" sz="1800" dirty="0"/>
              <a:t>la mesure a un impact positif pour les communautés riveraines (revenus et/ou bien-être améliorés)</a:t>
            </a:r>
            <a:endParaRPr lang="en-GB" sz="1800" dirty="0"/>
          </a:p>
          <a:p>
            <a:pPr lvl="1"/>
            <a:r>
              <a:rPr lang="fr-FR" b="1" dirty="0"/>
              <a:t>Maintien du service écosystémique :</a:t>
            </a:r>
            <a:r>
              <a:rPr lang="fr-FR" dirty="0"/>
              <a:t> </a:t>
            </a:r>
            <a:r>
              <a:rPr lang="fr-FR" sz="1800" dirty="0"/>
              <a:t>la mesure a un impact positif sur le service écosystémique considéré </a:t>
            </a:r>
          </a:p>
          <a:p>
            <a:pPr lvl="1"/>
            <a:r>
              <a:rPr lang="fr-FR" b="1" dirty="0"/>
              <a:t>Faisabilité technique et financière : </a:t>
            </a:r>
            <a:r>
              <a:rPr lang="fr-FR" sz="1800" dirty="0"/>
              <a:t>la mesure est faisable d’un point de vue économique, les capacités pour la mettre en œuvre existent</a:t>
            </a:r>
          </a:p>
          <a:p>
            <a:pPr lvl="1"/>
            <a:r>
              <a:rPr lang="fr-FR" b="1" dirty="0"/>
              <a:t>Synergies : </a:t>
            </a:r>
            <a:r>
              <a:rPr lang="fr-FR" sz="1800" dirty="0"/>
              <a:t>la mesure peut avoir un impact sur plusieurs services/menaces en même temps</a:t>
            </a:r>
            <a:endParaRPr lang="en-GB" dirty="0"/>
          </a:p>
          <a:p>
            <a:pPr lvl="1"/>
            <a:r>
              <a:rPr lang="fr-FR" b="1" dirty="0"/>
              <a:t>Efficacité prouvée : </a:t>
            </a:r>
            <a:r>
              <a:rPr lang="fr-FR" sz="1800" dirty="0"/>
              <a:t>la mesure a déjà donné de bons résultats dans le passé (expérience préalable) ou ailleurs</a:t>
            </a:r>
            <a:endParaRPr lang="en-GB" dirty="0"/>
          </a:p>
          <a:p>
            <a:pPr marL="114300" indent="0">
              <a:buNone/>
            </a:pPr>
            <a:endParaRPr lang="fr-BE" sz="1100" b="1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r>
              <a:rPr lang="fr-BE" b="1" dirty="0">
                <a:sym typeface="Wingdings" panose="05000000000000000000" pitchFamily="2" charset="2"/>
              </a:rPr>
              <a:t> C’est parti! 15 minutes par table</a:t>
            </a:r>
            <a:endParaRPr lang="fr-B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AFD38-2DC6-4FA3-B676-B0D853393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9CFC3-C551-482A-98A1-A2B73E89BCCF}"/>
              </a:ext>
            </a:extLst>
          </p:cNvPr>
          <p:cNvSpPr/>
          <p:nvPr/>
        </p:nvSpPr>
        <p:spPr>
          <a:xfrm>
            <a:off x="2057136" y="392020"/>
            <a:ext cx="3464098" cy="568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2. </a:t>
            </a:r>
            <a:r>
              <a:rPr lang="en-GB" sz="2000" dirty="0" err="1"/>
              <a:t>Définition</a:t>
            </a:r>
            <a:r>
              <a:rPr lang="en-GB" sz="2000" dirty="0"/>
              <a:t> des </a:t>
            </a:r>
            <a:r>
              <a:rPr lang="en-GB" sz="2000" dirty="0" err="1"/>
              <a:t>mesures</a:t>
            </a:r>
            <a:r>
              <a:rPr lang="en-GB" sz="2000" dirty="0"/>
              <a:t> de </a:t>
            </a:r>
            <a:r>
              <a:rPr lang="en-GB" sz="2000" dirty="0" err="1"/>
              <a:t>gestion</a:t>
            </a:r>
            <a:r>
              <a:rPr lang="en-GB" sz="2000" dirty="0"/>
              <a:t> </a:t>
            </a:r>
            <a:r>
              <a:rPr lang="en-GB" sz="2000" dirty="0" err="1"/>
              <a:t>existantes</a:t>
            </a:r>
            <a:r>
              <a:rPr lang="en-GB" sz="2000" dirty="0"/>
              <a:t> et </a:t>
            </a:r>
            <a:r>
              <a:rPr lang="en-GB" sz="2000" dirty="0" err="1"/>
              <a:t>possibles</a:t>
            </a:r>
            <a:endParaRPr lang="en-GB" sz="2000" dirty="0"/>
          </a:p>
        </p:txBody>
      </p:sp>
      <p:pic>
        <p:nvPicPr>
          <p:cNvPr id="6" name="Picture 4" descr="C:\Users\dsauzasuarez\AppData\Local\Microsoft\Windows\Temporary Internet Files\Content.IE5\SW3HJZS2\MC900383802[1].wmf">
            <a:extLst>
              <a:ext uri="{FF2B5EF4-FFF2-40B4-BE49-F238E27FC236}">
                <a16:creationId xmlns:a16="http://schemas.microsoft.com/office/drawing/2014/main" id="{DACF671C-74A5-4C03-8768-222E64CD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53" y="6118808"/>
            <a:ext cx="660961" cy="6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70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1490</Words>
  <Application>Microsoft Office PowerPoint</Application>
  <PresentationFormat>On-screen Show (4:3)</PresentationFormat>
  <Paragraphs>245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-café</vt:lpstr>
      <vt:lpstr>PowerPoint Presentation</vt:lpstr>
      <vt:lpstr>PowerPoint Presentation</vt:lpstr>
      <vt:lpstr>Pause-déjeuner</vt:lpstr>
      <vt:lpstr>Restitution du World Café</vt:lpstr>
      <vt:lpstr>PowerPoint Presentation</vt:lpstr>
      <vt:lpstr>Pause -café</vt:lpstr>
      <vt:lpstr>Mesures prioritaires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EVAMAB</dc:title>
  <dc:creator>Anne-Julie Rochette</dc:creator>
  <cp:lastModifiedBy>LENOVO</cp:lastModifiedBy>
  <cp:revision>38</cp:revision>
  <cp:lastPrinted>2018-09-19T14:43:06Z</cp:lastPrinted>
  <dcterms:created xsi:type="dcterms:W3CDTF">2018-09-14T07:22:57Z</dcterms:created>
  <dcterms:modified xsi:type="dcterms:W3CDTF">2018-09-28T15:01:48Z</dcterms:modified>
</cp:coreProperties>
</file>