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5" r:id="rId5"/>
    <p:sldId id="273" r:id="rId6"/>
    <p:sldId id="270" r:id="rId7"/>
    <p:sldId id="304" r:id="rId8"/>
    <p:sldId id="289" r:id="rId9"/>
    <p:sldId id="322" r:id="rId10"/>
    <p:sldId id="319" r:id="rId11"/>
    <p:sldId id="320" r:id="rId12"/>
    <p:sldId id="310" r:id="rId13"/>
    <p:sldId id="311" r:id="rId14"/>
    <p:sldId id="282" r:id="rId15"/>
    <p:sldId id="288" r:id="rId16"/>
    <p:sldId id="324" r:id="rId17"/>
    <p:sldId id="299" r:id="rId18"/>
    <p:sldId id="30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0" autoAdjust="0"/>
    <p:restoredTop sz="66893" autoAdjust="0"/>
  </p:normalViewPr>
  <p:slideViewPr>
    <p:cSldViewPr snapToGrid="0">
      <p:cViewPr varScale="1">
        <p:scale>
          <a:sx n="50" d="100"/>
          <a:sy n="50" d="100"/>
        </p:scale>
        <p:origin x="83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04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2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Feuil5!$F$2</c:f>
              <c:strCache>
                <c:ptCount val="1"/>
                <c:pt idx="0">
                  <c:v>ZCE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2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3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Feuil5!$G$1:$I$1</c:f>
              <c:strCache>
                <c:ptCount val="3"/>
                <c:pt idx="0">
                  <c:v>Forestière</c:v>
                </c:pt>
                <c:pt idx="1">
                  <c:v>Fruitière</c:v>
                </c:pt>
                <c:pt idx="2">
                  <c:v>Ornementale</c:v>
                </c:pt>
              </c:strCache>
            </c:strRef>
          </c:cat>
          <c:val>
            <c:numRef>
              <c:f>Feuil5!$G$2:$I$2</c:f>
              <c:numCache>
                <c:formatCode>0.00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 w="2542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34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2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Feuil5!$F$3</c:f>
              <c:strCache>
                <c:ptCount val="1"/>
                <c:pt idx="0">
                  <c:v>ZGE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2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3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Feuil5!$G$1:$I$1</c:f>
              <c:strCache>
                <c:ptCount val="3"/>
                <c:pt idx="0">
                  <c:v>Forestière</c:v>
                </c:pt>
                <c:pt idx="1">
                  <c:v>Fruitière</c:v>
                </c:pt>
                <c:pt idx="2">
                  <c:v>Ornementale</c:v>
                </c:pt>
              </c:strCache>
            </c:strRef>
          </c:cat>
          <c:val>
            <c:numRef>
              <c:f>Feuil5!$G$3:$I$3</c:f>
              <c:numCache>
                <c:formatCode>0.00</c:formatCode>
                <c:ptCount val="3"/>
                <c:pt idx="0">
                  <c:v>25</c:v>
                </c:pt>
                <c:pt idx="1">
                  <c:v>12.5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 w="2542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34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24">
          <a:noFill/>
        </a:ln>
      </c:spPr>
      <c:txPr>
        <a:bodyPr rot="0" vert="horz"/>
        <a:lstStyle/>
        <a:p>
          <a:pPr>
            <a:defRPr/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Feuil5!$F$4</c:f>
              <c:strCache>
                <c:ptCount val="1"/>
                <c:pt idx="0">
                  <c:v>ZPU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24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34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Feuil5!$G$1:$I$1</c:f>
              <c:strCache>
                <c:ptCount val="3"/>
                <c:pt idx="0">
                  <c:v>Forestière</c:v>
                </c:pt>
                <c:pt idx="1">
                  <c:v>Fruitière</c:v>
                </c:pt>
                <c:pt idx="2">
                  <c:v>Ornementale</c:v>
                </c:pt>
              </c:strCache>
            </c:strRef>
          </c:cat>
          <c:val>
            <c:numRef>
              <c:f>Feuil5!$G$4:$I$4</c:f>
              <c:numCache>
                <c:formatCode>0.00</c:formatCode>
                <c:ptCount val="3"/>
                <c:pt idx="0">
                  <c:v>26.086956521739129</c:v>
                </c:pt>
                <c:pt idx="1">
                  <c:v>17.391304347826086</c:v>
                </c:pt>
                <c:pt idx="2">
                  <c:v>56.521739130434781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spPr>
        <a:noFill/>
        <a:ln w="25424">
          <a:noFill/>
        </a:ln>
      </c:spPr>
      <c:txPr>
        <a:bodyPr rot="0" vert="horz"/>
        <a:lstStyle/>
        <a:p>
          <a:pPr>
            <a:defRPr sz="1600" baseline="0">
              <a:solidFill>
                <a:schemeClr val="tx1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34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10967728924119"/>
          <c:y val="6.1393152302243209E-2"/>
          <c:w val="0.81495947748573139"/>
          <c:h val="0.76414059812771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ZCE!$L$70:$L$74</c:f>
              <c:strCache>
                <c:ptCount val="5"/>
                <c:pt idx="0">
                  <c:v>[0-20[</c:v>
                </c:pt>
                <c:pt idx="1">
                  <c:v>[20-40[</c:v>
                </c:pt>
                <c:pt idx="2">
                  <c:v>[40-60[</c:v>
                </c:pt>
                <c:pt idx="3">
                  <c:v>[60-80[</c:v>
                </c:pt>
                <c:pt idx="4">
                  <c:v>≥ 80</c:v>
                </c:pt>
              </c:strCache>
            </c:strRef>
          </c:cat>
          <c:val>
            <c:numRef>
              <c:f>ZCE!$N$70:$N$74</c:f>
              <c:numCache>
                <c:formatCode>General</c:formatCode>
                <c:ptCount val="5"/>
                <c:pt idx="0">
                  <c:v>57.142857142857139</c:v>
                </c:pt>
                <c:pt idx="1">
                  <c:v>30.612244897959183</c:v>
                </c:pt>
                <c:pt idx="2">
                  <c:v>6.1224489795918364</c:v>
                </c:pt>
                <c:pt idx="3">
                  <c:v>4.0816326530612246</c:v>
                </c:pt>
                <c:pt idx="4">
                  <c:v>2.0408163265306123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8802272"/>
        <c:axId val="208802664"/>
      </c:barChart>
      <c:catAx>
        <c:axId val="20880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Classes de diamètre (cm)</a:t>
                </a:r>
              </a:p>
            </c:rich>
          </c:tx>
          <c:layout/>
          <c:overlay val="0"/>
          <c:spPr>
            <a:noFill/>
            <a:ln w="20607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7728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8802664"/>
        <c:crosses val="autoZero"/>
        <c:auto val="1"/>
        <c:lblAlgn val="ctr"/>
        <c:lblOffset val="100"/>
        <c:noMultiLvlLbl val="0"/>
      </c:catAx>
      <c:valAx>
        <c:axId val="208802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100"/>
                  <a:t>Pourcentage (%)</a:t>
                </a:r>
              </a:p>
            </c:rich>
          </c:tx>
          <c:layout/>
          <c:overlay val="0"/>
          <c:spPr>
            <a:noFill/>
            <a:ln w="2060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8802272"/>
        <c:crosses val="autoZero"/>
        <c:crossBetween val="between"/>
      </c:valAx>
      <c:spPr>
        <a:noFill/>
        <a:ln w="20607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1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ZE!$J$132:$J$135</c:f>
              <c:strCache>
                <c:ptCount val="4"/>
                <c:pt idx="0">
                  <c:v>[0-20[</c:v>
                </c:pt>
                <c:pt idx="1">
                  <c:v>[20-40[</c:v>
                </c:pt>
                <c:pt idx="2">
                  <c:v>[40-60[</c:v>
                </c:pt>
                <c:pt idx="3">
                  <c:v>[60-80[</c:v>
                </c:pt>
              </c:strCache>
            </c:strRef>
          </c:cat>
          <c:val>
            <c:numRef>
              <c:f>ZE!$L$132:$L$135</c:f>
              <c:numCache>
                <c:formatCode>General</c:formatCode>
                <c:ptCount val="4"/>
                <c:pt idx="0">
                  <c:v>61.666666666666671</c:v>
                </c:pt>
                <c:pt idx="1">
                  <c:v>25.833333333333336</c:v>
                </c:pt>
                <c:pt idx="2">
                  <c:v>8.3333333333333321</c:v>
                </c:pt>
                <c:pt idx="3">
                  <c:v>4.1666666666666661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8803448"/>
        <c:axId val="208803840"/>
      </c:barChart>
      <c:catAx>
        <c:axId val="20880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Classes de diamètre (cm)</a:t>
                </a:r>
              </a:p>
            </c:rich>
          </c:tx>
          <c:layout/>
          <c:overlay val="0"/>
          <c:spPr>
            <a:noFill/>
            <a:ln w="19297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7236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8803840"/>
        <c:crosses val="autoZero"/>
        <c:auto val="1"/>
        <c:lblAlgn val="ctr"/>
        <c:lblOffset val="100"/>
        <c:noMultiLvlLbl val="0"/>
      </c:catAx>
      <c:valAx>
        <c:axId val="208803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100"/>
                  <a:t>Pourcentage (%)</a:t>
                </a:r>
              </a:p>
            </c:rich>
          </c:tx>
          <c:layout/>
          <c:overlay val="0"/>
          <c:spPr>
            <a:noFill/>
            <a:ln w="192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8803448"/>
        <c:crosses val="autoZero"/>
        <c:crossBetween val="between"/>
      </c:valAx>
      <c:spPr>
        <a:noFill/>
        <a:ln w="19297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76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ZPU!$N$309:$N$313</c:f>
              <c:strCache>
                <c:ptCount val="5"/>
                <c:pt idx="0">
                  <c:v>[0-20[</c:v>
                </c:pt>
                <c:pt idx="1">
                  <c:v>[20-40[</c:v>
                </c:pt>
                <c:pt idx="2">
                  <c:v>[40-60[</c:v>
                </c:pt>
                <c:pt idx="3">
                  <c:v>[60-80[</c:v>
                </c:pt>
                <c:pt idx="4">
                  <c:v>≥ 80</c:v>
                </c:pt>
              </c:strCache>
            </c:strRef>
          </c:cat>
          <c:val>
            <c:numRef>
              <c:f>ZPU!$P$309:$P$313</c:f>
              <c:numCache>
                <c:formatCode>General</c:formatCode>
                <c:ptCount val="5"/>
                <c:pt idx="0">
                  <c:v>48.184818481848183</c:v>
                </c:pt>
                <c:pt idx="1">
                  <c:v>38.613861386138616</c:v>
                </c:pt>
                <c:pt idx="2">
                  <c:v>8.5808580858085808</c:v>
                </c:pt>
                <c:pt idx="3">
                  <c:v>3.9603960396039604</c:v>
                </c:pt>
                <c:pt idx="4">
                  <c:v>0.66006600660066006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8804624"/>
        <c:axId val="208805016"/>
      </c:barChart>
      <c:catAx>
        <c:axId val="20880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400"/>
                  <a:t>Classes de diamètre (cm)</a:t>
                </a:r>
              </a:p>
            </c:rich>
          </c:tx>
          <c:layout>
            <c:manualLayout>
              <c:xMode val="edge"/>
              <c:yMode val="edge"/>
              <c:x val="0.1766146308380753"/>
              <c:y val="0.90200809228352563"/>
            </c:manualLayout>
          </c:layout>
          <c:overlay val="0"/>
          <c:spPr>
            <a:noFill/>
            <a:ln w="22265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8349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8805016"/>
        <c:crosses val="autoZero"/>
        <c:auto val="1"/>
        <c:lblAlgn val="ctr"/>
        <c:lblOffset val="100"/>
        <c:noMultiLvlLbl val="0"/>
      </c:catAx>
      <c:valAx>
        <c:axId val="208805016"/>
        <c:scaling>
          <c:orientation val="minMax"/>
          <c:max val="5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200"/>
                  <a:t>Pourcentage (%)</a:t>
                </a:r>
              </a:p>
            </c:rich>
          </c:tx>
          <c:layout/>
          <c:overlay val="0"/>
          <c:spPr>
            <a:noFill/>
            <a:ln w="2226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8804624"/>
        <c:crosses val="autoZero"/>
        <c:crossBetween val="between"/>
        <c:majorUnit val="10"/>
      </c:valAx>
      <c:spPr>
        <a:noFill/>
        <a:ln w="22265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87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D548D-6C01-4F5A-A036-92CD9AF71C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CC0E00-59D6-46B5-B350-79CE0CC4DEBB}">
      <dgm:prSet phldrT="[Texte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ctr"/>
          <a:r>
            <a:rPr lang="fr-FR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Etudier les paramètres écologiques et dendrométriques des arbres d’alignement dans la ville de Cotonou, selon les zones de développement</a:t>
          </a:r>
          <a:endParaRPr lang="fr-FR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AEA2845-CDF9-45D1-B1A0-286B30CC12FA}" type="parTrans" cxnId="{ECE4FFAB-A29D-42BB-AE0E-3F8513D9843B}">
      <dgm:prSet/>
      <dgm:spPr/>
      <dgm:t>
        <a:bodyPr/>
        <a:lstStyle/>
        <a:p>
          <a:endParaRPr lang="fr-FR"/>
        </a:p>
      </dgm:t>
    </dgm:pt>
    <dgm:pt modelId="{7C4CFC97-4E52-4398-91FD-5C65F35A689B}" type="sibTrans" cxnId="{ECE4FFAB-A29D-42BB-AE0E-3F8513D9843B}">
      <dgm:prSet/>
      <dgm:spPr/>
      <dgm:t>
        <a:bodyPr/>
        <a:lstStyle/>
        <a:p>
          <a:endParaRPr lang="fr-FR"/>
        </a:p>
      </dgm:t>
    </dgm:pt>
    <dgm:pt modelId="{535D5A32-1E96-4F1E-8F07-CFFA4BAF2A73}">
      <dgm:prSet phldrT="[Texte]"/>
      <dgm:spPr>
        <a:solidFill>
          <a:schemeClr val="accent2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rPr>
            <a:t>Etudier la composition, la diversité et la distribution</a:t>
          </a:r>
          <a:endParaRPr lang="fr-FR" dirty="0">
            <a:solidFill>
              <a:schemeClr val="tx1"/>
            </a:solidFill>
          </a:endParaRPr>
        </a:p>
      </dgm:t>
    </dgm:pt>
    <dgm:pt modelId="{69FE9B7F-C98A-4368-94BC-BF54E9FF2F25}" type="parTrans" cxnId="{B1DD4C3F-1446-4104-9601-BE2BEFE2BEBA}">
      <dgm:prSet/>
      <dgm:spPr/>
      <dgm:t>
        <a:bodyPr/>
        <a:lstStyle/>
        <a:p>
          <a:endParaRPr lang="fr-FR"/>
        </a:p>
      </dgm:t>
    </dgm:pt>
    <dgm:pt modelId="{FB9F8C7F-6298-45FA-B6DC-9CFA15458FEB}" type="sibTrans" cxnId="{B1DD4C3F-1446-4104-9601-BE2BEFE2BEBA}">
      <dgm:prSet/>
      <dgm:spPr/>
      <dgm:t>
        <a:bodyPr/>
        <a:lstStyle/>
        <a:p>
          <a:endParaRPr lang="fr-FR"/>
        </a:p>
      </dgm:t>
    </dgm:pt>
    <dgm:pt modelId="{6691F7B6-5555-4314-AAF3-52AAA0692004}">
      <dgm:prSet phldrT="[Texte]"/>
      <dgm:spPr>
        <a:solidFill>
          <a:srgbClr val="FFC000"/>
        </a:solidFill>
        <a:ln>
          <a:solidFill>
            <a:srgbClr val="0070C0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rPr>
            <a:t>Comparer les paramètres étudiées entre les différentes zones</a:t>
          </a:r>
          <a:endParaRPr lang="fr-FR" dirty="0">
            <a:solidFill>
              <a:schemeClr val="tx1"/>
            </a:solidFill>
          </a:endParaRPr>
        </a:p>
      </dgm:t>
    </dgm:pt>
    <dgm:pt modelId="{84B9BB53-D837-419D-B4EE-B4CD796786D3}" type="parTrans" cxnId="{601792A5-49B2-43D3-960D-3A546DE43F0B}">
      <dgm:prSet/>
      <dgm:spPr/>
      <dgm:t>
        <a:bodyPr/>
        <a:lstStyle/>
        <a:p>
          <a:endParaRPr lang="fr-FR"/>
        </a:p>
      </dgm:t>
    </dgm:pt>
    <dgm:pt modelId="{5752971D-8495-4015-BE12-142189BF4BC9}" type="sibTrans" cxnId="{601792A5-49B2-43D3-960D-3A546DE43F0B}">
      <dgm:prSet/>
      <dgm:spPr/>
      <dgm:t>
        <a:bodyPr/>
        <a:lstStyle/>
        <a:p>
          <a:endParaRPr lang="fr-FR"/>
        </a:p>
      </dgm:t>
    </dgm:pt>
    <dgm:pt modelId="{2C1C139F-DCC3-4781-A33B-543CC511F93E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Evaluer l’état sanitaire</a:t>
          </a:r>
          <a:endParaRPr lang="fr-FR" b="1" dirty="0">
            <a:solidFill>
              <a:schemeClr val="tx1"/>
            </a:solidFill>
          </a:endParaRPr>
        </a:p>
      </dgm:t>
    </dgm:pt>
    <dgm:pt modelId="{364DE77A-5464-485F-A097-BC9F7E203AE9}" type="parTrans" cxnId="{C47AF898-F524-40D3-8431-090BB4A85466}">
      <dgm:prSet/>
      <dgm:spPr/>
      <dgm:t>
        <a:bodyPr/>
        <a:lstStyle/>
        <a:p>
          <a:endParaRPr lang="fr-FR"/>
        </a:p>
      </dgm:t>
    </dgm:pt>
    <dgm:pt modelId="{991370D1-1BED-4328-A29F-FBCDA67B69F7}" type="sibTrans" cxnId="{C47AF898-F524-40D3-8431-090BB4A85466}">
      <dgm:prSet/>
      <dgm:spPr/>
      <dgm:t>
        <a:bodyPr/>
        <a:lstStyle/>
        <a:p>
          <a:endParaRPr lang="fr-FR"/>
        </a:p>
      </dgm:t>
    </dgm:pt>
    <dgm:pt modelId="{91392AF3-2694-4B34-BE52-80F47C489795}" type="pres">
      <dgm:prSet presAssocID="{B09D548D-6C01-4F5A-A036-92CD9AF71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8CCF477-327B-4B38-9451-028A5F350C0E}" type="pres">
      <dgm:prSet presAssocID="{93CC0E00-59D6-46B5-B350-79CE0CC4DEBB}" presName="hierRoot1" presStyleCnt="0">
        <dgm:presLayoutVars>
          <dgm:hierBranch val="init"/>
        </dgm:presLayoutVars>
      </dgm:prSet>
      <dgm:spPr/>
    </dgm:pt>
    <dgm:pt modelId="{3CE3620D-4237-4B93-9CDD-8FDFAE2CF6E0}" type="pres">
      <dgm:prSet presAssocID="{93CC0E00-59D6-46B5-B350-79CE0CC4DEBB}" presName="rootComposite1" presStyleCnt="0"/>
      <dgm:spPr/>
    </dgm:pt>
    <dgm:pt modelId="{701C9E0A-5583-49C1-B2DE-9B8DA6091292}" type="pres">
      <dgm:prSet presAssocID="{93CC0E00-59D6-46B5-B350-79CE0CC4DEBB}" presName="rootText1" presStyleLbl="node0" presStyleIdx="0" presStyleCnt="1" custScaleX="327560" custScaleY="116393" custLinFactNeighborX="202" custLinFactNeighborY="-643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48D41034-B715-404E-884E-7D409D028410}" type="pres">
      <dgm:prSet presAssocID="{93CC0E00-59D6-46B5-B350-79CE0CC4DEBB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47A1BCC-B911-4A09-8DDE-D9C409EED474}" type="pres">
      <dgm:prSet presAssocID="{93CC0E00-59D6-46B5-B350-79CE0CC4DEBB}" presName="hierChild2" presStyleCnt="0"/>
      <dgm:spPr/>
    </dgm:pt>
    <dgm:pt modelId="{458F31DF-798C-436D-9892-E0F6F75666B6}" type="pres">
      <dgm:prSet presAssocID="{69FE9B7F-C98A-4368-94BC-BF54E9FF2F25}" presName="Name37" presStyleLbl="parChTrans1D2" presStyleIdx="0" presStyleCnt="3"/>
      <dgm:spPr/>
      <dgm:t>
        <a:bodyPr/>
        <a:lstStyle/>
        <a:p>
          <a:endParaRPr lang="fr-FR"/>
        </a:p>
      </dgm:t>
    </dgm:pt>
    <dgm:pt modelId="{04714773-47F3-4E54-A13D-17EBB1D1D696}" type="pres">
      <dgm:prSet presAssocID="{535D5A32-1E96-4F1E-8F07-CFFA4BAF2A73}" presName="hierRoot2" presStyleCnt="0">
        <dgm:presLayoutVars>
          <dgm:hierBranch val="init"/>
        </dgm:presLayoutVars>
      </dgm:prSet>
      <dgm:spPr/>
    </dgm:pt>
    <dgm:pt modelId="{2D29A049-7D09-467E-B74F-5FACB4AFBBE7}" type="pres">
      <dgm:prSet presAssocID="{535D5A32-1E96-4F1E-8F07-CFFA4BAF2A73}" presName="rootComposite" presStyleCnt="0"/>
      <dgm:spPr/>
    </dgm:pt>
    <dgm:pt modelId="{BA901B41-9F98-4D1D-AFD3-9C16DFFB5FE3}" type="pres">
      <dgm:prSet presAssocID="{535D5A32-1E96-4F1E-8F07-CFFA4BAF2A73}" presName="rootText" presStyleLbl="node2" presStyleIdx="0" presStyleCnt="3" custScaleX="9894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2D260FC1-DE92-464F-98D6-0336F95FDE1B}" type="pres">
      <dgm:prSet presAssocID="{535D5A32-1E96-4F1E-8F07-CFFA4BAF2A73}" presName="rootConnector" presStyleLbl="node2" presStyleIdx="0" presStyleCnt="3"/>
      <dgm:spPr/>
      <dgm:t>
        <a:bodyPr/>
        <a:lstStyle/>
        <a:p>
          <a:endParaRPr lang="fr-FR"/>
        </a:p>
      </dgm:t>
    </dgm:pt>
    <dgm:pt modelId="{437FDF67-249A-469C-A6DF-2C91B32FDA5E}" type="pres">
      <dgm:prSet presAssocID="{535D5A32-1E96-4F1E-8F07-CFFA4BAF2A73}" presName="hierChild4" presStyleCnt="0"/>
      <dgm:spPr/>
    </dgm:pt>
    <dgm:pt modelId="{9E69354E-36C6-495E-95CA-B4A9A7C9DDC6}" type="pres">
      <dgm:prSet presAssocID="{535D5A32-1E96-4F1E-8F07-CFFA4BAF2A73}" presName="hierChild5" presStyleCnt="0"/>
      <dgm:spPr/>
    </dgm:pt>
    <dgm:pt modelId="{959EC170-B625-4E59-8217-1BC5915CE725}" type="pres">
      <dgm:prSet presAssocID="{84B9BB53-D837-419D-B4EE-B4CD796786D3}" presName="Name37" presStyleLbl="parChTrans1D2" presStyleIdx="1" presStyleCnt="3"/>
      <dgm:spPr/>
      <dgm:t>
        <a:bodyPr/>
        <a:lstStyle/>
        <a:p>
          <a:endParaRPr lang="fr-FR"/>
        </a:p>
      </dgm:t>
    </dgm:pt>
    <dgm:pt modelId="{59A7C8E4-9A3B-4AAA-8AB0-EE2A8A04D346}" type="pres">
      <dgm:prSet presAssocID="{6691F7B6-5555-4314-AAF3-52AAA0692004}" presName="hierRoot2" presStyleCnt="0">
        <dgm:presLayoutVars>
          <dgm:hierBranch val="init"/>
        </dgm:presLayoutVars>
      </dgm:prSet>
      <dgm:spPr/>
    </dgm:pt>
    <dgm:pt modelId="{402C40CC-D859-4E42-96FA-32CD0DA2B06A}" type="pres">
      <dgm:prSet presAssocID="{6691F7B6-5555-4314-AAF3-52AAA0692004}" presName="rootComposite" presStyleCnt="0"/>
      <dgm:spPr/>
    </dgm:pt>
    <dgm:pt modelId="{E5481E37-5006-44AC-B068-14517888D759}" type="pres">
      <dgm:prSet presAssocID="{6691F7B6-5555-4314-AAF3-52AAA0692004}" presName="rootText" presStyleLbl="node2" presStyleIdx="1" presStyleCnt="3" custScaleX="99377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fr-FR"/>
        </a:p>
      </dgm:t>
    </dgm:pt>
    <dgm:pt modelId="{54517B3C-C976-4BFD-AF7B-FF3DD911DEE6}" type="pres">
      <dgm:prSet presAssocID="{6691F7B6-5555-4314-AAF3-52AAA0692004}" presName="rootConnector" presStyleLbl="node2" presStyleIdx="1" presStyleCnt="3"/>
      <dgm:spPr/>
      <dgm:t>
        <a:bodyPr/>
        <a:lstStyle/>
        <a:p>
          <a:endParaRPr lang="fr-FR"/>
        </a:p>
      </dgm:t>
    </dgm:pt>
    <dgm:pt modelId="{ABD57565-C5D2-422C-B249-B20725635192}" type="pres">
      <dgm:prSet presAssocID="{6691F7B6-5555-4314-AAF3-52AAA0692004}" presName="hierChild4" presStyleCnt="0"/>
      <dgm:spPr/>
    </dgm:pt>
    <dgm:pt modelId="{F8F934D4-9C14-400F-99BB-DDDB3FE721BE}" type="pres">
      <dgm:prSet presAssocID="{6691F7B6-5555-4314-AAF3-52AAA0692004}" presName="hierChild5" presStyleCnt="0"/>
      <dgm:spPr/>
    </dgm:pt>
    <dgm:pt modelId="{EF4E8420-5690-482E-8067-F9494AFB45EC}" type="pres">
      <dgm:prSet presAssocID="{364DE77A-5464-485F-A097-BC9F7E203AE9}" presName="Name37" presStyleLbl="parChTrans1D2" presStyleIdx="2" presStyleCnt="3"/>
      <dgm:spPr/>
      <dgm:t>
        <a:bodyPr/>
        <a:lstStyle/>
        <a:p>
          <a:endParaRPr lang="fr-FR"/>
        </a:p>
      </dgm:t>
    </dgm:pt>
    <dgm:pt modelId="{4DAB1013-9341-4BE6-A13C-7E00A088A66D}" type="pres">
      <dgm:prSet presAssocID="{2C1C139F-DCC3-4781-A33B-543CC511F93E}" presName="hierRoot2" presStyleCnt="0">
        <dgm:presLayoutVars>
          <dgm:hierBranch val="init"/>
        </dgm:presLayoutVars>
      </dgm:prSet>
      <dgm:spPr/>
    </dgm:pt>
    <dgm:pt modelId="{63F96962-DF4F-49D5-99D8-7A5D8D75F5DD}" type="pres">
      <dgm:prSet presAssocID="{2C1C139F-DCC3-4781-A33B-543CC511F93E}" presName="rootComposite" presStyleCnt="0"/>
      <dgm:spPr/>
    </dgm:pt>
    <dgm:pt modelId="{BA5C4A1C-D103-4093-B8B0-C352CBEC20CE}" type="pres">
      <dgm:prSet presAssocID="{2C1C139F-DCC3-4781-A33B-543CC511F93E}" presName="rootText" presStyleLbl="node2" presStyleIdx="2" presStyleCnt="3" custLinFactNeighborX="-8189" custLinFactNeighborY="-21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744E3C7-1115-4B9D-A6F9-0649CBD8F582}" type="pres">
      <dgm:prSet presAssocID="{2C1C139F-DCC3-4781-A33B-543CC511F93E}" presName="rootConnector" presStyleLbl="node2" presStyleIdx="2" presStyleCnt="3"/>
      <dgm:spPr/>
      <dgm:t>
        <a:bodyPr/>
        <a:lstStyle/>
        <a:p>
          <a:endParaRPr lang="fr-FR"/>
        </a:p>
      </dgm:t>
    </dgm:pt>
    <dgm:pt modelId="{C77BA955-B45F-43AE-9CBC-8715592C0504}" type="pres">
      <dgm:prSet presAssocID="{2C1C139F-DCC3-4781-A33B-543CC511F93E}" presName="hierChild4" presStyleCnt="0"/>
      <dgm:spPr/>
    </dgm:pt>
    <dgm:pt modelId="{96D96DBA-E75C-49AE-98FF-377A342E76F6}" type="pres">
      <dgm:prSet presAssocID="{2C1C139F-DCC3-4781-A33B-543CC511F93E}" presName="hierChild5" presStyleCnt="0"/>
      <dgm:spPr/>
    </dgm:pt>
    <dgm:pt modelId="{72801051-C04D-48DA-8361-9BDC70C07053}" type="pres">
      <dgm:prSet presAssocID="{93CC0E00-59D6-46B5-B350-79CE0CC4DEBB}" presName="hierChild3" presStyleCnt="0"/>
      <dgm:spPr/>
    </dgm:pt>
  </dgm:ptLst>
  <dgm:cxnLst>
    <dgm:cxn modelId="{608A8F9C-D14A-489E-99DF-75455CDDA15E}" type="presOf" srcId="{6691F7B6-5555-4314-AAF3-52AAA0692004}" destId="{54517B3C-C976-4BFD-AF7B-FF3DD911DEE6}" srcOrd="1" destOrd="0" presId="urn:microsoft.com/office/officeart/2005/8/layout/orgChart1"/>
    <dgm:cxn modelId="{8A7FEA5D-2E57-4886-BB35-440AC79C87D6}" type="presOf" srcId="{364DE77A-5464-485F-A097-BC9F7E203AE9}" destId="{EF4E8420-5690-482E-8067-F9494AFB45EC}" srcOrd="0" destOrd="0" presId="urn:microsoft.com/office/officeart/2005/8/layout/orgChart1"/>
    <dgm:cxn modelId="{601792A5-49B2-43D3-960D-3A546DE43F0B}" srcId="{93CC0E00-59D6-46B5-B350-79CE0CC4DEBB}" destId="{6691F7B6-5555-4314-AAF3-52AAA0692004}" srcOrd="1" destOrd="0" parTransId="{84B9BB53-D837-419D-B4EE-B4CD796786D3}" sibTransId="{5752971D-8495-4015-BE12-142189BF4BC9}"/>
    <dgm:cxn modelId="{1626682E-8AC4-4C38-A1ED-56EEC59FDD5E}" type="presOf" srcId="{535D5A32-1E96-4F1E-8F07-CFFA4BAF2A73}" destId="{BA901B41-9F98-4D1D-AFD3-9C16DFFB5FE3}" srcOrd="0" destOrd="0" presId="urn:microsoft.com/office/officeart/2005/8/layout/orgChart1"/>
    <dgm:cxn modelId="{3317F6B9-4A72-4CA6-A686-12C0D57E437E}" type="presOf" srcId="{6691F7B6-5555-4314-AAF3-52AAA0692004}" destId="{E5481E37-5006-44AC-B068-14517888D759}" srcOrd="0" destOrd="0" presId="urn:microsoft.com/office/officeart/2005/8/layout/orgChart1"/>
    <dgm:cxn modelId="{ECE4FFAB-A29D-42BB-AE0E-3F8513D9843B}" srcId="{B09D548D-6C01-4F5A-A036-92CD9AF71CCA}" destId="{93CC0E00-59D6-46B5-B350-79CE0CC4DEBB}" srcOrd="0" destOrd="0" parTransId="{1AEA2845-CDF9-45D1-B1A0-286B30CC12FA}" sibTransId="{7C4CFC97-4E52-4398-91FD-5C65F35A689B}"/>
    <dgm:cxn modelId="{DFDF16F6-4A7D-4B2B-95B9-B5836FB4D4EA}" type="presOf" srcId="{93CC0E00-59D6-46B5-B350-79CE0CC4DEBB}" destId="{48D41034-B715-404E-884E-7D409D028410}" srcOrd="1" destOrd="0" presId="urn:microsoft.com/office/officeart/2005/8/layout/orgChart1"/>
    <dgm:cxn modelId="{5C92F1DF-4AEC-4FCD-A9F2-7BBEEF0BABFA}" type="presOf" srcId="{93CC0E00-59D6-46B5-B350-79CE0CC4DEBB}" destId="{701C9E0A-5583-49C1-B2DE-9B8DA6091292}" srcOrd="0" destOrd="0" presId="urn:microsoft.com/office/officeart/2005/8/layout/orgChart1"/>
    <dgm:cxn modelId="{180195B7-CC92-4547-8F7A-B4851F8413C4}" type="presOf" srcId="{69FE9B7F-C98A-4368-94BC-BF54E9FF2F25}" destId="{458F31DF-798C-436D-9892-E0F6F75666B6}" srcOrd="0" destOrd="0" presId="urn:microsoft.com/office/officeart/2005/8/layout/orgChart1"/>
    <dgm:cxn modelId="{6FFA49D9-E692-40D7-B087-A3CC6B190B51}" type="presOf" srcId="{84B9BB53-D837-419D-B4EE-B4CD796786D3}" destId="{959EC170-B625-4E59-8217-1BC5915CE725}" srcOrd="0" destOrd="0" presId="urn:microsoft.com/office/officeart/2005/8/layout/orgChart1"/>
    <dgm:cxn modelId="{049EC489-38BC-47FB-964A-8D54FCCDDEAF}" type="presOf" srcId="{2C1C139F-DCC3-4781-A33B-543CC511F93E}" destId="{7744E3C7-1115-4B9D-A6F9-0649CBD8F582}" srcOrd="1" destOrd="0" presId="urn:microsoft.com/office/officeart/2005/8/layout/orgChart1"/>
    <dgm:cxn modelId="{1582AB1B-3B4C-4309-B611-317213F507AD}" type="presOf" srcId="{535D5A32-1E96-4F1E-8F07-CFFA4BAF2A73}" destId="{2D260FC1-DE92-464F-98D6-0336F95FDE1B}" srcOrd="1" destOrd="0" presId="urn:microsoft.com/office/officeart/2005/8/layout/orgChart1"/>
    <dgm:cxn modelId="{C47AF898-F524-40D3-8431-090BB4A85466}" srcId="{93CC0E00-59D6-46B5-B350-79CE0CC4DEBB}" destId="{2C1C139F-DCC3-4781-A33B-543CC511F93E}" srcOrd="2" destOrd="0" parTransId="{364DE77A-5464-485F-A097-BC9F7E203AE9}" sibTransId="{991370D1-1BED-4328-A29F-FBCDA67B69F7}"/>
    <dgm:cxn modelId="{99DC5DE1-B3F1-449A-811F-5C8BEBC7272A}" type="presOf" srcId="{2C1C139F-DCC3-4781-A33B-543CC511F93E}" destId="{BA5C4A1C-D103-4093-B8B0-C352CBEC20CE}" srcOrd="0" destOrd="0" presId="urn:microsoft.com/office/officeart/2005/8/layout/orgChart1"/>
    <dgm:cxn modelId="{B1DD4C3F-1446-4104-9601-BE2BEFE2BEBA}" srcId="{93CC0E00-59D6-46B5-B350-79CE0CC4DEBB}" destId="{535D5A32-1E96-4F1E-8F07-CFFA4BAF2A73}" srcOrd="0" destOrd="0" parTransId="{69FE9B7F-C98A-4368-94BC-BF54E9FF2F25}" sibTransId="{FB9F8C7F-6298-45FA-B6DC-9CFA15458FEB}"/>
    <dgm:cxn modelId="{1AE172DE-27B4-4EE0-B6ED-7E63AF968304}" type="presOf" srcId="{B09D548D-6C01-4F5A-A036-92CD9AF71CCA}" destId="{91392AF3-2694-4B34-BE52-80F47C489795}" srcOrd="0" destOrd="0" presId="urn:microsoft.com/office/officeart/2005/8/layout/orgChart1"/>
    <dgm:cxn modelId="{86847798-898D-4749-9A38-B32908D71315}" type="presParOf" srcId="{91392AF3-2694-4B34-BE52-80F47C489795}" destId="{18CCF477-327B-4B38-9451-028A5F350C0E}" srcOrd="0" destOrd="0" presId="urn:microsoft.com/office/officeart/2005/8/layout/orgChart1"/>
    <dgm:cxn modelId="{75568F10-8F21-4B67-9500-1DFA26557DFA}" type="presParOf" srcId="{18CCF477-327B-4B38-9451-028A5F350C0E}" destId="{3CE3620D-4237-4B93-9CDD-8FDFAE2CF6E0}" srcOrd="0" destOrd="0" presId="urn:microsoft.com/office/officeart/2005/8/layout/orgChart1"/>
    <dgm:cxn modelId="{73C54776-5189-4B6A-832D-79348B4D857E}" type="presParOf" srcId="{3CE3620D-4237-4B93-9CDD-8FDFAE2CF6E0}" destId="{701C9E0A-5583-49C1-B2DE-9B8DA6091292}" srcOrd="0" destOrd="0" presId="urn:microsoft.com/office/officeart/2005/8/layout/orgChart1"/>
    <dgm:cxn modelId="{6F64CF59-2073-4DB3-8FCE-A36AA6568FF0}" type="presParOf" srcId="{3CE3620D-4237-4B93-9CDD-8FDFAE2CF6E0}" destId="{48D41034-B715-404E-884E-7D409D028410}" srcOrd="1" destOrd="0" presId="urn:microsoft.com/office/officeart/2005/8/layout/orgChart1"/>
    <dgm:cxn modelId="{77740A1F-67B6-445C-AAD8-864CC3F45EA2}" type="presParOf" srcId="{18CCF477-327B-4B38-9451-028A5F350C0E}" destId="{747A1BCC-B911-4A09-8DDE-D9C409EED474}" srcOrd="1" destOrd="0" presId="urn:microsoft.com/office/officeart/2005/8/layout/orgChart1"/>
    <dgm:cxn modelId="{3B0A6032-D78B-4386-8777-4A260751CDB3}" type="presParOf" srcId="{747A1BCC-B911-4A09-8DDE-D9C409EED474}" destId="{458F31DF-798C-436D-9892-E0F6F75666B6}" srcOrd="0" destOrd="0" presId="urn:microsoft.com/office/officeart/2005/8/layout/orgChart1"/>
    <dgm:cxn modelId="{DAA7BA9A-FB81-4204-AB7B-39E9F78F7C55}" type="presParOf" srcId="{747A1BCC-B911-4A09-8DDE-D9C409EED474}" destId="{04714773-47F3-4E54-A13D-17EBB1D1D696}" srcOrd="1" destOrd="0" presId="urn:microsoft.com/office/officeart/2005/8/layout/orgChart1"/>
    <dgm:cxn modelId="{4CF81B54-ACB0-4F79-A93C-E40EB7F8EE89}" type="presParOf" srcId="{04714773-47F3-4E54-A13D-17EBB1D1D696}" destId="{2D29A049-7D09-467E-B74F-5FACB4AFBBE7}" srcOrd="0" destOrd="0" presId="urn:microsoft.com/office/officeart/2005/8/layout/orgChart1"/>
    <dgm:cxn modelId="{680A8B75-BEEC-49D9-9195-B88B299A9138}" type="presParOf" srcId="{2D29A049-7D09-467E-B74F-5FACB4AFBBE7}" destId="{BA901B41-9F98-4D1D-AFD3-9C16DFFB5FE3}" srcOrd="0" destOrd="0" presId="urn:microsoft.com/office/officeart/2005/8/layout/orgChart1"/>
    <dgm:cxn modelId="{76E81EE8-7380-4F11-9BC0-D3DC11182C07}" type="presParOf" srcId="{2D29A049-7D09-467E-B74F-5FACB4AFBBE7}" destId="{2D260FC1-DE92-464F-98D6-0336F95FDE1B}" srcOrd="1" destOrd="0" presId="urn:microsoft.com/office/officeart/2005/8/layout/orgChart1"/>
    <dgm:cxn modelId="{EFB8C575-4576-4620-A4E5-CC8701FB1725}" type="presParOf" srcId="{04714773-47F3-4E54-A13D-17EBB1D1D696}" destId="{437FDF67-249A-469C-A6DF-2C91B32FDA5E}" srcOrd="1" destOrd="0" presId="urn:microsoft.com/office/officeart/2005/8/layout/orgChart1"/>
    <dgm:cxn modelId="{9BBE711D-2F3E-4DB1-AA27-42897911117A}" type="presParOf" srcId="{04714773-47F3-4E54-A13D-17EBB1D1D696}" destId="{9E69354E-36C6-495E-95CA-B4A9A7C9DDC6}" srcOrd="2" destOrd="0" presId="urn:microsoft.com/office/officeart/2005/8/layout/orgChart1"/>
    <dgm:cxn modelId="{B66DF383-FC4C-4EAE-8F72-DA00C6E1D863}" type="presParOf" srcId="{747A1BCC-B911-4A09-8DDE-D9C409EED474}" destId="{959EC170-B625-4E59-8217-1BC5915CE725}" srcOrd="2" destOrd="0" presId="urn:microsoft.com/office/officeart/2005/8/layout/orgChart1"/>
    <dgm:cxn modelId="{A5A91CC7-D654-4BCE-A912-89FEDE45F3CA}" type="presParOf" srcId="{747A1BCC-B911-4A09-8DDE-D9C409EED474}" destId="{59A7C8E4-9A3B-4AAA-8AB0-EE2A8A04D346}" srcOrd="3" destOrd="0" presId="urn:microsoft.com/office/officeart/2005/8/layout/orgChart1"/>
    <dgm:cxn modelId="{075CD421-4741-4A64-908A-006A8EEDC082}" type="presParOf" srcId="{59A7C8E4-9A3B-4AAA-8AB0-EE2A8A04D346}" destId="{402C40CC-D859-4E42-96FA-32CD0DA2B06A}" srcOrd="0" destOrd="0" presId="urn:microsoft.com/office/officeart/2005/8/layout/orgChart1"/>
    <dgm:cxn modelId="{A83E527D-267D-447E-9B03-A7E45F47375E}" type="presParOf" srcId="{402C40CC-D859-4E42-96FA-32CD0DA2B06A}" destId="{E5481E37-5006-44AC-B068-14517888D759}" srcOrd="0" destOrd="0" presId="urn:microsoft.com/office/officeart/2005/8/layout/orgChart1"/>
    <dgm:cxn modelId="{0268C1B9-41DC-4324-896F-CB86C0EE1A0E}" type="presParOf" srcId="{402C40CC-D859-4E42-96FA-32CD0DA2B06A}" destId="{54517B3C-C976-4BFD-AF7B-FF3DD911DEE6}" srcOrd="1" destOrd="0" presId="urn:microsoft.com/office/officeart/2005/8/layout/orgChart1"/>
    <dgm:cxn modelId="{89F62B53-59FF-49E8-8888-77E4C2142E87}" type="presParOf" srcId="{59A7C8E4-9A3B-4AAA-8AB0-EE2A8A04D346}" destId="{ABD57565-C5D2-422C-B249-B20725635192}" srcOrd="1" destOrd="0" presId="urn:microsoft.com/office/officeart/2005/8/layout/orgChart1"/>
    <dgm:cxn modelId="{A6CC7FA2-F9D6-4030-B0E4-37C56868997C}" type="presParOf" srcId="{59A7C8E4-9A3B-4AAA-8AB0-EE2A8A04D346}" destId="{F8F934D4-9C14-400F-99BB-DDDB3FE721BE}" srcOrd="2" destOrd="0" presId="urn:microsoft.com/office/officeart/2005/8/layout/orgChart1"/>
    <dgm:cxn modelId="{4511D2B5-2B8D-43E6-8188-CF9EF78C95AF}" type="presParOf" srcId="{747A1BCC-B911-4A09-8DDE-D9C409EED474}" destId="{EF4E8420-5690-482E-8067-F9494AFB45EC}" srcOrd="4" destOrd="0" presId="urn:microsoft.com/office/officeart/2005/8/layout/orgChart1"/>
    <dgm:cxn modelId="{42EB9D54-B2D0-4394-956B-AB3A65733FC8}" type="presParOf" srcId="{747A1BCC-B911-4A09-8DDE-D9C409EED474}" destId="{4DAB1013-9341-4BE6-A13C-7E00A088A66D}" srcOrd="5" destOrd="0" presId="urn:microsoft.com/office/officeart/2005/8/layout/orgChart1"/>
    <dgm:cxn modelId="{3DBE4BE4-4AFA-4005-A416-0168358A3282}" type="presParOf" srcId="{4DAB1013-9341-4BE6-A13C-7E00A088A66D}" destId="{63F96962-DF4F-49D5-99D8-7A5D8D75F5DD}" srcOrd="0" destOrd="0" presId="urn:microsoft.com/office/officeart/2005/8/layout/orgChart1"/>
    <dgm:cxn modelId="{7A77CF09-3259-4D18-8D15-002F8561D3C0}" type="presParOf" srcId="{63F96962-DF4F-49D5-99D8-7A5D8D75F5DD}" destId="{BA5C4A1C-D103-4093-B8B0-C352CBEC20CE}" srcOrd="0" destOrd="0" presId="urn:microsoft.com/office/officeart/2005/8/layout/orgChart1"/>
    <dgm:cxn modelId="{90D6E9AA-C9FD-4EDD-8D9C-767E7F8B5D8A}" type="presParOf" srcId="{63F96962-DF4F-49D5-99D8-7A5D8D75F5DD}" destId="{7744E3C7-1115-4B9D-A6F9-0649CBD8F582}" srcOrd="1" destOrd="0" presId="urn:microsoft.com/office/officeart/2005/8/layout/orgChart1"/>
    <dgm:cxn modelId="{25468579-08F2-4430-B494-A38DCAAA50AD}" type="presParOf" srcId="{4DAB1013-9341-4BE6-A13C-7E00A088A66D}" destId="{C77BA955-B45F-43AE-9CBC-8715592C0504}" srcOrd="1" destOrd="0" presId="urn:microsoft.com/office/officeart/2005/8/layout/orgChart1"/>
    <dgm:cxn modelId="{E2567ADE-D2E6-4D84-A093-4917549E5AA7}" type="presParOf" srcId="{4DAB1013-9341-4BE6-A13C-7E00A088A66D}" destId="{96D96DBA-E75C-49AE-98FF-377A342E76F6}" srcOrd="2" destOrd="0" presId="urn:microsoft.com/office/officeart/2005/8/layout/orgChart1"/>
    <dgm:cxn modelId="{872A8323-01F0-4C34-826A-B73833B274DB}" type="presParOf" srcId="{18CCF477-327B-4B38-9451-028A5F350C0E}" destId="{72801051-C04D-48DA-8361-9BDC70C070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E8420-5690-482E-8067-F9494AFB45EC}">
      <dsp:nvSpPr>
        <dsp:cNvPr id="0" name=""/>
        <dsp:cNvSpPr/>
      </dsp:nvSpPr>
      <dsp:spPr>
        <a:xfrm>
          <a:off x="5949905" y="2167051"/>
          <a:ext cx="3900029" cy="806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84"/>
              </a:lnTo>
              <a:lnTo>
                <a:pt x="3900029" y="440484"/>
              </a:lnTo>
              <a:lnTo>
                <a:pt x="3900029" y="8068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EC170-B625-4E59-8217-1BC5915CE725}">
      <dsp:nvSpPr>
        <dsp:cNvPr id="0" name=""/>
        <dsp:cNvSpPr/>
      </dsp:nvSpPr>
      <dsp:spPr>
        <a:xfrm>
          <a:off x="5878660" y="2167051"/>
          <a:ext cx="91440" cy="844974"/>
        </a:xfrm>
        <a:custGeom>
          <a:avLst/>
          <a:gdLst/>
          <a:ahLst/>
          <a:cxnLst/>
          <a:rect l="0" t="0" r="0" b="0"/>
          <a:pathLst>
            <a:path>
              <a:moveTo>
                <a:pt x="71244" y="0"/>
              </a:moveTo>
              <a:lnTo>
                <a:pt x="71244" y="478588"/>
              </a:lnTo>
              <a:lnTo>
                <a:pt x="45720" y="478588"/>
              </a:lnTo>
              <a:lnTo>
                <a:pt x="45720" y="8449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F31DF-798C-436D-9892-E0F6F75666B6}">
      <dsp:nvSpPr>
        <dsp:cNvPr id="0" name=""/>
        <dsp:cNvSpPr/>
      </dsp:nvSpPr>
      <dsp:spPr>
        <a:xfrm>
          <a:off x="1731555" y="2167051"/>
          <a:ext cx="4218349" cy="844974"/>
        </a:xfrm>
        <a:custGeom>
          <a:avLst/>
          <a:gdLst/>
          <a:ahLst/>
          <a:cxnLst/>
          <a:rect l="0" t="0" r="0" b="0"/>
          <a:pathLst>
            <a:path>
              <a:moveTo>
                <a:pt x="4218349" y="0"/>
              </a:moveTo>
              <a:lnTo>
                <a:pt x="4218349" y="478588"/>
              </a:lnTo>
              <a:lnTo>
                <a:pt x="0" y="478588"/>
              </a:lnTo>
              <a:lnTo>
                <a:pt x="0" y="8449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C9E0A-5583-49C1-B2DE-9B8DA6091292}">
      <dsp:nvSpPr>
        <dsp:cNvPr id="0" name=""/>
        <dsp:cNvSpPr/>
      </dsp:nvSpPr>
      <dsp:spPr>
        <a:xfrm>
          <a:off x="234970" y="136344"/>
          <a:ext cx="11429869" cy="2030707"/>
        </a:xfrm>
        <a:prstGeom prst="flowChartAlternateProcess">
          <a:avLst/>
        </a:prstGeom>
        <a:noFill/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Etudier les paramètres écologiques et dendrométriques des arbres d’alignement dans la ville de Cotonou, selon les zones de développement</a:t>
          </a:r>
          <a:endParaRPr lang="fr-FR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4099" y="235473"/>
        <a:ext cx="11231611" cy="1832449"/>
      </dsp:txXfrm>
    </dsp:sp>
    <dsp:sp modelId="{BA901B41-9F98-4D1D-AFD3-9C16DFFB5FE3}">
      <dsp:nvSpPr>
        <dsp:cNvPr id="0" name=""/>
        <dsp:cNvSpPr/>
      </dsp:nvSpPr>
      <dsp:spPr>
        <a:xfrm>
          <a:off x="5333" y="3012026"/>
          <a:ext cx="3452444" cy="1744698"/>
        </a:xfrm>
        <a:prstGeom prst="flowChartAlternateProcess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rPr>
            <a:t>Etudier la composition, la diversité et la distribution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90500" y="3097193"/>
        <a:ext cx="3282110" cy="1574364"/>
      </dsp:txXfrm>
    </dsp:sp>
    <dsp:sp modelId="{E5481E37-5006-44AC-B068-14517888D759}">
      <dsp:nvSpPr>
        <dsp:cNvPr id="0" name=""/>
        <dsp:cNvSpPr/>
      </dsp:nvSpPr>
      <dsp:spPr>
        <a:xfrm>
          <a:off x="4190551" y="3012026"/>
          <a:ext cx="3467658" cy="1744698"/>
        </a:xfrm>
        <a:prstGeom prst="flowChartAlternateProcess">
          <a:avLst/>
        </a:prstGeom>
        <a:solidFill>
          <a:srgbClr val="FFC00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rPr>
            <a:t>Comparer les paramètres étudiées entre les différentes zones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4275718" y="3097193"/>
        <a:ext cx="3297324" cy="1574364"/>
      </dsp:txXfrm>
    </dsp:sp>
    <dsp:sp modelId="{BA5C4A1C-D103-4093-B8B0-C352CBEC20CE}">
      <dsp:nvSpPr>
        <dsp:cNvPr id="0" name=""/>
        <dsp:cNvSpPr/>
      </dsp:nvSpPr>
      <dsp:spPr>
        <a:xfrm>
          <a:off x="8105236" y="2973922"/>
          <a:ext cx="3489397" cy="1744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Evaluer l’état sanitaire</a:t>
          </a:r>
          <a:endParaRPr lang="fr-FR" sz="2800" b="1" kern="1200" dirty="0">
            <a:solidFill>
              <a:schemeClr val="tx1"/>
            </a:solidFill>
          </a:endParaRPr>
        </a:p>
      </dsp:txBody>
      <dsp:txXfrm>
        <a:off x="8190405" y="3059091"/>
        <a:ext cx="3319059" cy="1574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E391-894A-4870-9D76-B3A5F1137F05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A043-B7C5-4B05-B124-3FFFAEFB2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16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D579B-02C4-47B6-AAAF-08099D11DA6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AA1CB-1C74-4778-90F1-A13D3EC621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7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48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4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83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fr-FR" altLang="fr-FR" sz="10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  <a:r>
              <a:rPr lang="fr-FR" altLang="fr-FR" sz="105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moins régulière</a:t>
            </a:r>
            <a:r>
              <a:rPr lang="fr-FR" altLang="fr-FR" sz="1050" b="1" baseline="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répartition des individus entre les espèces pour les trois zones</a:t>
            </a:r>
          </a:p>
          <a:p>
            <a:pPr marL="171450" lvl="0" indent="-171450" algn="just">
              <a:lnSpc>
                <a:spcPct val="150000"/>
              </a:lnSpc>
              <a:buFontTx/>
              <a:buChar char="-"/>
            </a:pPr>
            <a:r>
              <a:rPr lang="fr-FR" altLang="fr-FR" sz="1050" b="1" baseline="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Densité</a:t>
            </a:r>
          </a:p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79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latin typeface="Arial Narrow" panose="020B0606020202030204" pitchFamily="34" charset="0"/>
              </a:rPr>
              <a:t>Les structures </a:t>
            </a:r>
            <a:r>
              <a:rPr lang="fr-FR" sz="1200" b="1" dirty="0" err="1" smtClean="0">
                <a:latin typeface="Arial Narrow" panose="020B0606020202030204" pitchFamily="34" charset="0"/>
              </a:rPr>
              <a:t>diamétriques</a:t>
            </a:r>
            <a:r>
              <a:rPr lang="fr-FR" sz="1200" b="1" dirty="0" smtClean="0">
                <a:latin typeface="Arial Narrow" panose="020B0606020202030204" pitchFamily="34" charset="0"/>
              </a:rPr>
              <a:t> pour les 3 zone montrent une distribution en « J renversé » </a:t>
            </a:r>
            <a:r>
              <a:rPr lang="fr-FR" sz="1200" b="1" baseline="0" dirty="0" smtClean="0">
                <a:latin typeface="Arial Narrow" panose="020B0606020202030204" pitchFamily="34" charset="0"/>
              </a:rPr>
              <a:t> et </a:t>
            </a:r>
            <a:r>
              <a:rPr lang="fr-FR" sz="1200" b="1" dirty="0" smtClean="0">
                <a:latin typeface="Arial Narrow" panose="020B0606020202030204" pitchFamily="34" charset="0"/>
              </a:rPr>
              <a:t>une </a:t>
            </a:r>
            <a:r>
              <a:rPr lang="fr-FR" sz="1200" b="1" baseline="0" dirty="0" smtClean="0">
                <a:latin typeface="Arial Narrow" panose="020B0606020202030204" pitchFamily="34" charset="0"/>
              </a:rPr>
              <a:t>tendance à </a:t>
            </a:r>
            <a:r>
              <a:rPr lang="fr-FR" sz="1200" b="1" dirty="0" smtClean="0">
                <a:latin typeface="Arial Narrow" panose="020B0606020202030204" pitchFamily="34" charset="0"/>
              </a:rPr>
              <a:t>asymétrie droite, caractéristique des peuplements avec prédominance d’individus jeunes ou de faible diamètre.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26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b="1" dirty="0" smtClean="0"/>
              <a:t>Comme l’indique la photo 2, certains</a:t>
            </a:r>
            <a:r>
              <a:rPr lang="fr-FR" b="1" baseline="0" dirty="0" smtClean="0"/>
              <a:t> arbres sont </a:t>
            </a:r>
            <a:r>
              <a:rPr lang="fr-FR" sz="1200" b="1" dirty="0" smtClean="0">
                <a:latin typeface="Arial Narrow" panose="020B0606020202030204" pitchFamily="34" charset="0"/>
              </a:rPr>
              <a:t>arbres sont plantés sur un sol bétonné (dallage du terre-plein central ou du trottoir). La base du tronc pour la plupart de ces arbres  est protégée par une murette circulaire. Ils représentent 30,51% des arbres.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9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819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Arbres</a:t>
            </a:r>
            <a:r>
              <a:rPr lang="fr-FR" baseline="0" dirty="0" smtClean="0"/>
              <a:t> d’alignement présents dans la quasi-totalité de rues et artères principales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Majoritairement exotiques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Mal répartis à cause de mauvaise organisation et urbanisation qui n’anticipe pas sur le reboisement.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Ce qui est de nature à compromettre une couverture convenable du territoire et la survie des arbres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76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0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82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50" baseline="0" dirty="0" smtClean="0"/>
              <a:t>Arbres élément qui fait la rupture avec les caractéristiques primaires d’une ville</a:t>
            </a:r>
          </a:p>
          <a:p>
            <a:r>
              <a:rPr lang="fr-FR" sz="1050" baseline="0" dirty="0" smtClean="0"/>
              <a:t>Ces études se sont intéressées à tous les arbres (alignement, jardins, publiques, autour des monuments, de devanture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7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2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366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 ZCE, ZGE, ZPU.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Echantillonnage aléatoire sur carte au 1/50000 subdivisée en grille.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grilles alternatives constituent les grilles d’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échantionnageNagendra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Gopal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(2010)</a:t>
            </a:r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Un ou deux </a:t>
            </a:r>
            <a:r>
              <a:rPr lang="fr-FR" baseline="0" dirty="0" err="1" smtClean="0"/>
              <a:t>transects</a:t>
            </a:r>
            <a:r>
              <a:rPr lang="fr-FR" baseline="0" dirty="0" smtClean="0"/>
              <a:t> de 250 m est parcouru dans chaque grille.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41 </a:t>
            </a:r>
            <a:r>
              <a:rPr lang="fr-FR" baseline="0" dirty="0" err="1" smtClean="0"/>
              <a:t>transects</a:t>
            </a:r>
            <a:r>
              <a:rPr lang="fr-FR" baseline="0" dirty="0" smtClean="0"/>
              <a:t> parcourus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62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0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Enquête</a:t>
            </a:r>
            <a:r>
              <a:rPr lang="fr-FR" baseline="0" dirty="0" smtClean="0"/>
              <a:t> légère auprès des élus locaux (CA et CQ)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9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A1CB-1C74-4778-90F1-A13D3EC6213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1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2818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019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832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1354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6644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02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84746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11344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1097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42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172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7599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573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473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3592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464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103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4B8DCE-A014-482B-B1E6-7F8927B75473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42B415-681D-49BE-9146-35FC965A5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94" y="1942446"/>
            <a:ext cx="9875520" cy="98600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CELEBRATION DE LA SEMAINE DE LA BIODIVERSITE ET DE LA RECHERCHE SCIENTIFIQUE EDITION 2019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557939" y="3130658"/>
            <a:ext cx="11073248" cy="2046823"/>
          </a:xfrm>
        </p:spPr>
        <p:txBody>
          <a:bodyPr/>
          <a:lstStyle/>
          <a:p>
            <a:pPr marL="45720" indent="0" algn="ctr">
              <a:buNone/>
            </a:pPr>
            <a:r>
              <a:rPr lang="fr-FR" b="1" dirty="0" smtClean="0"/>
              <a:t>Thème: </a:t>
            </a:r>
          </a:p>
          <a:p>
            <a:pPr marL="45720" indent="0" algn="ctr">
              <a:buNone/>
            </a:pPr>
            <a:r>
              <a:rPr lang="fr-FR" sz="4400" b="1" dirty="0" smtClean="0">
                <a:solidFill>
                  <a:schemeClr val="accent2">
                    <a:lumMod val="50000"/>
                  </a:schemeClr>
                </a:solidFill>
              </a:rPr>
              <a:t>Distribution, abondance et composition des arbres d’alignement dans la ville de Cotonou.</a:t>
            </a:r>
            <a:endParaRPr lang="fr-F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7803" y="495896"/>
            <a:ext cx="872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MINISTERE DU CADRE DE VIE ET DU DEVELOPPEMENT DURABLE</a:t>
            </a:r>
            <a:endParaRPr lang="fr-FR" dirty="0" smtClean="0"/>
          </a:p>
          <a:p>
            <a:pPr algn="ctr"/>
            <a:r>
              <a:rPr lang="fr-FR" dirty="0" smtClean="0"/>
              <a:t>---------------</a:t>
            </a:r>
          </a:p>
          <a:p>
            <a:pPr algn="ctr"/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 D’ETUDES, DE RECHERCHES ET DE FORMATION FORESTIERE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----------------------------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31669" y="5738893"/>
            <a:ext cx="30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Présenté par:</a:t>
            </a:r>
          </a:p>
          <a:p>
            <a:pPr algn="ctr"/>
            <a:r>
              <a:rPr lang="fr-FR" sz="2000" b="1" dirty="0" err="1" smtClean="0"/>
              <a:t>Coffi</a:t>
            </a:r>
            <a:r>
              <a:rPr lang="fr-FR" sz="2000" b="1" dirty="0" smtClean="0"/>
              <a:t> Charles KPOKPOYA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623191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78711"/>
              </p:ext>
            </p:extLst>
          </p:nvPr>
        </p:nvGraphicFramePr>
        <p:xfrm>
          <a:off x="93307" y="410543"/>
          <a:ext cx="7507643" cy="666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742"/>
                <a:gridCol w="1791893"/>
                <a:gridCol w="1597389"/>
                <a:gridCol w="1343619"/>
              </a:tblGrid>
              <a:tr h="39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</a:rPr>
                        <a:t>Espèces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Famille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Origine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Fréquence (%)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 anchor="ctr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Acacia auriculiformis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Leguminosae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7,10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Artocarpus altilis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Moraceae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Azadirachta indica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Meliaceae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Casuarina equisetifolia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Casuarinaceae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7,76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Ceiba pentandra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Bombacaceae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Coccoloba uvifera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Polygonaceae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Cocos nucifera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Arecaceae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Cordia sebestena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Boraginaceae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Crateva adansonii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Capparaceae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Autochtone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Delonix regia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Leguminosae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‘4,73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Elaeis guineensis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Arecaceae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Autochtone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Eucalyptus camaldulensis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Myrtaceae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Eucalyptus torelliana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Myrtaceae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Ficus benjamina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Moraceae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Ficus polita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Moraceae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Autochtone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Ficus spp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Moraceae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Autochtone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Guaiacum officinale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Zygophyllaceae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6,04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6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Khaya senegalensis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Meliaceae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Autochtone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28,05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solidFill>
                      <a:srgbClr val="FFC000"/>
                    </a:solidFill>
                  </a:tcPr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Mangifera indica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Anacardiaceae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Polyalthia longifolia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Annonaceae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Roystonea regia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Asparagaceae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8,84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60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Terminalia catappa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Combretaceae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11,61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>
                    <a:solidFill>
                      <a:schemeClr val="accent3"/>
                    </a:solidFill>
                  </a:tcPr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  <a:latin typeface="Arial Narrow" panose="020B0606020202030204" pitchFamily="34" charset="0"/>
                        </a:rPr>
                        <a:t>Terminalia mantaly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Arial Narrow" panose="020B0606020202030204" pitchFamily="34" charset="0"/>
                        </a:rPr>
                        <a:t>Combretaceae</a:t>
                      </a:r>
                      <a:endParaRPr lang="fr-FR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Exotique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  <a:tr h="240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Arial Narrow" panose="020B0606020202030204" pitchFamily="34" charset="0"/>
                        </a:rPr>
                        <a:t>Terminalia</a:t>
                      </a: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Arial Narrow" panose="020B0606020202030204" pitchFamily="34" charset="0"/>
                        </a:rPr>
                        <a:t>superba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Arial Narrow" panose="020B0606020202030204" pitchFamily="34" charset="0"/>
                        </a:rPr>
                        <a:t>Combretaceae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Autochtone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3,68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8" marR="43258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2439" y="-93305"/>
            <a:ext cx="83913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Tableau </a:t>
            </a:r>
            <a:r>
              <a:rPr lang="fr-F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Espèces d’arbres rencontrées dans les trois zones parcourues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72400" y="410543"/>
            <a:ext cx="4229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Arial Narrow" panose="020B0606020202030204" pitchFamily="34" charset="0"/>
              </a:rPr>
              <a:t>472 arbres recensés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Arial Narrow" panose="020B0606020202030204" pitchFamily="34" charset="0"/>
              </a:rPr>
              <a:t>24 espèces / 19 genres / 15 </a:t>
            </a:r>
            <a:r>
              <a:rPr lang="fr-FR" sz="3200" b="1" dirty="0" err="1" smtClean="0">
                <a:latin typeface="Arial Narrow" panose="020B0606020202030204" pitchFamily="34" charset="0"/>
              </a:rPr>
              <a:t>familes</a:t>
            </a:r>
            <a:r>
              <a:rPr lang="fr-FR" sz="3200" b="1" dirty="0" smtClean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3200" b="1" dirty="0" smtClean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latin typeface="Arial Narrow" panose="020B0606020202030204" pitchFamily="34" charset="0"/>
              </a:rPr>
              <a:t>Moraceae</a:t>
            </a:r>
            <a:r>
              <a:rPr lang="fr-FR" sz="3200" b="1" dirty="0" smtClean="0">
                <a:latin typeface="Arial Narrow" panose="020B0606020202030204" pitchFamily="34" charset="0"/>
              </a:rPr>
              <a:t> (26,66%)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latin typeface="Arial Narrow" panose="020B0606020202030204" pitchFamily="34" charset="0"/>
              </a:rPr>
              <a:t>Combretaceae</a:t>
            </a:r>
            <a:r>
              <a:rPr lang="fr-FR" sz="3200" b="1" dirty="0" smtClean="0">
                <a:latin typeface="Arial Narrow" panose="020B0606020202030204" pitchFamily="34" charset="0"/>
              </a:rPr>
              <a:t> (20%)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39100" y="4953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Arial Narrow" panose="020B0606020202030204" pitchFamily="34" charset="0"/>
              </a:rPr>
              <a:t>Gnélé</a:t>
            </a:r>
            <a:r>
              <a:rPr lang="fr-FR" sz="3200" b="1" dirty="0" smtClean="0">
                <a:latin typeface="Arial Narrow" panose="020B0606020202030204" pitchFamily="34" charset="0"/>
              </a:rPr>
              <a:t> (2010)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5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889515"/>
            <a:ext cx="11887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latin typeface="Arial Narrow" panose="020B0606020202030204" pitchFamily="34" charset="0"/>
              </a:rPr>
              <a:t>Akionla</a:t>
            </a:r>
            <a:r>
              <a:rPr lang="fr-FR" sz="3200" b="1" dirty="0" smtClean="0">
                <a:latin typeface="Arial Narrow" panose="020B0606020202030204" pitchFamily="34" charset="0"/>
              </a:rPr>
              <a:t> </a:t>
            </a:r>
            <a:r>
              <a:rPr lang="fr-FR" sz="3200" b="1" dirty="0">
                <a:latin typeface="Arial Narrow" panose="020B0606020202030204" pitchFamily="34" charset="0"/>
              </a:rPr>
              <a:t>(</a:t>
            </a:r>
            <a:r>
              <a:rPr lang="fr-FR" sz="3200" b="1" dirty="0" smtClean="0">
                <a:latin typeface="Arial Narrow" panose="020B0606020202030204" pitchFamily="34" charset="0"/>
              </a:rPr>
              <a:t>2012): 33 </a:t>
            </a:r>
            <a:r>
              <a:rPr lang="fr-FR" sz="3200" b="1" dirty="0">
                <a:latin typeface="Arial Narrow" panose="020B0606020202030204" pitchFamily="34" charset="0"/>
              </a:rPr>
              <a:t>espèces sur les axes et </a:t>
            </a:r>
            <a:r>
              <a:rPr lang="fr-FR" sz="3200" b="1" dirty="0" smtClean="0">
                <a:latin typeface="Arial Narrow" panose="020B0606020202030204" pitchFamily="34" charset="0"/>
              </a:rPr>
              <a:t>artères de Porto-Novo.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b="1" dirty="0" err="1" smtClean="0">
                <a:latin typeface="Arial Narrow" panose="020B0606020202030204" pitchFamily="34" charset="0"/>
              </a:rPr>
              <a:t>Polorigni</a:t>
            </a:r>
            <a:r>
              <a:rPr lang="fr-FR" sz="3200" b="1" dirty="0" smtClean="0">
                <a:latin typeface="Arial Narrow" panose="020B0606020202030204" pitchFamily="34" charset="0"/>
              </a:rPr>
              <a:t> </a:t>
            </a:r>
            <a:r>
              <a:rPr lang="fr-FR" sz="3200" b="1" i="1" dirty="0">
                <a:latin typeface="Arial Narrow" panose="020B0606020202030204" pitchFamily="34" charset="0"/>
              </a:rPr>
              <a:t>et al</a:t>
            </a:r>
            <a:r>
              <a:rPr lang="fr-FR" sz="3200" b="1" dirty="0">
                <a:latin typeface="Arial Narrow" panose="020B0606020202030204" pitchFamily="34" charset="0"/>
              </a:rPr>
              <a:t>., (2014</a:t>
            </a:r>
            <a:r>
              <a:rPr lang="fr-FR" sz="3200" b="1" dirty="0" smtClean="0">
                <a:latin typeface="Arial Narrow" panose="020B0606020202030204" pitchFamily="34" charset="0"/>
              </a:rPr>
              <a:t>) : 29 </a:t>
            </a:r>
            <a:r>
              <a:rPr lang="fr-FR" sz="3200" b="1" dirty="0">
                <a:latin typeface="Arial Narrow" panose="020B0606020202030204" pitchFamily="34" charset="0"/>
              </a:rPr>
              <a:t>espèces </a:t>
            </a:r>
            <a:r>
              <a:rPr lang="fr-FR" sz="3200" b="1" dirty="0" smtClean="0">
                <a:latin typeface="Arial Narrow" panose="020B0606020202030204" pitchFamily="34" charset="0"/>
              </a:rPr>
              <a:t>sur les axes et artères de Lomé.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err="1">
                <a:latin typeface="Arial Narrow" panose="020B0606020202030204" pitchFamily="34" charset="0"/>
              </a:rPr>
              <a:t>Sreetheran</a:t>
            </a:r>
            <a:r>
              <a:rPr lang="fr-FR" sz="3200" b="1" dirty="0">
                <a:latin typeface="Arial Narrow" panose="020B0606020202030204" pitchFamily="34" charset="0"/>
              </a:rPr>
              <a:t> </a:t>
            </a:r>
            <a:r>
              <a:rPr lang="fr-FR" sz="3200" b="1" i="1" dirty="0">
                <a:latin typeface="Arial Narrow" panose="020B0606020202030204" pitchFamily="34" charset="0"/>
              </a:rPr>
              <a:t>et</a:t>
            </a:r>
            <a:r>
              <a:rPr lang="fr-FR" sz="3200" b="1" dirty="0">
                <a:latin typeface="Arial Narrow" panose="020B0606020202030204" pitchFamily="34" charset="0"/>
              </a:rPr>
              <a:t> </a:t>
            </a:r>
            <a:r>
              <a:rPr lang="fr-FR" sz="3200" b="1" i="1" dirty="0">
                <a:latin typeface="Arial Narrow" panose="020B0606020202030204" pitchFamily="34" charset="0"/>
              </a:rPr>
              <a:t>al</a:t>
            </a:r>
            <a:r>
              <a:rPr lang="fr-FR" sz="3200" b="1" dirty="0">
                <a:latin typeface="Arial Narrow" panose="020B0606020202030204" pitchFamily="34" charset="0"/>
              </a:rPr>
              <a:t>., (2011</a:t>
            </a:r>
            <a:r>
              <a:rPr lang="fr-FR" sz="3200" b="1" dirty="0" smtClean="0">
                <a:latin typeface="Arial Narrow" panose="020B0606020202030204" pitchFamily="34" charset="0"/>
              </a:rPr>
              <a:t>): 35 espèces, Kuala Lumpur,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err="1">
                <a:latin typeface="Arial Narrow" panose="020B0606020202030204" pitchFamily="34" charset="0"/>
              </a:rPr>
              <a:t>Kuruneri-Chitepo</a:t>
            </a:r>
            <a:r>
              <a:rPr lang="fr-FR" sz="3200" b="1" dirty="0">
                <a:latin typeface="Arial Narrow" panose="020B0606020202030204" pitchFamily="34" charset="0"/>
              </a:rPr>
              <a:t> et al (2011) : 61 espèces à Port Alfred, </a:t>
            </a:r>
            <a:r>
              <a:rPr lang="fr-FR" sz="3200" b="1" dirty="0" smtClean="0">
                <a:latin typeface="Arial Narrow" panose="020B0606020202030204" pitchFamily="34" charset="0"/>
              </a:rPr>
              <a:t>Grahamstown</a:t>
            </a:r>
            <a:r>
              <a:rPr lang="fr-FR" sz="3200" b="1" dirty="0">
                <a:latin typeface="Arial Narrow" panose="020B0606020202030204" pitchFamily="34" charset="0"/>
              </a:rPr>
              <a:t>, </a:t>
            </a:r>
            <a:r>
              <a:rPr lang="fr-FR" sz="3200" b="1" dirty="0" smtClean="0">
                <a:latin typeface="Arial Narrow" panose="020B0606020202030204" pitchFamily="34" charset="0"/>
              </a:rPr>
              <a:t>et </a:t>
            </a:r>
            <a:r>
              <a:rPr lang="fr-FR" sz="3200" b="1" dirty="0">
                <a:latin typeface="Arial Narrow" panose="020B0606020202030204" pitchFamily="34" charset="0"/>
              </a:rPr>
              <a:t>Somerset </a:t>
            </a:r>
            <a:r>
              <a:rPr lang="fr-FR" sz="3200" b="1" dirty="0" smtClean="0">
                <a:latin typeface="Arial Narrow" panose="020B0606020202030204" pitchFamily="34" charset="0"/>
              </a:rPr>
              <a:t>East,</a:t>
            </a:r>
          </a:p>
          <a:p>
            <a:pPr algn="ctr"/>
            <a:endParaRPr lang="fr-FR" sz="35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fr-FR" sz="3500" b="1" dirty="0" smtClean="0">
                <a:latin typeface="Arial Narrow" panose="020B0606020202030204" pitchFamily="34" charset="0"/>
              </a:rPr>
              <a:t>Spécialisation des espèces choisies comme arbres d’alignement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6096000" y="3430219"/>
            <a:ext cx="26670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1950" y="5273173"/>
            <a:ext cx="573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 Narrow" panose="020B0606020202030204" pitchFamily="34" charset="0"/>
              </a:rPr>
              <a:t>- Espèces exotiques		: </a:t>
            </a:r>
            <a:r>
              <a:rPr lang="fr-FR" sz="3200" b="1" dirty="0" smtClean="0">
                <a:latin typeface="Arial Narrow" panose="020B0606020202030204" pitchFamily="34" charset="0"/>
              </a:rPr>
              <a:t>75% - Espèces Autochtones	: 25%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81800" y="5254123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Arial Narrow" panose="020B0606020202030204" pitchFamily="34" charset="0"/>
              </a:rPr>
              <a:t>Sreetheran</a:t>
            </a:r>
            <a:r>
              <a:rPr lang="fr-FR" sz="3200" b="1" dirty="0" smtClean="0">
                <a:latin typeface="Arial Narrow" panose="020B0606020202030204" pitchFamily="34" charset="0"/>
              </a:rPr>
              <a:t> </a:t>
            </a:r>
            <a:r>
              <a:rPr lang="fr-FR" sz="3200" b="1" i="1" dirty="0">
                <a:latin typeface="Arial Narrow" panose="020B0606020202030204" pitchFamily="34" charset="0"/>
              </a:rPr>
              <a:t>et</a:t>
            </a:r>
            <a:r>
              <a:rPr lang="fr-FR" sz="3200" b="1" dirty="0">
                <a:latin typeface="Arial Narrow" panose="020B0606020202030204" pitchFamily="34" charset="0"/>
              </a:rPr>
              <a:t> </a:t>
            </a:r>
            <a:r>
              <a:rPr lang="fr-FR" sz="3200" b="1" i="1" dirty="0">
                <a:latin typeface="Arial Narrow" panose="020B0606020202030204" pitchFamily="34" charset="0"/>
              </a:rPr>
              <a:t>al</a:t>
            </a:r>
            <a:r>
              <a:rPr lang="fr-FR" sz="3200" b="1" dirty="0">
                <a:latin typeface="Arial Narrow" panose="020B0606020202030204" pitchFamily="34" charset="0"/>
              </a:rPr>
              <a:t>., (2011), </a:t>
            </a:r>
            <a:r>
              <a:rPr lang="fr-FR" sz="3200" b="1" dirty="0" smtClean="0">
                <a:latin typeface="Arial Narrow" panose="020B0606020202030204" pitchFamily="34" charset="0"/>
              </a:rPr>
              <a:t>51% à 68,6% à Kuala Lumpur  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  <p:sp>
        <p:nvSpPr>
          <p:cNvPr id="10" name="Accolade fermante 9"/>
          <p:cNvSpPr/>
          <p:nvPr/>
        </p:nvSpPr>
        <p:spPr>
          <a:xfrm>
            <a:off x="6000750" y="5000193"/>
            <a:ext cx="533400" cy="1519684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3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669600"/>
              </p:ext>
            </p:extLst>
          </p:nvPr>
        </p:nvGraphicFramePr>
        <p:xfrm>
          <a:off x="74348" y="1267160"/>
          <a:ext cx="4004289" cy="322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817647"/>
              </p:ext>
            </p:extLst>
          </p:nvPr>
        </p:nvGraphicFramePr>
        <p:xfrm>
          <a:off x="4278353" y="1267160"/>
          <a:ext cx="3688597" cy="322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512287"/>
              </p:ext>
            </p:extLst>
          </p:nvPr>
        </p:nvGraphicFramePr>
        <p:xfrm>
          <a:off x="8166666" y="1267160"/>
          <a:ext cx="3929466" cy="322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9432" y="379867"/>
            <a:ext cx="868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 Narrow" panose="020B0606020202030204" pitchFamily="34" charset="0"/>
              </a:rPr>
              <a:t>Types d’arbres</a:t>
            </a:r>
            <a:endParaRPr lang="fr-FR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9432" y="5148943"/>
            <a:ext cx="11297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Arial Narrow" panose="020B0606020202030204" pitchFamily="34" charset="0"/>
              </a:rPr>
              <a:t>Gnélé</a:t>
            </a:r>
            <a:r>
              <a:rPr lang="fr-FR" sz="3200" b="1" dirty="0" smtClean="0">
                <a:latin typeface="Arial Narrow" panose="020B0606020202030204" pitchFamily="34" charset="0"/>
              </a:rPr>
              <a:t> (2010): Capacité à fournir de l’ombrage + capacité d’embellissement.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28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336722"/>
              </p:ext>
            </p:extLst>
          </p:nvPr>
        </p:nvGraphicFramePr>
        <p:xfrm>
          <a:off x="539858" y="723083"/>
          <a:ext cx="11393272" cy="3509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5320"/>
                <a:gridCol w="2037525"/>
                <a:gridCol w="2313298"/>
                <a:gridCol w="1989664"/>
                <a:gridCol w="1367465"/>
              </a:tblGrid>
              <a:tr h="305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Paramètres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>
                          <a:effectLst/>
                          <a:latin typeface="Arial Narrow" panose="020B0606020202030204" pitchFamily="34" charset="0"/>
                        </a:rPr>
                        <a:t>ZCE</a:t>
                      </a:r>
                      <a:endParaRPr lang="fr-FR" sz="21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>
                          <a:effectLst/>
                          <a:latin typeface="Arial Narrow" panose="020B0606020202030204" pitchFamily="34" charset="0"/>
                        </a:rPr>
                        <a:t>ZGE</a:t>
                      </a:r>
                      <a:endParaRPr lang="fr-FR" sz="21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>
                          <a:effectLst/>
                          <a:latin typeface="Arial Narrow" panose="020B0606020202030204" pitchFamily="34" charset="0"/>
                        </a:rPr>
                        <a:t>ZPU</a:t>
                      </a:r>
                      <a:endParaRPr lang="fr-FR" sz="21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>
                          <a:effectLst/>
                          <a:latin typeface="Arial Narrow" panose="020B0606020202030204" pitchFamily="34" charset="0"/>
                        </a:rPr>
                        <a:t>p- values</a:t>
                      </a:r>
                      <a:endParaRPr lang="fr-FR" sz="21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Richesse spécifique (S, espèces) </a:t>
                      </a:r>
                      <a:endParaRPr lang="fr-FR" sz="21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3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Diversité de Shannon (H, bits) 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2,24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3,46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3,35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err="1">
                          <a:effectLst/>
                          <a:latin typeface="Arial Narrow" panose="020B0606020202030204" pitchFamily="34" charset="0"/>
                        </a:rPr>
                        <a:t>Equitabilite</a:t>
                      </a: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 de </a:t>
                      </a:r>
                      <a:r>
                        <a:rPr lang="fr-FR" sz="2100" b="1" dirty="0" err="1">
                          <a:effectLst/>
                          <a:latin typeface="Arial Narrow" panose="020B0606020202030204" pitchFamily="34" charset="0"/>
                        </a:rPr>
                        <a:t>Pielou</a:t>
                      </a: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fr-FR" sz="2100" b="1" dirty="0" err="1">
                          <a:effectLst/>
                          <a:latin typeface="Arial Narrow" panose="020B0606020202030204" pitchFamily="34" charset="0"/>
                        </a:rPr>
                        <a:t>Eq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0,67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0,87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0,73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1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Densité (N, </a:t>
                      </a:r>
                      <a:r>
                        <a:rPr lang="fr-FR" sz="2100" b="1" dirty="0" err="1">
                          <a:effectLst/>
                          <a:latin typeface="Arial Narrow" panose="020B0606020202030204" pitchFamily="34" charset="0"/>
                        </a:rPr>
                        <a:t>ind</a:t>
                      </a: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/km) 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65,33±13,53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57,5±9,71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</a:rPr>
                        <a:t>48,64 ± 7,29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0,40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2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Diamètre moyen (cm)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24,63±3,87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20,79±4,96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</a:rPr>
                        <a:t>24,08 ± 1,76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0,468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2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Hauteur moyenne (m)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>
                          <a:effectLst/>
                          <a:latin typeface="Arial Narrow" panose="020B0606020202030204" pitchFamily="34" charset="0"/>
                        </a:rPr>
                        <a:t>7,6±1,78</a:t>
                      </a:r>
                      <a:endParaRPr lang="fr-FR" sz="21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7,6±1,35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 smtClean="0">
                          <a:effectLst/>
                          <a:latin typeface="Arial Narrow" panose="020B0606020202030204" pitchFamily="34" charset="0"/>
                        </a:rPr>
                        <a:t>6,15 ± 0,39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FR" sz="2100" b="1" dirty="0">
                          <a:effectLst/>
                          <a:latin typeface="Arial Narrow" panose="020B0606020202030204" pitchFamily="34" charset="0"/>
                        </a:rPr>
                        <a:t>0,337</a:t>
                      </a:r>
                      <a:endParaRPr lang="fr-FR" sz="2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0197" y="189487"/>
            <a:ext cx="9565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Tableau III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Paramètres de diversité floristique et paramètres dendrométriques par zone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3400" y="4303455"/>
            <a:ext cx="1137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Arial Narrow" panose="020B0606020202030204" pitchFamily="34" charset="0"/>
              </a:rPr>
              <a:t>Densité linéaire : - Pas de zone plus boisée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Arial Narrow" panose="020B0606020202030204" pitchFamily="34" charset="0"/>
              </a:rPr>
              <a:t>16,5 ± 6,6 à Port Alfred, 18,6 ±11,0 à Grahamstown, 17,4</a:t>
            </a:r>
            <a:r>
              <a:rPr lang="fr-FR" sz="3200" b="1" dirty="0">
                <a:latin typeface="Arial Narrow" panose="020B0606020202030204" pitchFamily="34" charset="0"/>
              </a:rPr>
              <a:t> </a:t>
            </a:r>
            <a:r>
              <a:rPr lang="fr-FR" sz="3200" b="1" dirty="0" smtClean="0">
                <a:latin typeface="Arial Narrow" panose="020B0606020202030204" pitchFamily="34" charset="0"/>
              </a:rPr>
              <a:t>±9,7 à </a:t>
            </a:r>
            <a:r>
              <a:rPr lang="fr-FR" sz="3200" b="1" dirty="0">
                <a:latin typeface="Arial Narrow" panose="020B0606020202030204" pitchFamily="34" charset="0"/>
              </a:rPr>
              <a:t>Somerset East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latin typeface="Arial Narrow" panose="020B0606020202030204" pitchFamily="34" charset="0"/>
              </a:rPr>
              <a:t>Arbres inégalement répartis (</a:t>
            </a:r>
            <a:r>
              <a:rPr lang="fr-FR" sz="3200" b="1" dirty="0" err="1">
                <a:latin typeface="Arial Narrow" panose="020B0606020202030204" pitchFamily="34" charset="0"/>
              </a:rPr>
              <a:t>Transects</a:t>
            </a:r>
            <a:r>
              <a:rPr lang="fr-FR" sz="3200" b="1" dirty="0">
                <a:latin typeface="Arial Narrow" panose="020B0606020202030204" pitchFamily="34" charset="0"/>
              </a:rPr>
              <a:t> sans arbre)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latin typeface="Arial Narrow" panose="020B0606020202030204" pitchFamily="34" charset="0"/>
              </a:rPr>
              <a:t>Diamètre moyen et hauteur moyenne: Arbres jeunes et arbustes</a:t>
            </a:r>
          </a:p>
        </p:txBody>
      </p:sp>
    </p:spTree>
    <p:extLst>
      <p:ext uri="{BB962C8B-B14F-4D97-AF65-F5344CB8AC3E}">
        <p14:creationId xmlns:p14="http://schemas.microsoft.com/office/powerpoint/2010/main" val="1431330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61606"/>
              </p:ext>
            </p:extLst>
          </p:nvPr>
        </p:nvGraphicFramePr>
        <p:xfrm>
          <a:off x="459356" y="276062"/>
          <a:ext cx="3590090" cy="309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459356" y="3596898"/>
            <a:ext cx="3750300" cy="71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3a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en diamètre des arbres de 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zone de commerce et d’entrepôt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Obje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01611"/>
              </p:ext>
            </p:extLst>
          </p:nvPr>
        </p:nvGraphicFramePr>
        <p:xfrm>
          <a:off x="4419600" y="216329"/>
          <a:ext cx="3498801" cy="31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4419600" y="3676325"/>
            <a:ext cx="3859078" cy="7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3b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en diamètre des arbres de 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 zone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grands équipements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8" name="Obje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737688"/>
              </p:ext>
            </p:extLst>
          </p:nvPr>
        </p:nvGraphicFramePr>
        <p:xfrm>
          <a:off x="8601559" y="216329"/>
          <a:ext cx="3409627" cy="314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8488622" y="3701509"/>
            <a:ext cx="3409627" cy="7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3c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en diamètre des 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arbres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zone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périurbaine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9356" y="4443492"/>
            <a:ext cx="1143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>
              <a:latin typeface="Arial Narrow" panose="020B0606020202030204" pitchFamily="34" charset="0"/>
            </a:endParaRPr>
          </a:p>
          <a:p>
            <a:r>
              <a:rPr lang="fr-FR" sz="3200" b="1" dirty="0" smtClean="0">
                <a:latin typeface="Arial Narrow" panose="020B0606020202030204" pitchFamily="34" charset="0"/>
              </a:rPr>
              <a:t>Intensification du reboisement au cours de ces dernières décennies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8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:\Mes Documents\Documents\ETUDES POST- UNIVERSITAIRES\MASTER CIFRED\Mémoire Master\Rédaction\Photos Ltn KCC\WP_20151106_07_48_23_Pr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75" y="838198"/>
            <a:ext cx="3170891" cy="4495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8522475" y="5380260"/>
            <a:ext cx="3434881" cy="13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</a:t>
            </a: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Comportement du système racinaire de </a:t>
            </a:r>
            <a:r>
              <a:rPr lang="fr-FR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r-FR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senegalensis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planté sur un sol nu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D:\Mes Documents\Documents\ETUDES POST- UNIVERSITAIRES\MASTER CIFRED\Mémoire Master\Rédaction\Photos\IMGP45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09" y="838197"/>
            <a:ext cx="3205010" cy="4495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4092070" y="5371078"/>
            <a:ext cx="3995487" cy="13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</a:t>
            </a: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Comportement du système racinaire d’un pied de </a:t>
            </a:r>
            <a:r>
              <a:rPr lang="fr-FR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Khaya</a:t>
            </a:r>
            <a:r>
              <a:rPr lang="fr-FR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senegalensis</a:t>
            </a:r>
            <a:r>
              <a:rPr lang="fr-FR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planté sur un sol bétonné et dont la base du tronc est confinée dans une murette de protection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3" y="838200"/>
            <a:ext cx="3457073" cy="44957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843" y="5380260"/>
            <a:ext cx="3457073" cy="97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1. Pied de </a:t>
            </a:r>
            <a:r>
              <a:rPr lang="fr-FR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Khaya</a:t>
            </a:r>
            <a:r>
              <a:rPr lang="fr-FR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senegalensis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fraichement 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écorcé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9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8" y="3940067"/>
            <a:ext cx="108203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500" b="1" dirty="0" err="1">
                <a:latin typeface="Arial Narrow" panose="020B0606020202030204" pitchFamily="34" charset="0"/>
              </a:rPr>
              <a:t>Viswanathan</a:t>
            </a:r>
            <a:r>
              <a:rPr lang="fr-FR" sz="3500" b="1" dirty="0">
                <a:latin typeface="Arial Narrow" panose="020B0606020202030204" pitchFamily="34" charset="0"/>
              </a:rPr>
              <a:t> </a:t>
            </a:r>
            <a:r>
              <a:rPr lang="fr-FR" sz="3500" b="1" i="1" dirty="0">
                <a:latin typeface="Arial Narrow" panose="020B0606020202030204" pitchFamily="34" charset="0"/>
              </a:rPr>
              <a:t>et al.</a:t>
            </a:r>
            <a:r>
              <a:rPr lang="fr-FR" sz="3500" b="1" dirty="0">
                <a:latin typeface="Arial Narrow" panose="020B0606020202030204" pitchFamily="34" charset="0"/>
              </a:rPr>
              <a:t>, (</a:t>
            </a:r>
            <a:r>
              <a:rPr lang="fr-FR" sz="3500" b="1" dirty="0" smtClean="0">
                <a:latin typeface="Arial Narrow" panose="020B0606020202030204" pitchFamily="34" charset="0"/>
              </a:rPr>
              <a:t>2011): Pavage imperméable          sols riches en CO2 et pauvres en oxygène surtout en condition d’humidité.</a:t>
            </a:r>
            <a:endParaRPr lang="fr-FR" sz="3500" dirty="0"/>
          </a:p>
        </p:txBody>
      </p:sp>
      <p:sp>
        <p:nvSpPr>
          <p:cNvPr id="5" name="Rectangle 4"/>
          <p:cNvSpPr/>
          <p:nvPr/>
        </p:nvSpPr>
        <p:spPr>
          <a:xfrm>
            <a:off x="380998" y="660723"/>
            <a:ext cx="108203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500" b="1" i="1" dirty="0" err="1">
                <a:latin typeface="Arial Narrow" panose="020B0606020202030204" pitchFamily="34" charset="0"/>
              </a:rPr>
              <a:t>Roystonea</a:t>
            </a:r>
            <a:r>
              <a:rPr lang="fr-FR" sz="3500" b="1" i="1" dirty="0">
                <a:latin typeface="Arial Narrow" panose="020B0606020202030204" pitchFamily="34" charset="0"/>
              </a:rPr>
              <a:t> </a:t>
            </a:r>
            <a:r>
              <a:rPr lang="fr-FR" sz="3500" b="1" i="1" dirty="0" err="1" smtClean="0">
                <a:latin typeface="Arial Narrow" panose="020B0606020202030204" pitchFamily="34" charset="0"/>
              </a:rPr>
              <a:t>regia</a:t>
            </a:r>
            <a:r>
              <a:rPr lang="fr-FR" sz="3500" b="1" i="1" dirty="0" smtClean="0">
                <a:latin typeface="Arial Narrow" panose="020B0606020202030204" pitchFamily="34" charset="0"/>
              </a:rPr>
              <a:t>         peu gênants + organes inutilisés.</a:t>
            </a:r>
            <a:endParaRPr lang="fr-FR" sz="3500" dirty="0"/>
          </a:p>
        </p:txBody>
      </p:sp>
      <p:sp>
        <p:nvSpPr>
          <p:cNvPr id="6" name="Rectangle 5"/>
          <p:cNvSpPr/>
          <p:nvPr/>
        </p:nvSpPr>
        <p:spPr>
          <a:xfrm>
            <a:off x="380998" y="2148875"/>
            <a:ext cx="108203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500" b="1" i="1" dirty="0" err="1" smtClean="0">
                <a:latin typeface="Arial Narrow" panose="020B0606020202030204" pitchFamily="34" charset="0"/>
              </a:rPr>
              <a:t>Khaya</a:t>
            </a:r>
            <a:r>
              <a:rPr lang="fr-FR" sz="3500" b="1" i="1" dirty="0" smtClean="0">
                <a:latin typeface="Arial Narrow" panose="020B0606020202030204" pitchFamily="34" charset="0"/>
              </a:rPr>
              <a:t> </a:t>
            </a:r>
            <a:r>
              <a:rPr lang="fr-FR" sz="3500" b="1" i="1" dirty="0" err="1" smtClean="0">
                <a:latin typeface="Arial Narrow" panose="020B0606020202030204" pitchFamily="34" charset="0"/>
              </a:rPr>
              <a:t>senegalensis</a:t>
            </a:r>
            <a:r>
              <a:rPr lang="fr-FR" sz="3500" b="1" i="1" dirty="0" smtClean="0">
                <a:latin typeface="Arial Narrow" panose="020B0606020202030204" pitchFamily="34" charset="0"/>
              </a:rPr>
              <a:t>          écorce et ses racines.</a:t>
            </a:r>
            <a:endParaRPr lang="fr-FR" sz="3500" dirty="0"/>
          </a:p>
        </p:txBody>
      </p:sp>
      <p:sp>
        <p:nvSpPr>
          <p:cNvPr id="7" name="Rectangle 6"/>
          <p:cNvSpPr/>
          <p:nvPr/>
        </p:nvSpPr>
        <p:spPr>
          <a:xfrm>
            <a:off x="380998" y="3066464"/>
            <a:ext cx="115061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3500" b="1" dirty="0" smtClean="0">
                <a:latin typeface="Arial Narrow" panose="020B0606020202030204" pitchFamily="34" charset="0"/>
              </a:rPr>
              <a:t>Mauvais positionnement </a:t>
            </a:r>
            <a:endParaRPr lang="fr-FR" sz="3500" dirty="0"/>
          </a:p>
        </p:txBody>
      </p:sp>
      <p:sp>
        <p:nvSpPr>
          <p:cNvPr id="8" name="Flèche droite 7"/>
          <p:cNvSpPr/>
          <p:nvPr/>
        </p:nvSpPr>
        <p:spPr>
          <a:xfrm>
            <a:off x="9327501" y="4184644"/>
            <a:ext cx="720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898251" y="850194"/>
            <a:ext cx="720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618251" y="2337543"/>
            <a:ext cx="720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64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929" y="344838"/>
            <a:ext cx="10972799" cy="81753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06" y="1162375"/>
            <a:ext cx="11484244" cy="3428676"/>
          </a:xfrm>
        </p:spPr>
        <p:txBody>
          <a:bodyPr>
            <a:noAutofit/>
          </a:bodyPr>
          <a:lstStyle/>
          <a:p>
            <a:pPr algn="just"/>
            <a:r>
              <a:rPr lang="fr-FR" sz="3200" b="1" dirty="0" smtClean="0">
                <a:latin typeface="Arial Narrow" panose="020B0606020202030204" pitchFamily="34" charset="0"/>
              </a:rPr>
              <a:t>Etude des arbres en ville, un domaine pas vierge, mais un chantier ouvert à l’exploration </a:t>
            </a:r>
            <a:endParaRPr lang="fr-FR" sz="3200" b="1" dirty="0">
              <a:latin typeface="Arial Narrow" panose="020B0606020202030204" pitchFamily="34" charset="0"/>
            </a:endParaRPr>
          </a:p>
          <a:p>
            <a:pPr algn="just"/>
            <a:r>
              <a:rPr lang="fr-FR" sz="3200" b="1" dirty="0" smtClean="0">
                <a:latin typeface="Arial Narrow" panose="020B0606020202030204" pitchFamily="34" charset="0"/>
              </a:rPr>
              <a:t>D’ici 2050, plus de 50% de la population mondiale vivra en zone urbaine</a:t>
            </a:r>
          </a:p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Arial Narrow" panose="020B0606020202030204" pitchFamily="34" charset="0"/>
              </a:rPr>
              <a:t>Projection  des problèmes environnementaux actuels dans le futur </a:t>
            </a:r>
          </a:p>
        </p:txBody>
      </p:sp>
      <p:sp>
        <p:nvSpPr>
          <p:cNvPr id="4" name="Flèche droite 3"/>
          <p:cNvSpPr/>
          <p:nvPr/>
        </p:nvSpPr>
        <p:spPr>
          <a:xfrm rot="5400000">
            <a:off x="5323503" y="4485306"/>
            <a:ext cx="419100" cy="287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50930" y="5269574"/>
            <a:ext cx="10972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 Narrow" panose="020B0606020202030204" pitchFamily="34" charset="0"/>
              </a:rPr>
              <a:t>La survie de l’humanité dépendra de comment nous aurons maitriser les questions environnementaux dans les </a:t>
            </a:r>
            <a:r>
              <a:rPr lang="fr-FR" sz="3200" b="1" dirty="0" smtClean="0">
                <a:latin typeface="Arial Narrow" panose="020B0606020202030204" pitchFamily="34" charset="0"/>
              </a:rPr>
              <a:t>villes,</a:t>
            </a:r>
            <a:endParaRPr lang="fr-F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2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322" y="516836"/>
            <a:ext cx="11430000" cy="5903842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MERCI DE VOTRE AIMABLE ATTENTION</a:t>
            </a:r>
            <a:endParaRPr lang="fr-FR" sz="4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102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20852"/>
            <a:ext cx="10018713" cy="1034512"/>
          </a:xfrm>
        </p:spPr>
        <p:txBody>
          <a:bodyPr>
            <a:normAutofit fontScale="90000"/>
          </a:bodyPr>
          <a:lstStyle/>
          <a:p>
            <a:r>
              <a:rPr lang="fr-FR" sz="8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</a:t>
            </a:r>
            <a:r>
              <a:rPr lang="fr-FR" sz="8000" b="1" dirty="0" smtClean="0"/>
              <a:t> </a:t>
            </a:r>
            <a:endParaRPr lang="fr-FR" sz="8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714" y="1255364"/>
            <a:ext cx="11270974" cy="5364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44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 INTRODUCTION</a:t>
            </a:r>
          </a:p>
          <a:p>
            <a:pPr>
              <a:lnSpc>
                <a:spcPct val="150000"/>
              </a:lnSpc>
            </a:pPr>
            <a:r>
              <a:rPr lang="fr-FR" sz="44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 MATERIELS ET METHODE</a:t>
            </a:r>
          </a:p>
          <a:p>
            <a:pPr>
              <a:lnSpc>
                <a:spcPct val="150000"/>
              </a:lnSpc>
            </a:pPr>
            <a:r>
              <a:rPr lang="fr-FR" sz="44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RESULTATS ET DISCUSSION</a:t>
            </a:r>
          </a:p>
          <a:p>
            <a:pPr>
              <a:lnSpc>
                <a:spcPct val="150000"/>
              </a:lnSpc>
            </a:pPr>
            <a:r>
              <a:rPr lang="fr-FR" sz="44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0258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0472" y="-25494"/>
            <a:ext cx="9875520" cy="800746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fr-FR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699" y="775253"/>
            <a:ext cx="7264659" cy="55874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Arbres, éléments importants du paysage urbains.</a:t>
            </a:r>
            <a:endParaRPr lang="fr-FR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Plusieurs études menées sur les arbres au Bénin. </a:t>
            </a:r>
            <a:r>
              <a:rPr lang="fr-FR" sz="32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Osséni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et al., 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2014, </a:t>
            </a:r>
            <a:r>
              <a:rPr lang="fr-FR" sz="32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Akionla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 (2012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), </a:t>
            </a:r>
            <a:r>
              <a:rPr lang="fr-FR" sz="32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Djossou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 (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2012), </a:t>
            </a:r>
            <a:r>
              <a:rPr lang="fr-FR" sz="32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Gnélé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(2010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), … </a:t>
            </a:r>
          </a:p>
          <a:p>
            <a:pPr algn="just"/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Arbres d’alignement, les plus nombreux </a:t>
            </a: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et les plus remarquables, d’où nécessité de leur accorder une attention particulière</a:t>
            </a:r>
          </a:p>
        </p:txBody>
      </p:sp>
      <p:pic>
        <p:nvPicPr>
          <p:cNvPr id="6" name="Image 5" descr="https://sp.yimg.com/xj/th?id=OIP.M95ca95436f86b7b83dfd11fb7e2e58a4o0&amp;pid=15.1&amp;P=0&amp;w=300&amp;h=3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31" y="775252"/>
            <a:ext cx="3627121" cy="231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31" y="3530858"/>
            <a:ext cx="3627121" cy="22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2343" y="206287"/>
            <a:ext cx="10018713" cy="725557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OBJECTIFS</a:t>
            </a:r>
            <a:endParaRPr lang="fr-FR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2827230"/>
              </p:ext>
            </p:extLst>
          </p:nvPr>
        </p:nvGraphicFramePr>
        <p:xfrm>
          <a:off x="156998" y="1133061"/>
          <a:ext cx="11885714" cy="500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91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449452"/>
            <a:ext cx="10018713" cy="914399"/>
          </a:xfrm>
        </p:spPr>
        <p:txBody>
          <a:bodyPr/>
          <a:lstStyle/>
          <a:p>
            <a:r>
              <a:rPr lang="fr-FR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MATERIEL ET METHODES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740" y="2044510"/>
            <a:ext cx="11052312" cy="4819971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altLang="fr-FR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TECHNIQUES ET OUTILS DE COLLECTE  DES DONNÉES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b="1" i="1" dirty="0">
              <a:solidFill>
                <a:schemeClr val="folHlink"/>
              </a:solidFill>
              <a:latin typeface="Arial Narrow" panose="020B0606020202030204" pitchFamily="34" charset="0"/>
            </a:endParaRPr>
          </a:p>
          <a:p>
            <a:r>
              <a:rPr lang="fr-FR" alt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Présentation du milieu d’étude</a:t>
            </a:r>
            <a:endParaRPr lang="fr-FR" altLang="fr-FR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r>
              <a:rPr lang="fr-FR" alt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Echantillonnage et collecte des données</a:t>
            </a:r>
            <a:endParaRPr lang="fr-FR" altLang="fr-FR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r>
              <a:rPr lang="fr-FR" alt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Traitement et analyse des données</a:t>
            </a:r>
            <a:endParaRPr lang="fr-FR" altLang="fr-FR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fr-F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L’état sanitaire a été évalué en utilisant </a:t>
            </a:r>
            <a:endParaRPr lang="fr-F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28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1445" y="6211669"/>
            <a:ext cx="1168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rial Narrow" panose="020B0606020202030204" pitchFamily="34" charset="0"/>
              </a:rPr>
              <a:t>Figure 1</a:t>
            </a:r>
            <a:r>
              <a:rPr lang="fr-FR" b="1" dirty="0" smtClean="0">
                <a:latin typeface="Arial Narrow" panose="020B0606020202030204" pitchFamily="34" charset="0"/>
              </a:rPr>
              <a:t>: Carte de zonage et d’échantillonnage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4" y="340963"/>
            <a:ext cx="10879810" cy="587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388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383" y="381001"/>
            <a:ext cx="11120899" cy="40957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Tous les arbres rencontrés sur chaque </a:t>
            </a:r>
            <a:r>
              <a:rPr lang="fr-FR" sz="3200" b="1" dirty="0" err="1" smtClean="0">
                <a:latin typeface="Arial Narrow" panose="020B0606020202030204" pitchFamily="34" charset="0"/>
                <a:cs typeface="Aharoni" panose="02010803020104030203" pitchFamily="2" charset="-79"/>
              </a:rPr>
              <a:t>transect</a:t>
            </a: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 ont été étudiés:</a:t>
            </a:r>
          </a:p>
          <a:p>
            <a:pPr lvl="1"/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Types  d’espèce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,</a:t>
            </a:r>
          </a:p>
          <a:p>
            <a:pPr lvl="1"/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Types </a:t>
            </a: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d’essences</a:t>
            </a:r>
          </a:p>
          <a:p>
            <a:pPr lvl="1"/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Diamètre 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à hauteur d’homme (</a:t>
            </a: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DBH)</a:t>
            </a:r>
          </a:p>
          <a:p>
            <a:pPr lvl="1"/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Hauteur 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totale</a:t>
            </a:r>
            <a:r>
              <a:rPr lang="fr-FR" sz="3200" b="1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  <a:endParaRPr lang="fr-FR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 rot="10800000" flipV="1">
            <a:off x="486383" y="4648200"/>
            <a:ext cx="11539997" cy="146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L’état sanitaire a été évalué en utilisant une classification 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de </a:t>
            </a:r>
            <a:r>
              <a:rPr lang="fr-FR" sz="32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Kuruneri-chitepo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 &amp; Shackleton (2011</a:t>
            </a:r>
            <a:r>
              <a:rPr lang="fr-FR" sz="3200" b="1" dirty="0">
                <a:latin typeface="Arial Narrow" panose="020B0606020202030204" pitchFamily="34" charset="0"/>
                <a:cs typeface="Aharoni" panose="02010803020104030203" pitchFamily="2" charset="-79"/>
              </a:rPr>
              <a:t>) adaptée à l’étude.</a:t>
            </a:r>
            <a:endParaRPr lang="fr-FR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259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1804" y="989046"/>
            <a:ext cx="10831219" cy="4945224"/>
          </a:xfrm>
        </p:spPr>
        <p:txBody>
          <a:bodyPr>
            <a:normAutofit/>
          </a:bodyPr>
          <a:lstStyle/>
          <a:p>
            <a:pPr algn="just"/>
            <a:r>
              <a:rPr lang="fr-FR" sz="3500" b="1" dirty="0" smtClean="0">
                <a:latin typeface="Arial Narrow" panose="020B0606020202030204" pitchFamily="34" charset="0"/>
              </a:rPr>
              <a:t>Logiciel </a:t>
            </a:r>
            <a:r>
              <a:rPr lang="fr-FR" sz="3500" b="1" i="1" dirty="0" smtClean="0">
                <a:latin typeface="Arial Narrow" panose="020B0606020202030204" pitchFamily="34" charset="0"/>
              </a:rPr>
              <a:t>R      A</a:t>
            </a:r>
            <a:r>
              <a:rPr lang="fr-FR" sz="3500" b="1" dirty="0" smtClean="0">
                <a:latin typeface="Arial Narrow" panose="020B0606020202030204" pitchFamily="34" charset="0"/>
              </a:rPr>
              <a:t>nalyses </a:t>
            </a:r>
            <a:r>
              <a:rPr lang="fr-FR" sz="3500" b="1" dirty="0">
                <a:latin typeface="Arial Narrow" panose="020B0606020202030204" pitchFamily="34" charset="0"/>
              </a:rPr>
              <a:t>de comparaison des différents paramètres </a:t>
            </a:r>
            <a:r>
              <a:rPr lang="fr-FR" sz="3500" b="1" dirty="0" smtClean="0">
                <a:latin typeface="Arial Narrow" panose="020B0606020202030204" pitchFamily="34" charset="0"/>
              </a:rPr>
              <a:t>calculées.</a:t>
            </a:r>
          </a:p>
          <a:p>
            <a:pPr algn="just">
              <a:lnSpc>
                <a:spcPct val="150000"/>
              </a:lnSpc>
            </a:pPr>
            <a:r>
              <a:rPr lang="fr-FR" sz="3500" b="1" dirty="0" smtClean="0">
                <a:latin typeface="Arial Narrow" panose="020B0606020202030204" pitchFamily="34" charset="0"/>
              </a:rPr>
              <a:t>Test </a:t>
            </a:r>
            <a:r>
              <a:rPr lang="fr-FR" sz="3500" b="1" dirty="0">
                <a:latin typeface="Arial Narrow" panose="020B0606020202030204" pitchFamily="34" charset="0"/>
              </a:rPr>
              <a:t>de </a:t>
            </a:r>
            <a:r>
              <a:rPr lang="fr-FR" sz="3500" b="1" dirty="0" err="1" smtClean="0">
                <a:latin typeface="Arial Narrow" panose="020B0606020202030204" pitchFamily="34" charset="0"/>
              </a:rPr>
              <a:t>Kruskal</a:t>
            </a:r>
            <a:r>
              <a:rPr lang="fr-FR" sz="3500" b="1" dirty="0" smtClean="0">
                <a:latin typeface="Arial Narrow" panose="020B0606020202030204" pitchFamily="34" charset="0"/>
              </a:rPr>
              <a:t>-Wallis</a:t>
            </a:r>
          </a:p>
          <a:p>
            <a:pPr algn="just">
              <a:lnSpc>
                <a:spcPct val="150000"/>
              </a:lnSpc>
            </a:pPr>
            <a:r>
              <a:rPr lang="fr-FR" sz="3500" b="1" i="1" dirty="0" smtClean="0">
                <a:latin typeface="Arial Narrow" panose="020B0606020202030204" pitchFamily="34" charset="0"/>
              </a:rPr>
              <a:t>P-values               </a:t>
            </a:r>
            <a:r>
              <a:rPr lang="fr-FR" sz="3500" b="1" dirty="0" smtClean="0">
                <a:latin typeface="Arial Narrow" panose="020B0606020202030204" pitchFamily="34" charset="0"/>
              </a:rPr>
              <a:t>Interprétation au </a:t>
            </a:r>
            <a:r>
              <a:rPr lang="fr-FR" sz="3500" b="1" dirty="0">
                <a:latin typeface="Arial Narrow" panose="020B0606020202030204" pitchFamily="34" charset="0"/>
              </a:rPr>
              <a:t>seuil de 5%.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3111465" y="2111472"/>
            <a:ext cx="727200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" name="Flèche droite 3"/>
          <p:cNvSpPr/>
          <p:nvPr/>
        </p:nvSpPr>
        <p:spPr>
          <a:xfrm>
            <a:off x="2747865" y="4484526"/>
            <a:ext cx="727200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2024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119" y="2996684"/>
            <a:ext cx="6001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RESULTATS ET DISCUSSION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7964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3891</TotalTime>
  <Words>1133</Words>
  <Application>Microsoft Office PowerPoint</Application>
  <PresentationFormat>Grand écran</PresentationFormat>
  <Paragraphs>263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Aharoni</vt:lpstr>
      <vt:lpstr>Arial</vt:lpstr>
      <vt:lpstr>Arial Narrow</vt:lpstr>
      <vt:lpstr>Calibri</vt:lpstr>
      <vt:lpstr>Corbel</vt:lpstr>
      <vt:lpstr>Franklin Gothic Medium</vt:lpstr>
      <vt:lpstr>Times New Roman</vt:lpstr>
      <vt:lpstr>Wingdings</vt:lpstr>
      <vt:lpstr>Parallaxe</vt:lpstr>
      <vt:lpstr>CELEBRATION DE LA SEMAINE DE LA BIODIVERSITE ET DE LA RECHERCHE SCIENTIFIQUE EDITION 2019</vt:lpstr>
      <vt:lpstr>PLAN </vt:lpstr>
      <vt:lpstr>INTRODUCTION</vt:lpstr>
      <vt:lpstr>OBJECTIFS</vt:lpstr>
      <vt:lpstr>MATERIEL ET METHODES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Soutenance de mémoire de Master</dc:title>
  <dc:creator>KCC</dc:creator>
  <cp:lastModifiedBy>KCC</cp:lastModifiedBy>
  <cp:revision>197</cp:revision>
  <dcterms:created xsi:type="dcterms:W3CDTF">2015-11-16T10:14:17Z</dcterms:created>
  <dcterms:modified xsi:type="dcterms:W3CDTF">2019-05-23T09:19:58Z</dcterms:modified>
</cp:coreProperties>
</file>