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41"/>
  </p:notesMasterIdLst>
  <p:sldIdLst>
    <p:sldId id="276" r:id="rId2"/>
    <p:sldId id="367" r:id="rId3"/>
    <p:sldId id="274" r:id="rId4"/>
    <p:sldId id="383" r:id="rId5"/>
    <p:sldId id="380" r:id="rId6"/>
    <p:sldId id="386" r:id="rId7"/>
    <p:sldId id="428" r:id="rId8"/>
    <p:sldId id="397" r:id="rId9"/>
    <p:sldId id="395" r:id="rId10"/>
    <p:sldId id="278" r:id="rId11"/>
    <p:sldId id="445" r:id="rId12"/>
    <p:sldId id="423" r:id="rId13"/>
    <p:sldId id="356" r:id="rId14"/>
    <p:sldId id="369" r:id="rId15"/>
    <p:sldId id="359" r:id="rId16"/>
    <p:sldId id="430" r:id="rId17"/>
    <p:sldId id="305" r:id="rId18"/>
    <p:sldId id="425" r:id="rId19"/>
    <p:sldId id="289" r:id="rId20"/>
    <p:sldId id="388" r:id="rId21"/>
    <p:sldId id="442" r:id="rId22"/>
    <p:sldId id="292" r:id="rId23"/>
    <p:sldId id="306" r:id="rId24"/>
    <p:sldId id="307" r:id="rId25"/>
    <p:sldId id="293" r:id="rId26"/>
    <p:sldId id="427" r:id="rId27"/>
    <p:sldId id="426" r:id="rId28"/>
    <p:sldId id="431" r:id="rId29"/>
    <p:sldId id="435" r:id="rId30"/>
    <p:sldId id="436" r:id="rId31"/>
    <p:sldId id="433" r:id="rId32"/>
    <p:sldId id="432" r:id="rId33"/>
    <p:sldId id="437" r:id="rId34"/>
    <p:sldId id="438" r:id="rId35"/>
    <p:sldId id="439" r:id="rId36"/>
    <p:sldId id="443" r:id="rId37"/>
    <p:sldId id="444" r:id="rId38"/>
    <p:sldId id="440" r:id="rId39"/>
    <p:sldId id="351" r:id="rId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15" initials="H1"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99FF99"/>
    <a:srgbClr val="5282AD"/>
    <a:srgbClr val="00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80969" autoAdjust="0"/>
  </p:normalViewPr>
  <p:slideViewPr>
    <p:cSldViewPr snapToGrid="0">
      <p:cViewPr varScale="1">
        <p:scale>
          <a:sx n="74" d="100"/>
          <a:sy n="74" d="100"/>
        </p:scale>
        <p:origin x="1290"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79"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4AF7-4C29-4124-90D2-A25286285B65}" type="datetimeFigureOut">
              <a:rPr lang="fr-FR" smtClean="0"/>
              <a:t>23/05/2019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0A472-423E-4F64-B3EA-BD582AEEDF2B}" type="slidenum">
              <a:rPr lang="fr-FR" smtClean="0"/>
              <a:t>‹N°›</a:t>
            </a:fld>
            <a:endParaRPr lang="fr-FR"/>
          </a:p>
        </p:txBody>
      </p:sp>
    </p:spTree>
    <p:extLst>
      <p:ext uri="{BB962C8B-B14F-4D97-AF65-F5344CB8AC3E}">
        <p14:creationId xmlns:p14="http://schemas.microsoft.com/office/powerpoint/2010/main" val="346325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Excellence</a:t>
            </a:r>
            <a:r>
              <a:rPr lang="fr-FR" baseline="0" dirty="0" smtClean="0"/>
              <a:t> Monsieur le Président du Jury, Honorable membres du Jury. Chers parents, amis et invités. Nous avons l’honneur de vous présenter les résultats de nos travaux de cherche dans le cadre de doctorat en Science Agronomiques de l’université de Parakou.</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a:t>
            </a:fld>
            <a:endParaRPr lang="fr-FR"/>
          </a:p>
        </p:txBody>
      </p:sp>
    </p:spTree>
    <p:extLst>
      <p:ext uri="{BB962C8B-B14F-4D97-AF65-F5344CB8AC3E}">
        <p14:creationId xmlns:p14="http://schemas.microsoft.com/office/powerpoint/2010/main" val="174902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données collectées ont été analyser</a:t>
            </a:r>
            <a:r>
              <a:rPr lang="fr-FR" baseline="0" dirty="0" smtClean="0"/>
              <a:t> de la manière suivante. Les pourcentage d’émondage et d’écorçage et d’écorçage ont été comparé  entre zone climatiques en utilisant le test de comparaison des moyenne  </a:t>
            </a:r>
            <a:r>
              <a:rPr lang="en-US" dirty="0" smtClean="0"/>
              <a:t>Mann-Whitney.</a:t>
            </a:r>
            <a:r>
              <a:rPr lang="en-US" baseline="0" dirty="0" smtClean="0"/>
              <a:t> Nous </a:t>
            </a:r>
            <a:r>
              <a:rPr lang="en-US" baseline="0" dirty="0" err="1" smtClean="0"/>
              <a:t>avons</a:t>
            </a:r>
            <a:r>
              <a:rPr lang="en-US" baseline="0" dirty="0" smtClean="0"/>
              <a:t> </a:t>
            </a:r>
            <a:r>
              <a:rPr lang="en-US" baseline="0" dirty="0" err="1" smtClean="0"/>
              <a:t>évalué</a:t>
            </a:r>
            <a:r>
              <a:rPr lang="en-US" baseline="0" dirty="0" smtClean="0"/>
              <a:t> </a:t>
            </a:r>
            <a:r>
              <a:rPr lang="en-US" baseline="0" dirty="0" err="1" smtClean="0"/>
              <a:t>l’éffet</a:t>
            </a:r>
            <a:r>
              <a:rPr lang="en-US" baseline="0" dirty="0" smtClean="0"/>
              <a:t> de la zone </a:t>
            </a:r>
            <a:r>
              <a:rPr lang="en-US" baseline="0" dirty="0" err="1" smtClean="0"/>
              <a:t>bioclimatique</a:t>
            </a:r>
            <a:r>
              <a:rPr lang="en-US" baseline="0" dirty="0" smtClean="0"/>
              <a:t> </a:t>
            </a:r>
            <a:r>
              <a:rPr lang="en-US" baseline="0" dirty="0" err="1" smtClean="0"/>
              <a:t>sur</a:t>
            </a:r>
            <a:r>
              <a:rPr lang="en-US" baseline="0" dirty="0" smtClean="0"/>
              <a:t> la distribution par </a:t>
            </a:r>
            <a:r>
              <a:rPr lang="en-US" baseline="0" dirty="0" err="1" smtClean="0"/>
              <a:t>classe</a:t>
            </a:r>
            <a:r>
              <a:rPr lang="en-US" baseline="0" dirty="0" smtClean="0"/>
              <a:t> de </a:t>
            </a:r>
            <a:r>
              <a:rPr lang="en-US" baseline="0" dirty="0" err="1" smtClean="0"/>
              <a:t>diamètre</a:t>
            </a:r>
            <a:r>
              <a:rPr lang="en-US" baseline="0" dirty="0" smtClean="0"/>
              <a:t> de </a:t>
            </a:r>
            <a:r>
              <a:rPr lang="en-US" i="1" baseline="0" dirty="0" err="1" smtClean="0"/>
              <a:t>Afzelia</a:t>
            </a:r>
            <a:r>
              <a:rPr lang="en-US" i="1" baseline="0" dirty="0" smtClean="0"/>
              <a:t> </a:t>
            </a:r>
            <a:r>
              <a:rPr lang="en-US" i="1" baseline="0" dirty="0" err="1" smtClean="0"/>
              <a:t>africana</a:t>
            </a:r>
            <a:r>
              <a:rPr lang="en-US" baseline="0" dirty="0" smtClean="0"/>
              <a:t>, et </a:t>
            </a:r>
            <a:r>
              <a:rPr lang="en-US" baseline="0" dirty="0" err="1" smtClean="0"/>
              <a:t>Enfin</a:t>
            </a:r>
            <a:r>
              <a:rPr lang="en-US" baseline="0" dirty="0" smtClean="0"/>
              <a:t> </a:t>
            </a:r>
            <a:r>
              <a:rPr lang="en-US" baseline="0" dirty="0" err="1" smtClean="0"/>
              <a:t>l’effet</a:t>
            </a:r>
            <a:r>
              <a:rPr lang="en-US" baseline="0" dirty="0" smtClean="0"/>
              <a:t> de la zone et du </a:t>
            </a:r>
            <a:r>
              <a:rPr lang="en-US" baseline="0" dirty="0" err="1" smtClean="0"/>
              <a:t>niveau</a:t>
            </a:r>
            <a:r>
              <a:rPr lang="en-US" baseline="0" dirty="0" smtClean="0"/>
              <a:t> de perturbation des populations </a:t>
            </a:r>
            <a:r>
              <a:rPr lang="en-US" baseline="0" dirty="0" err="1" smtClean="0"/>
              <a:t>sur</a:t>
            </a:r>
            <a:r>
              <a:rPr lang="en-US" baseline="0" dirty="0" smtClean="0"/>
              <a:t> la </a:t>
            </a:r>
            <a:r>
              <a:rPr lang="en-US" baseline="0" dirty="0" err="1" smtClean="0"/>
              <a:t>densité</a:t>
            </a:r>
            <a:r>
              <a:rPr lang="en-US" baseline="0" dirty="0" smtClean="0"/>
              <a:t> des </a:t>
            </a:r>
            <a:r>
              <a:rPr lang="en-US" baseline="0" dirty="0" err="1" smtClean="0"/>
              <a:t>arbres</a:t>
            </a:r>
            <a:r>
              <a:rPr lang="en-US" baseline="0" dirty="0" smtClean="0"/>
              <a:t>.</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17</a:t>
            </a:fld>
            <a:endParaRPr lang="fr-FR"/>
          </a:p>
        </p:txBody>
      </p:sp>
    </p:spTree>
    <p:extLst>
      <p:ext uri="{BB962C8B-B14F-4D97-AF65-F5344CB8AC3E}">
        <p14:creationId xmlns:p14="http://schemas.microsoft.com/office/powerpoint/2010/main" val="2842572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données collectées ont été analyser</a:t>
            </a:r>
            <a:r>
              <a:rPr lang="fr-FR" baseline="0" dirty="0" smtClean="0"/>
              <a:t> de la manière suivante. Les pourcentage d’émondage et d’écorçage et d’écorçage ont été comparé  entre zone climatiques en utilisant le test de comparaison des moyenne  </a:t>
            </a:r>
            <a:r>
              <a:rPr lang="en-US" dirty="0" smtClean="0"/>
              <a:t>Mann-Whitney.</a:t>
            </a:r>
            <a:r>
              <a:rPr lang="en-US" baseline="0" dirty="0" smtClean="0"/>
              <a:t> Nous </a:t>
            </a:r>
            <a:r>
              <a:rPr lang="en-US" baseline="0" dirty="0" err="1" smtClean="0"/>
              <a:t>avons</a:t>
            </a:r>
            <a:r>
              <a:rPr lang="en-US" baseline="0" dirty="0" smtClean="0"/>
              <a:t> </a:t>
            </a:r>
            <a:r>
              <a:rPr lang="en-US" baseline="0" dirty="0" err="1" smtClean="0"/>
              <a:t>évalué</a:t>
            </a:r>
            <a:r>
              <a:rPr lang="en-US" baseline="0" dirty="0" smtClean="0"/>
              <a:t> </a:t>
            </a:r>
            <a:r>
              <a:rPr lang="en-US" baseline="0" dirty="0" err="1" smtClean="0"/>
              <a:t>l’éffet</a:t>
            </a:r>
            <a:r>
              <a:rPr lang="en-US" baseline="0" dirty="0" smtClean="0"/>
              <a:t> de la zone </a:t>
            </a:r>
            <a:r>
              <a:rPr lang="en-US" baseline="0" dirty="0" err="1" smtClean="0"/>
              <a:t>bioclimatique</a:t>
            </a:r>
            <a:r>
              <a:rPr lang="en-US" baseline="0" dirty="0" smtClean="0"/>
              <a:t> </a:t>
            </a:r>
            <a:r>
              <a:rPr lang="en-US" baseline="0" dirty="0" err="1" smtClean="0"/>
              <a:t>sur</a:t>
            </a:r>
            <a:r>
              <a:rPr lang="en-US" baseline="0" dirty="0" smtClean="0"/>
              <a:t> la distribution par </a:t>
            </a:r>
            <a:r>
              <a:rPr lang="en-US" baseline="0" dirty="0" err="1" smtClean="0"/>
              <a:t>classe</a:t>
            </a:r>
            <a:r>
              <a:rPr lang="en-US" baseline="0" dirty="0" smtClean="0"/>
              <a:t> de </a:t>
            </a:r>
            <a:r>
              <a:rPr lang="en-US" baseline="0" dirty="0" err="1" smtClean="0"/>
              <a:t>diamètre</a:t>
            </a:r>
            <a:r>
              <a:rPr lang="en-US" baseline="0" dirty="0" smtClean="0"/>
              <a:t> de </a:t>
            </a:r>
            <a:r>
              <a:rPr lang="en-US" i="1" baseline="0" dirty="0" err="1" smtClean="0"/>
              <a:t>Afzelia</a:t>
            </a:r>
            <a:r>
              <a:rPr lang="en-US" i="1" baseline="0" dirty="0" smtClean="0"/>
              <a:t> </a:t>
            </a:r>
            <a:r>
              <a:rPr lang="en-US" i="1" baseline="0" dirty="0" err="1" smtClean="0"/>
              <a:t>africana</a:t>
            </a:r>
            <a:r>
              <a:rPr lang="en-US" baseline="0" dirty="0" smtClean="0"/>
              <a:t>, et </a:t>
            </a:r>
            <a:r>
              <a:rPr lang="en-US" baseline="0" dirty="0" err="1" smtClean="0"/>
              <a:t>Enfin</a:t>
            </a:r>
            <a:r>
              <a:rPr lang="en-US" baseline="0" dirty="0" smtClean="0"/>
              <a:t> </a:t>
            </a:r>
            <a:r>
              <a:rPr lang="en-US" baseline="0" dirty="0" err="1" smtClean="0"/>
              <a:t>l’effet</a:t>
            </a:r>
            <a:r>
              <a:rPr lang="en-US" baseline="0" dirty="0" smtClean="0"/>
              <a:t> de la zone et du </a:t>
            </a:r>
            <a:r>
              <a:rPr lang="en-US" baseline="0" dirty="0" err="1" smtClean="0"/>
              <a:t>niveau</a:t>
            </a:r>
            <a:r>
              <a:rPr lang="en-US" baseline="0" dirty="0" smtClean="0"/>
              <a:t> de perturbation des populations </a:t>
            </a:r>
            <a:r>
              <a:rPr lang="en-US" baseline="0" dirty="0" err="1" smtClean="0"/>
              <a:t>sur</a:t>
            </a:r>
            <a:r>
              <a:rPr lang="en-US" baseline="0" dirty="0" smtClean="0"/>
              <a:t> la </a:t>
            </a:r>
            <a:r>
              <a:rPr lang="en-US" baseline="0" dirty="0" err="1" smtClean="0"/>
              <a:t>densité</a:t>
            </a:r>
            <a:r>
              <a:rPr lang="en-US" baseline="0" dirty="0" smtClean="0"/>
              <a:t> des </a:t>
            </a:r>
            <a:r>
              <a:rPr lang="en-US" baseline="0" dirty="0" err="1" smtClean="0"/>
              <a:t>arbres</a:t>
            </a:r>
            <a:r>
              <a:rPr lang="en-US" baseline="0" dirty="0" smtClean="0"/>
              <a:t>.</a:t>
            </a:r>
            <a:endParaRPr lang="en-US" dirty="0" smtClean="0"/>
          </a:p>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18</a:t>
            </a:fld>
            <a:endParaRPr lang="fr-FR"/>
          </a:p>
        </p:txBody>
      </p:sp>
    </p:spTree>
    <p:extLst>
      <p:ext uri="{BB962C8B-B14F-4D97-AF65-F5344CB8AC3E}">
        <p14:creationId xmlns:p14="http://schemas.microsoft.com/office/powerpoint/2010/main" val="32522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a:t>
            </a:r>
            <a:r>
              <a:rPr lang="fr-FR" baseline="0" dirty="0"/>
              <a:t> distribution de l’émondage montre que pour la plupart des cas, les arbres sont soit émondé à 100 % ou échappent à l’émondage ( </a:t>
            </a:r>
            <a:r>
              <a:rPr lang="fr-FR" baseline="0" dirty="0" err="1"/>
              <a:t>Gaoue</a:t>
            </a:r>
            <a:r>
              <a:rPr lang="fr-FR" baseline="0" dirty="0"/>
              <a:t> et </a:t>
            </a:r>
            <a:r>
              <a:rPr lang="fr-FR" baseline="0" dirty="0" err="1"/>
              <a:t>ticktin</a:t>
            </a:r>
            <a:r>
              <a:rPr lang="fr-FR" baseline="0" dirty="0"/>
              <a:t>, </a:t>
            </a:r>
            <a:r>
              <a:rPr lang="fr-FR" baseline="0" dirty="0" smtClean="0"/>
              <a:t>2007</a:t>
            </a:r>
            <a:r>
              <a:rPr lang="fr-FR" baseline="0" dirty="0"/>
              <a:t>). Par contre les tronc sont écorcés pour la plupart entre 1 à 50 %. On note que les populations évitent l’écorçage total du tronc afin de prévenir la mortalité des adultes ( Delvaux et al. 2010) et d’assurer la </a:t>
            </a:r>
            <a:r>
              <a:rPr lang="fr-FR" baseline="0" dirty="0" smtClean="0"/>
              <a:t>durabilité </a:t>
            </a:r>
            <a:r>
              <a:rPr lang="fr-FR" baseline="0" dirty="0"/>
              <a:t>de </a:t>
            </a:r>
            <a:r>
              <a:rPr lang="fr-FR" baseline="0" dirty="0" smtClean="0"/>
              <a:t>l’</a:t>
            </a:r>
            <a:r>
              <a:rPr lang="fr-FR" baseline="0" dirty="0" err="1" smtClean="0"/>
              <a:t>espèc</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19</a:t>
            </a:fld>
            <a:endParaRPr lang="fr-FR"/>
          </a:p>
        </p:txBody>
      </p:sp>
    </p:spTree>
    <p:extLst>
      <p:ext uri="{BB962C8B-B14F-4D97-AF65-F5344CB8AC3E}">
        <p14:creationId xmlns:p14="http://schemas.microsoft.com/office/powerpoint/2010/main" val="3591078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a:t>
            </a:r>
            <a:r>
              <a:rPr lang="fr-FR" baseline="0" dirty="0"/>
              <a:t> distribution de l’émondage montre que pour la plupart des cas, les arbres sont soit émondé à 100 % ou échappent à l’émondage ( </a:t>
            </a:r>
            <a:r>
              <a:rPr lang="fr-FR" baseline="0" dirty="0" err="1"/>
              <a:t>Gaoue</a:t>
            </a:r>
            <a:r>
              <a:rPr lang="fr-FR" baseline="0" dirty="0"/>
              <a:t> et </a:t>
            </a:r>
            <a:r>
              <a:rPr lang="fr-FR" baseline="0" dirty="0" err="1"/>
              <a:t>ticktin</a:t>
            </a:r>
            <a:r>
              <a:rPr lang="fr-FR" baseline="0" dirty="0"/>
              <a:t>, </a:t>
            </a:r>
            <a:r>
              <a:rPr lang="fr-FR" baseline="0" dirty="0" smtClean="0"/>
              <a:t>2007</a:t>
            </a:r>
            <a:r>
              <a:rPr lang="fr-FR" baseline="0" dirty="0"/>
              <a:t>). Par contre les tronc sont écorcés pour la plupart entre 1 à 50 %. On note que les populations évitent l’écorçage total du tronc afin de prévenir la mortalité des adultes ( Delvaux et al. 2010) et d’assurer la </a:t>
            </a:r>
            <a:r>
              <a:rPr lang="fr-FR" baseline="0" dirty="0" smtClean="0"/>
              <a:t>durabilité </a:t>
            </a:r>
            <a:r>
              <a:rPr lang="fr-FR" baseline="0" dirty="0"/>
              <a:t>de </a:t>
            </a:r>
            <a:r>
              <a:rPr lang="fr-FR" baseline="0" dirty="0" smtClean="0"/>
              <a:t>l’</a:t>
            </a:r>
            <a:r>
              <a:rPr lang="fr-FR" baseline="0" dirty="0" err="1" smtClean="0"/>
              <a:t>espèc</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20</a:t>
            </a:fld>
            <a:endParaRPr lang="fr-FR"/>
          </a:p>
        </p:txBody>
      </p:sp>
    </p:spTree>
    <p:extLst>
      <p:ext uri="{BB962C8B-B14F-4D97-AF65-F5344CB8AC3E}">
        <p14:creationId xmlns:p14="http://schemas.microsoft.com/office/powerpoint/2010/main" val="186211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L’analyse de la distribution des individus des </a:t>
            </a:r>
            <a:r>
              <a:rPr lang="fr-FR" dirty="0" smtClean="0"/>
              <a:t>différents </a:t>
            </a:r>
            <a:r>
              <a:rPr lang="fr-FR" dirty="0"/>
              <a:t>niveau</a:t>
            </a:r>
            <a:r>
              <a:rPr lang="fr-FR" baseline="0" dirty="0"/>
              <a:t> de perturbation </a:t>
            </a:r>
            <a:r>
              <a:rPr lang="fr-FR" dirty="0"/>
              <a:t>dans</a:t>
            </a:r>
            <a:r>
              <a:rPr lang="fr-FR" baseline="0" dirty="0"/>
              <a:t> les deux bioclimatiques révèlent que les populations pris ensemble, la structure des populations </a:t>
            </a:r>
            <a:r>
              <a:rPr lang="fr-FR" b="1" baseline="0" dirty="0"/>
              <a:t>est en cloche </a:t>
            </a:r>
            <a:r>
              <a:rPr lang="fr-FR" baseline="0" dirty="0"/>
              <a:t>pour toutes populations, sauf que la structure est en </a:t>
            </a:r>
            <a:r>
              <a:rPr lang="fr-FR" b="1" baseline="0" dirty="0"/>
              <a:t>J renversé </a:t>
            </a:r>
            <a:r>
              <a:rPr lang="fr-FR" baseline="0" dirty="0"/>
              <a:t>pour les populations faiblement perturbées dans la zone plus </a:t>
            </a:r>
            <a:r>
              <a:rPr lang="fr-FR" baseline="0" dirty="0" smtClean="0"/>
              <a:t>humide </a:t>
            </a:r>
            <a:r>
              <a:rPr lang="fr-FR" baseline="0" dirty="0"/>
              <a:t>soudano-guinéenne. La distribution par classe de diamètre varie entre zone </a:t>
            </a:r>
            <a:r>
              <a:rPr lang="fr-FR" baseline="0" dirty="0" smtClean="0"/>
              <a:t>bioclimatique.</a:t>
            </a:r>
          </a:p>
          <a:p>
            <a:endParaRPr lang="fr-FR" baseline="0" dirty="0" smtClean="0"/>
          </a:p>
          <a:p>
            <a:endParaRPr lang="fr-FR" baseline="0"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22</a:t>
            </a:fld>
            <a:endParaRPr lang="fr-FR"/>
          </a:p>
        </p:txBody>
      </p:sp>
    </p:spTree>
    <p:extLst>
      <p:ext uri="{BB962C8B-B14F-4D97-AF65-F5344CB8AC3E}">
        <p14:creationId xmlns:p14="http://schemas.microsoft.com/office/powerpoint/2010/main" val="2685354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distribution des arbres endommagés et non</a:t>
            </a:r>
            <a:r>
              <a:rPr lang="fr-FR" baseline="0" dirty="0" smtClean="0"/>
              <a:t> endommagés, montre que très peu d’individus sont endommagés au sein des populations faiblement perturbées, </a:t>
            </a:r>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23</a:t>
            </a:fld>
            <a:endParaRPr lang="fr-FR"/>
          </a:p>
        </p:txBody>
      </p:sp>
    </p:spTree>
    <p:extLst>
      <p:ext uri="{BB962C8B-B14F-4D97-AF65-F5344CB8AC3E}">
        <p14:creationId xmlns:p14="http://schemas.microsoft.com/office/powerpoint/2010/main" val="2774745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solidFill>
                  <a:schemeClr val="tx1"/>
                </a:solidFill>
              </a:rPr>
              <a:t>Par contre dans</a:t>
            </a:r>
            <a:r>
              <a:rPr lang="fr-FR" sz="1200" baseline="0" dirty="0" smtClean="0">
                <a:solidFill>
                  <a:schemeClr val="tx1"/>
                </a:solidFill>
              </a:rPr>
              <a:t> les populations fortement perturbées, la distribution par class de diamètre suit pratiquement la structure en cloche, avec les fortes densités d’individus écorcés et émondés dans les classes de diamètre intermédiaires. Ceci témoigne que les populations exploitent plus les individus de taille moyenne (</a:t>
            </a:r>
            <a:r>
              <a:rPr lang="fr-FR" sz="1200" b="1" dirty="0" err="1" smtClean="0">
                <a:solidFill>
                  <a:schemeClr val="tx1"/>
                </a:solidFill>
              </a:rPr>
              <a:t>Gaoue</a:t>
            </a:r>
            <a:r>
              <a:rPr lang="fr-FR" sz="1200" b="1" dirty="0" smtClean="0">
                <a:solidFill>
                  <a:schemeClr val="tx1"/>
                </a:solidFill>
              </a:rPr>
              <a:t> </a:t>
            </a:r>
            <a:r>
              <a:rPr lang="fr-FR" sz="1200" b="1" dirty="0">
                <a:solidFill>
                  <a:schemeClr val="tx1"/>
                </a:solidFill>
              </a:rPr>
              <a:t>and </a:t>
            </a:r>
            <a:r>
              <a:rPr lang="fr-FR" sz="1200" b="1" dirty="0" err="1">
                <a:solidFill>
                  <a:schemeClr val="tx1"/>
                </a:solidFill>
              </a:rPr>
              <a:t>Ticktin</a:t>
            </a:r>
            <a:r>
              <a:rPr lang="fr-FR" sz="1200" b="1" dirty="0">
                <a:solidFill>
                  <a:schemeClr val="tx1"/>
                </a:solidFill>
              </a:rPr>
              <a:t>, 2007; </a:t>
            </a:r>
            <a:r>
              <a:rPr lang="en-US" sz="1200" b="1" dirty="0">
                <a:solidFill>
                  <a:schemeClr val="tx1"/>
                </a:solidFill>
                <a:latin typeface="Times New Roman" panose="02020603050405020304" pitchFamily="18" charset="0"/>
                <a:cs typeface="Times New Roman" panose="02020603050405020304" pitchFamily="18" charset="0"/>
              </a:rPr>
              <a:t>Schumann et al., 2011</a:t>
            </a:r>
            <a:r>
              <a:rPr lang="fr-FR" sz="1200" b="1" dirty="0">
                <a:solidFill>
                  <a:schemeClr val="tx1"/>
                </a:solidFill>
              </a:rPr>
              <a:t>)</a:t>
            </a:r>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24</a:t>
            </a:fld>
            <a:endParaRPr lang="fr-FR"/>
          </a:p>
        </p:txBody>
      </p:sp>
    </p:spTree>
    <p:extLst>
      <p:ext uri="{BB962C8B-B14F-4D97-AF65-F5344CB8AC3E}">
        <p14:creationId xmlns:p14="http://schemas.microsoft.com/office/powerpoint/2010/main" val="297551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25</a:t>
            </a:fld>
            <a:endParaRPr lang="fr-FR"/>
          </a:p>
        </p:txBody>
      </p:sp>
    </p:spTree>
    <p:extLst>
      <p:ext uri="{BB962C8B-B14F-4D97-AF65-F5344CB8AC3E}">
        <p14:creationId xmlns:p14="http://schemas.microsoft.com/office/powerpoint/2010/main" val="2718916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26</a:t>
            </a:fld>
            <a:endParaRPr lang="fr-FR"/>
          </a:p>
        </p:txBody>
      </p:sp>
    </p:spTree>
    <p:extLst>
      <p:ext uri="{BB962C8B-B14F-4D97-AF65-F5344CB8AC3E}">
        <p14:creationId xmlns:p14="http://schemas.microsoft.com/office/powerpoint/2010/main" val="99693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Notre présentation</a:t>
            </a:r>
            <a:r>
              <a:rPr lang="fr-FR" baseline="0" dirty="0" smtClean="0"/>
              <a:t> s’articulera autour de 7 points essentiels à savoir: la problématique de l’étude, les objectifs, le milieu d’étude, les résultats et discussions, les implications clés, la synthèse globale des résultats clés , puis enfin les perspectives,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2</a:t>
            </a:fld>
            <a:endParaRPr lang="fr-FR"/>
          </a:p>
        </p:txBody>
      </p:sp>
    </p:spTree>
    <p:extLst>
      <p:ext uri="{BB962C8B-B14F-4D97-AF65-F5344CB8AC3E}">
        <p14:creationId xmlns:p14="http://schemas.microsoft.com/office/powerpoint/2010/main" val="420611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3</a:t>
            </a:fld>
            <a:endParaRPr lang="fr-FR"/>
          </a:p>
        </p:txBody>
      </p:sp>
    </p:spTree>
    <p:extLst>
      <p:ext uri="{BB962C8B-B14F-4D97-AF65-F5344CB8AC3E}">
        <p14:creationId xmlns:p14="http://schemas.microsoft.com/office/powerpoint/2010/main" val="392074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4</a:t>
            </a:fld>
            <a:endParaRPr lang="fr-FR"/>
          </a:p>
        </p:txBody>
      </p:sp>
    </p:spTree>
    <p:extLst>
      <p:ext uri="{BB962C8B-B14F-4D97-AF65-F5344CB8AC3E}">
        <p14:creationId xmlns:p14="http://schemas.microsoft.com/office/powerpoint/2010/main" val="1535258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5</a:t>
            </a:fld>
            <a:endParaRPr lang="fr-FR"/>
          </a:p>
        </p:txBody>
      </p:sp>
    </p:spTree>
    <p:extLst>
      <p:ext uri="{BB962C8B-B14F-4D97-AF65-F5344CB8AC3E}">
        <p14:creationId xmlns:p14="http://schemas.microsoft.com/office/powerpoint/2010/main" val="1494560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6</a:t>
            </a:fld>
            <a:endParaRPr lang="fr-FR"/>
          </a:p>
        </p:txBody>
      </p:sp>
    </p:spTree>
    <p:extLst>
      <p:ext uri="{BB962C8B-B14F-4D97-AF65-F5344CB8AC3E}">
        <p14:creationId xmlns:p14="http://schemas.microsoft.com/office/powerpoint/2010/main" val="399325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10</a:t>
            </a:fld>
            <a:endParaRPr lang="fr-FR"/>
          </a:p>
        </p:txBody>
      </p:sp>
    </p:spTree>
    <p:extLst>
      <p:ext uri="{BB962C8B-B14F-4D97-AF65-F5344CB8AC3E}">
        <p14:creationId xmlns:p14="http://schemas.microsoft.com/office/powerpoint/2010/main" val="3349682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12</a:t>
            </a:r>
            <a:r>
              <a:rPr lang="fr-FR" baseline="0" dirty="0"/>
              <a:t> population de </a:t>
            </a:r>
            <a:r>
              <a:rPr lang="fr-FR" baseline="0" dirty="0" err="1"/>
              <a:t>Afz</a:t>
            </a:r>
            <a:r>
              <a:rPr lang="fr-FR" i="1" baseline="0" dirty="0" err="1"/>
              <a:t>elia</a:t>
            </a:r>
            <a:r>
              <a:rPr lang="fr-FR" i="1" baseline="0" dirty="0"/>
              <a:t> </a:t>
            </a:r>
            <a:r>
              <a:rPr lang="fr-FR" i="1" baseline="0" dirty="0" err="1"/>
              <a:t>africana</a:t>
            </a:r>
            <a:r>
              <a:rPr lang="fr-FR" i="1" baseline="0" dirty="0"/>
              <a:t> </a:t>
            </a:r>
            <a:r>
              <a:rPr lang="fr-FR" baseline="0" dirty="0"/>
              <a:t>ont été aléatoirement sélectionnées sur les 52 identifiées lors l’étude exploratoire.  Les 12 populations sont également réparties dans les deux zone bioclimatique en fonction des niveau de perturbation: 03 population faiblement perturbées et trois populations fortement perturbées dans chaque zone, </a:t>
            </a:r>
          </a:p>
          <a:p>
            <a:endParaRPr lang="fr-FR" baseline="0"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14</a:t>
            </a:fld>
            <a:endParaRPr lang="fr-FR"/>
          </a:p>
        </p:txBody>
      </p:sp>
    </p:spTree>
    <p:extLst>
      <p:ext uri="{BB962C8B-B14F-4D97-AF65-F5344CB8AC3E}">
        <p14:creationId xmlns:p14="http://schemas.microsoft.com/office/powerpoint/2010/main" val="1257659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A0A472-423E-4F64-B3EA-BD582AEEDF2B}" type="slidenum">
              <a:rPr lang="fr-FR" smtClean="0"/>
              <a:t>15</a:t>
            </a:fld>
            <a:endParaRPr lang="fr-FR"/>
          </a:p>
        </p:txBody>
      </p:sp>
    </p:spTree>
    <p:extLst>
      <p:ext uri="{BB962C8B-B14F-4D97-AF65-F5344CB8AC3E}">
        <p14:creationId xmlns:p14="http://schemas.microsoft.com/office/powerpoint/2010/main" val="91471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10519DB-883F-4681-B65C-7F6C1DDCD5F7}" type="datetimeFigureOut">
              <a:rPr lang="fr-FR" smtClean="0"/>
              <a:t>23/05/2019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1113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10519DB-883F-4681-B65C-7F6C1DDCD5F7}" type="datetimeFigureOut">
              <a:rPr lang="fr-FR" smtClean="0"/>
              <a:t>23/05/2019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12803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10519DB-883F-4681-B65C-7F6C1DDCD5F7}" type="datetimeFigureOut">
              <a:rPr lang="fr-FR" smtClean="0"/>
              <a:t>23/05/2019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298849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10519DB-883F-4681-B65C-7F6C1DDCD5F7}" type="datetimeFigureOut">
              <a:rPr lang="fr-FR" smtClean="0"/>
              <a:t>23/05/2019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188598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10519DB-883F-4681-B65C-7F6C1DDCD5F7}" type="datetimeFigureOut">
              <a:rPr lang="fr-FR" smtClean="0"/>
              <a:t>23/05/2019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40751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10519DB-883F-4681-B65C-7F6C1DDCD5F7}" type="datetimeFigureOut">
              <a:rPr lang="fr-FR" smtClean="0"/>
              <a:t>23/05/2019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79685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10519DB-883F-4681-B65C-7F6C1DDCD5F7}" type="datetimeFigureOut">
              <a:rPr lang="fr-FR" smtClean="0"/>
              <a:t>23/05/2019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633334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10519DB-883F-4681-B65C-7F6C1DDCD5F7}" type="datetimeFigureOut">
              <a:rPr lang="fr-FR" smtClean="0"/>
              <a:t>23/05/2019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2381809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519DB-883F-4681-B65C-7F6C1DDCD5F7}" type="datetimeFigureOut">
              <a:rPr lang="fr-FR" smtClean="0"/>
              <a:t>23/05/2019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190910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E10519DB-883F-4681-B65C-7F6C1DDCD5F7}" type="datetimeFigureOut">
              <a:rPr lang="fr-FR" smtClean="0"/>
              <a:t>23/05/2019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387527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E10519DB-883F-4681-B65C-7F6C1DDCD5F7}" type="datetimeFigureOut">
              <a:rPr lang="fr-FR" smtClean="0"/>
              <a:t>23/05/2019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A25F7CB-9B3F-4AFC-B77A-E693D0D2FBCD}" type="slidenum">
              <a:rPr lang="fr-FR" smtClean="0"/>
              <a:t>‹N°›</a:t>
            </a:fld>
            <a:endParaRPr lang="fr-FR"/>
          </a:p>
        </p:txBody>
      </p:sp>
    </p:spTree>
    <p:extLst>
      <p:ext uri="{BB962C8B-B14F-4D97-AF65-F5344CB8AC3E}">
        <p14:creationId xmlns:p14="http://schemas.microsoft.com/office/powerpoint/2010/main" val="334531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519DB-883F-4681-B65C-7F6C1DDCD5F7}" type="datetimeFigureOut">
              <a:rPr lang="fr-FR" smtClean="0"/>
              <a:t>23/05/2019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5F7CB-9B3F-4AFC-B77A-E693D0D2FBCD}" type="slidenum">
              <a:rPr lang="fr-FR" smtClean="0"/>
              <a:t>‹N°›</a:t>
            </a:fld>
            <a:endParaRPr lang="fr-FR"/>
          </a:p>
        </p:txBody>
      </p:sp>
    </p:spTree>
    <p:extLst>
      <p:ext uri="{BB962C8B-B14F-4D97-AF65-F5344CB8AC3E}">
        <p14:creationId xmlns:p14="http://schemas.microsoft.com/office/powerpoint/2010/main" val="1658793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36307" y="2847234"/>
            <a:ext cx="1899136" cy="1250011"/>
          </a:xfrm>
          <a:prstGeom prst="rect">
            <a:avLst/>
          </a:prstGeom>
        </p:spPr>
      </p:pic>
      <p:sp>
        <p:nvSpPr>
          <p:cNvPr id="10" name="ZoneTexte 9"/>
          <p:cNvSpPr txBox="1"/>
          <p:nvPr/>
        </p:nvSpPr>
        <p:spPr>
          <a:xfrm>
            <a:off x="21459" y="1236691"/>
            <a:ext cx="8873067" cy="954107"/>
          </a:xfrm>
          <a:prstGeom prst="rect">
            <a:avLst/>
          </a:prstGeom>
          <a:solidFill>
            <a:schemeClr val="bg1">
              <a:lumMod val="95000"/>
            </a:schemeClr>
          </a:solidFill>
          <a:ln w="53975" cap="rnd" cmpd="sng">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smtClean="0">
                <a:latin typeface="Gill Sans MT" panose="020B0502020104020203" pitchFamily="34" charset="0"/>
                <a:cs typeface="Times New Roman" panose="02020603050405020304" pitchFamily="18" charset="0"/>
              </a:rPr>
              <a:t>Effect of disturbances and climate of  Demography of </a:t>
            </a:r>
            <a:r>
              <a:rPr lang="en-US" sz="2800" b="1" i="1" dirty="0" err="1" smtClean="0">
                <a:latin typeface="Gill Sans MT" panose="020B0502020104020203" pitchFamily="34" charset="0"/>
                <a:cs typeface="Times New Roman" panose="02020603050405020304" pitchFamily="18" charset="0"/>
              </a:rPr>
              <a:t>Afzelia</a:t>
            </a:r>
            <a:r>
              <a:rPr lang="en-US" sz="2800" b="1" i="1" dirty="0" smtClean="0">
                <a:latin typeface="Gill Sans MT" panose="020B0502020104020203" pitchFamily="34" charset="0"/>
                <a:cs typeface="Times New Roman" panose="02020603050405020304" pitchFamily="18" charset="0"/>
              </a:rPr>
              <a:t> </a:t>
            </a:r>
            <a:r>
              <a:rPr lang="en-US" sz="2800" b="1" i="1" dirty="0" err="1" smtClean="0">
                <a:latin typeface="Gill Sans MT" panose="020B0502020104020203" pitchFamily="34" charset="0"/>
                <a:cs typeface="Times New Roman" panose="02020603050405020304" pitchFamily="18" charset="0"/>
              </a:rPr>
              <a:t>africana</a:t>
            </a:r>
            <a:r>
              <a:rPr lang="en-US" sz="2800" b="1" dirty="0" smtClean="0">
                <a:latin typeface="Gill Sans MT" panose="020B0502020104020203" pitchFamily="34" charset="0"/>
                <a:cs typeface="Times New Roman" panose="02020603050405020304" pitchFamily="18" charset="0"/>
              </a:rPr>
              <a:t> Sm &amp; </a:t>
            </a:r>
            <a:r>
              <a:rPr lang="en-US" sz="2800" b="1" dirty="0" err="1" smtClean="0">
                <a:latin typeface="Gill Sans MT" panose="020B0502020104020203" pitchFamily="34" charset="0"/>
                <a:cs typeface="Times New Roman" panose="02020603050405020304" pitchFamily="18" charset="0"/>
              </a:rPr>
              <a:t>Pers</a:t>
            </a:r>
            <a:r>
              <a:rPr lang="en-US" sz="2800" b="1" dirty="0" smtClean="0">
                <a:latin typeface="Gill Sans MT" panose="020B0502020104020203" pitchFamily="34" charset="0"/>
                <a:cs typeface="Times New Roman" panose="02020603050405020304" pitchFamily="18" charset="0"/>
              </a:rPr>
              <a:t> (</a:t>
            </a:r>
            <a:r>
              <a:rPr lang="en-US" sz="2800" b="1" dirty="0" err="1" smtClean="0">
                <a:latin typeface="Gill Sans MT" panose="020B0502020104020203" pitchFamily="34" charset="0"/>
                <a:cs typeface="Times New Roman" panose="02020603050405020304" pitchFamily="18" charset="0"/>
              </a:rPr>
              <a:t>Fabaceae</a:t>
            </a:r>
            <a:r>
              <a:rPr lang="en-US" sz="2800" b="1" dirty="0" smtClean="0">
                <a:latin typeface="Gill Sans MT" panose="020B0502020104020203" pitchFamily="34" charset="0"/>
                <a:cs typeface="Times New Roman" panose="02020603050405020304" pitchFamily="18" charset="0"/>
              </a:rPr>
              <a:t>) in Benin? </a:t>
            </a:r>
            <a:endParaRPr lang="fr-FR" sz="2800" b="1" dirty="0">
              <a:latin typeface="Gill Sans MT" panose="020B0502020104020203" pitchFamily="34" charset="0"/>
              <a:cs typeface="Times New Roman" panose="02020603050405020304" pitchFamily="18"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49278" y="2841382"/>
            <a:ext cx="1902983" cy="1257869"/>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0881" y="2522671"/>
            <a:ext cx="2555932" cy="1916948"/>
          </a:xfrm>
          <a:prstGeom prst="rect">
            <a:avLst/>
          </a:prstGeom>
        </p:spPr>
      </p:pic>
      <p:sp>
        <p:nvSpPr>
          <p:cNvPr id="8" name="ZoneTexte 9"/>
          <p:cNvSpPr txBox="1"/>
          <p:nvPr/>
        </p:nvSpPr>
        <p:spPr>
          <a:xfrm>
            <a:off x="191034" y="5244699"/>
            <a:ext cx="8533918" cy="2246769"/>
          </a:xfrm>
          <a:prstGeom prst="rect">
            <a:avLst/>
          </a:prstGeom>
          <a:solidFill>
            <a:schemeClr val="bg1">
              <a:lumMod val="95000"/>
            </a:schemeClr>
          </a:solidFill>
          <a:ln w="53975" cap="rnd" cmpd="sng">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err="1" smtClean="0">
                <a:latin typeface="Arial" charset="0"/>
                <a:ea typeface="Arial" charset="0"/>
                <a:cs typeface="Arial" charset="0"/>
              </a:rPr>
              <a:t>Ogoudje</a:t>
            </a:r>
            <a:r>
              <a:rPr lang="en-US" sz="2800" b="1" dirty="0" smtClean="0">
                <a:latin typeface="Arial" charset="0"/>
                <a:ea typeface="Arial" charset="0"/>
                <a:cs typeface="Arial" charset="0"/>
              </a:rPr>
              <a:t> I. AMAHOWE</a:t>
            </a:r>
          </a:p>
          <a:p>
            <a:pPr algn="ctr"/>
            <a:r>
              <a:rPr lang="en-US" sz="2800" b="1" dirty="0" err="1" smtClean="0">
                <a:latin typeface="Arial" charset="0"/>
                <a:ea typeface="Arial" charset="0"/>
                <a:cs typeface="Arial" charset="0"/>
              </a:rPr>
              <a:t>Orou</a:t>
            </a:r>
            <a:r>
              <a:rPr lang="en-US" sz="2800" b="1" dirty="0" smtClean="0">
                <a:latin typeface="Arial" charset="0"/>
                <a:ea typeface="Arial" charset="0"/>
                <a:cs typeface="Arial" charset="0"/>
              </a:rPr>
              <a:t> </a:t>
            </a:r>
            <a:r>
              <a:rPr lang="en-US" sz="2800" b="1" dirty="0" err="1" smtClean="0">
                <a:latin typeface="Arial" charset="0"/>
                <a:ea typeface="Arial" charset="0"/>
                <a:cs typeface="Arial" charset="0"/>
              </a:rPr>
              <a:t>Gaoue</a:t>
            </a:r>
            <a:r>
              <a:rPr lang="en-US" sz="2800" b="1" dirty="0" smtClean="0">
                <a:latin typeface="Arial" charset="0"/>
                <a:ea typeface="Arial" charset="0"/>
                <a:cs typeface="Arial" charset="0"/>
              </a:rPr>
              <a:t> </a:t>
            </a:r>
          </a:p>
          <a:p>
            <a:pPr algn="ctr"/>
            <a:r>
              <a:rPr lang="en-US" sz="2800" b="1" dirty="0" smtClean="0">
                <a:latin typeface="Arial" charset="0"/>
                <a:ea typeface="Arial" charset="0"/>
                <a:cs typeface="Arial" charset="0"/>
              </a:rPr>
              <a:t>Armand Natta</a:t>
            </a:r>
          </a:p>
          <a:p>
            <a:pPr algn="ctr"/>
            <a:endParaRPr lang="en-US" sz="2800" b="1" dirty="0" smtClean="0">
              <a:latin typeface="Arial" charset="0"/>
              <a:ea typeface="Arial" charset="0"/>
              <a:cs typeface="Arial" charset="0"/>
            </a:endParaRPr>
          </a:p>
          <a:p>
            <a:pPr algn="ctr"/>
            <a:endParaRPr lang="en-US" sz="2800" b="1" dirty="0" smtClean="0">
              <a:latin typeface="Arial" charset="0"/>
              <a:ea typeface="Arial" charset="0"/>
              <a:cs typeface="Arial" charset="0"/>
            </a:endParaRPr>
          </a:p>
        </p:txBody>
      </p:sp>
      <p:pic>
        <p:nvPicPr>
          <p:cNvPr id="2" name="Image 1"/>
          <p:cNvPicPr>
            <a:picLocks noChangeAspect="1"/>
          </p:cNvPicPr>
          <p:nvPr/>
        </p:nvPicPr>
        <p:blipFill>
          <a:blip r:embed="rId6"/>
          <a:stretch>
            <a:fillRect/>
          </a:stretch>
        </p:blipFill>
        <p:spPr>
          <a:xfrm>
            <a:off x="21459" y="109602"/>
            <a:ext cx="1048603" cy="920576"/>
          </a:xfrm>
          <a:prstGeom prst="rect">
            <a:avLst/>
          </a:prstGeom>
        </p:spPr>
      </p:pic>
      <p:pic>
        <p:nvPicPr>
          <p:cNvPr id="3" name="Image 2"/>
          <p:cNvPicPr>
            <a:picLocks noChangeAspect="1"/>
          </p:cNvPicPr>
          <p:nvPr/>
        </p:nvPicPr>
        <p:blipFill>
          <a:blip r:embed="rId7"/>
          <a:stretch>
            <a:fillRect/>
          </a:stretch>
        </p:blipFill>
        <p:spPr>
          <a:xfrm>
            <a:off x="1609726" y="201050"/>
            <a:ext cx="902286" cy="829128"/>
          </a:xfrm>
          <a:prstGeom prst="rect">
            <a:avLst/>
          </a:prstGeom>
        </p:spPr>
      </p:pic>
      <p:pic>
        <p:nvPicPr>
          <p:cNvPr id="4" name="Image 3"/>
          <p:cNvPicPr>
            <a:picLocks noChangeAspect="1"/>
          </p:cNvPicPr>
          <p:nvPr/>
        </p:nvPicPr>
        <p:blipFill>
          <a:blip r:embed="rId8"/>
          <a:stretch>
            <a:fillRect/>
          </a:stretch>
        </p:blipFill>
        <p:spPr>
          <a:xfrm>
            <a:off x="3310881" y="249822"/>
            <a:ext cx="1511939" cy="798645"/>
          </a:xfrm>
          <a:prstGeom prst="rect">
            <a:avLst/>
          </a:prstGeom>
        </p:spPr>
      </p:pic>
      <p:pic>
        <p:nvPicPr>
          <p:cNvPr id="5" name="Image 4"/>
          <p:cNvPicPr>
            <a:picLocks noChangeAspect="1"/>
          </p:cNvPicPr>
          <p:nvPr/>
        </p:nvPicPr>
        <p:blipFill>
          <a:blip r:embed="rId9"/>
          <a:stretch>
            <a:fillRect/>
          </a:stretch>
        </p:blipFill>
        <p:spPr>
          <a:xfrm>
            <a:off x="7883631" y="91312"/>
            <a:ext cx="841321" cy="957155"/>
          </a:xfrm>
          <a:prstGeom prst="rect">
            <a:avLst/>
          </a:prstGeom>
        </p:spPr>
      </p:pic>
      <p:pic>
        <p:nvPicPr>
          <p:cNvPr id="7" name="Image 6"/>
          <p:cNvPicPr>
            <a:picLocks noChangeAspect="1"/>
          </p:cNvPicPr>
          <p:nvPr/>
        </p:nvPicPr>
        <p:blipFill>
          <a:blip r:embed="rId10"/>
          <a:stretch>
            <a:fillRect/>
          </a:stretch>
        </p:blipFill>
        <p:spPr>
          <a:xfrm>
            <a:off x="21459" y="5920259"/>
            <a:ext cx="937741" cy="937741"/>
          </a:xfrm>
          <a:prstGeom prst="rect">
            <a:avLst/>
          </a:prstGeom>
        </p:spPr>
      </p:pic>
      <p:pic>
        <p:nvPicPr>
          <p:cNvPr id="13" name="Image 12"/>
          <p:cNvPicPr>
            <a:picLocks noChangeAspect="1"/>
          </p:cNvPicPr>
          <p:nvPr/>
        </p:nvPicPr>
        <p:blipFill>
          <a:blip r:embed="rId11"/>
          <a:stretch>
            <a:fillRect/>
          </a:stretch>
        </p:blipFill>
        <p:spPr>
          <a:xfrm>
            <a:off x="7946914" y="5920259"/>
            <a:ext cx="947612" cy="937741"/>
          </a:xfrm>
          <a:prstGeom prst="rect">
            <a:avLst/>
          </a:prstGeom>
        </p:spPr>
      </p:pic>
    </p:spTree>
    <p:extLst>
      <p:ext uri="{BB962C8B-B14F-4D97-AF65-F5344CB8AC3E}">
        <p14:creationId xmlns:p14="http://schemas.microsoft.com/office/powerpoint/2010/main" val="2136148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424145" y="973845"/>
            <a:ext cx="8304341" cy="584775"/>
          </a:xfrm>
          <a:prstGeom prst="rect">
            <a:avLst/>
          </a:prstGeom>
          <a:noFill/>
        </p:spPr>
        <p:txBody>
          <a:bodyPr wrap="square" rtlCol="0">
            <a:spAutoFit/>
          </a:bodyPr>
          <a:lstStyle/>
          <a:p>
            <a:pPr algn="ctr"/>
            <a:r>
              <a:rPr lang="fr-FR" sz="3200" b="1" i="1" dirty="0">
                <a:latin typeface="Gill Sans Light"/>
                <a:cs typeface="Times New Roman" panose="02020603050405020304" pitchFamily="18" charset="0"/>
              </a:rPr>
              <a:t>Afzelia</a:t>
            </a:r>
            <a:r>
              <a:rPr lang="fr-FR" sz="3200" b="1" dirty="0">
                <a:latin typeface="Gill Sans Light"/>
                <a:cs typeface="Times New Roman" panose="02020603050405020304" pitchFamily="18" charset="0"/>
              </a:rPr>
              <a:t> </a:t>
            </a:r>
            <a:r>
              <a:rPr lang="fr-FR" sz="3200" b="1" i="1" dirty="0">
                <a:latin typeface="Gill Sans Light"/>
                <a:cs typeface="Times New Roman" panose="02020603050405020304" pitchFamily="18" charset="0"/>
              </a:rPr>
              <a:t>africana</a:t>
            </a:r>
            <a:r>
              <a:rPr lang="fr-FR" sz="3200" b="1" dirty="0">
                <a:latin typeface="Gill Sans Light"/>
                <a:cs typeface="Times New Roman" panose="02020603050405020304" pitchFamily="18" charset="0"/>
              </a:rPr>
              <a:t> </a:t>
            </a:r>
            <a:r>
              <a:rPr lang="fr-FR" sz="3200" b="1" dirty="0" err="1">
                <a:latin typeface="Gill Sans Light"/>
                <a:cs typeface="Times New Roman" panose="02020603050405020304" pitchFamily="18" charset="0"/>
              </a:rPr>
              <a:t>Sm</a:t>
            </a:r>
            <a:r>
              <a:rPr lang="fr-FR" sz="3200" b="1" dirty="0">
                <a:latin typeface="Gill Sans Light"/>
                <a:cs typeface="Times New Roman" panose="02020603050405020304" pitchFamily="18" charset="0"/>
              </a:rPr>
              <a:t> &amp; </a:t>
            </a:r>
            <a:r>
              <a:rPr lang="fr-FR" sz="3200" b="1" dirty="0" smtClean="0">
                <a:latin typeface="Gill Sans Light"/>
                <a:cs typeface="Times New Roman" panose="02020603050405020304" pitchFamily="18" charset="0"/>
              </a:rPr>
              <a:t>Pers </a:t>
            </a:r>
            <a:r>
              <a:rPr lang="fr-FR" sz="3200" b="1" dirty="0">
                <a:latin typeface="Gill Sans Light"/>
                <a:cs typeface="Times New Roman" panose="02020603050405020304" pitchFamily="18" charset="0"/>
              </a:rPr>
              <a:t>(</a:t>
            </a:r>
            <a:r>
              <a:rPr lang="en-GB" altLang="en-US" sz="3200" b="1" dirty="0" err="1">
                <a:latin typeface="Gill Sans Light"/>
                <a:cs typeface="Times New Roman" panose="02020603050405020304" pitchFamily="18" charset="0"/>
              </a:rPr>
              <a:t>Fabaceae</a:t>
            </a:r>
            <a:r>
              <a:rPr lang="fr-FR" sz="3200" b="1" dirty="0">
                <a:latin typeface="Gill Sans Light"/>
                <a:cs typeface="Times New Roman" panose="02020603050405020304" pitchFamily="18" charset="0"/>
              </a:rPr>
              <a:t>)</a:t>
            </a:r>
          </a:p>
        </p:txBody>
      </p:sp>
      <p:sp>
        <p:nvSpPr>
          <p:cNvPr id="14" name="ZoneTexte 13"/>
          <p:cNvSpPr txBox="1"/>
          <p:nvPr/>
        </p:nvSpPr>
        <p:spPr>
          <a:xfrm>
            <a:off x="8632" y="-2181"/>
            <a:ext cx="9135368" cy="707886"/>
          </a:xfrm>
          <a:prstGeom prst="rect">
            <a:avLst/>
          </a:prstGeom>
          <a:solidFill>
            <a:srgbClr val="99FF99"/>
          </a:solidFill>
        </p:spPr>
        <p:txBody>
          <a:bodyPr wrap="square" rtlCol="0">
            <a:spAutoFit/>
          </a:bodyPr>
          <a:lstStyle/>
          <a:p>
            <a:pPr algn="ctr"/>
            <a:r>
              <a:rPr lang="fr-FR" sz="4000" b="1" dirty="0" smtClean="0">
                <a:latin typeface="Gill Sans Light"/>
                <a:cs typeface="Times New Roman" panose="02020603050405020304" pitchFamily="18" charset="0"/>
              </a:rPr>
              <a:t>Study </a:t>
            </a:r>
            <a:r>
              <a:rPr lang="fr-FR" sz="4000" b="1" dirty="0" err="1" smtClean="0">
                <a:latin typeface="Gill Sans Light"/>
                <a:cs typeface="Times New Roman" panose="02020603050405020304" pitchFamily="18" charset="0"/>
              </a:rPr>
              <a:t>species</a:t>
            </a:r>
            <a:endParaRPr lang="fr-FR" sz="4000" b="1" dirty="0">
              <a:latin typeface="Gill Sans Light"/>
              <a:cs typeface="Times New Roman" panose="02020603050405020304" pitchFamily="18" charset="0"/>
            </a:endParaRP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1949" y="4183693"/>
            <a:ext cx="3614009" cy="2592887"/>
          </a:xfrm>
          <a:prstGeom prst="rect">
            <a:avLst/>
          </a:prstGeom>
        </p:spPr>
      </p:pic>
      <p:pic>
        <p:nvPicPr>
          <p:cNvPr id="5" name="Espace réservé du contenu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62596" y="2231815"/>
            <a:ext cx="5229807" cy="3922355"/>
          </a:xfr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2708" y="1597388"/>
            <a:ext cx="3643249" cy="2512903"/>
          </a:xfrm>
          <a:prstGeom prst="rect">
            <a:avLst/>
          </a:prstGeom>
        </p:spPr>
      </p:pic>
      <p:sp>
        <p:nvSpPr>
          <p:cNvPr id="7" name="ZoneTexte 6"/>
          <p:cNvSpPr txBox="1"/>
          <p:nvPr/>
        </p:nvSpPr>
        <p:spPr>
          <a:xfrm>
            <a:off x="4641949" y="3544611"/>
            <a:ext cx="3330074" cy="523220"/>
          </a:xfrm>
          <a:prstGeom prst="rect">
            <a:avLst/>
          </a:prstGeom>
          <a:noFill/>
        </p:spPr>
        <p:txBody>
          <a:bodyPr wrap="square" rtlCol="0">
            <a:spAutoFit/>
          </a:bodyPr>
          <a:lstStyle/>
          <a:p>
            <a:r>
              <a:rPr lang="fr-FR" sz="2800" b="1" dirty="0" smtClean="0">
                <a:solidFill>
                  <a:schemeClr val="bg1"/>
                </a:solidFill>
              </a:rPr>
              <a:t>Fruit: oblong </a:t>
            </a:r>
            <a:r>
              <a:rPr lang="fr-FR" sz="2800" b="1" dirty="0" err="1" smtClean="0">
                <a:solidFill>
                  <a:schemeClr val="bg1"/>
                </a:solidFill>
              </a:rPr>
              <a:t>pods</a:t>
            </a:r>
            <a:endParaRPr lang="fr-FR" sz="2800" b="1" dirty="0">
              <a:solidFill>
                <a:schemeClr val="bg1"/>
              </a:solidFill>
            </a:endParaRPr>
          </a:p>
        </p:txBody>
      </p:sp>
      <p:sp>
        <p:nvSpPr>
          <p:cNvPr id="2" name="ZoneTexte 1">
            <a:extLst>
              <a:ext uri="{FF2B5EF4-FFF2-40B4-BE49-F238E27FC236}">
                <a16:creationId xmlns="" xmlns:a16="http://schemas.microsoft.com/office/drawing/2014/main" id="{43D396CB-BBA8-40C4-8CB4-2476783C0585}"/>
              </a:ext>
            </a:extLst>
          </p:cNvPr>
          <p:cNvSpPr txBox="1"/>
          <p:nvPr/>
        </p:nvSpPr>
        <p:spPr>
          <a:xfrm>
            <a:off x="727606" y="6231549"/>
            <a:ext cx="1824701" cy="523220"/>
          </a:xfrm>
          <a:prstGeom prst="rect">
            <a:avLst/>
          </a:prstGeom>
          <a:noFill/>
        </p:spPr>
        <p:txBody>
          <a:bodyPr wrap="square" rtlCol="0">
            <a:spAutoFit/>
          </a:bodyPr>
          <a:lstStyle/>
          <a:p>
            <a:r>
              <a:rPr lang="fr-FR" sz="2800" b="1" smtClean="0">
                <a:solidFill>
                  <a:schemeClr val="bg1"/>
                </a:solidFill>
              </a:rPr>
              <a:t>Adult</a:t>
            </a:r>
            <a:r>
              <a:rPr lang="fr-FR" sz="2800" b="1" dirty="0" smtClean="0">
                <a:solidFill>
                  <a:schemeClr val="bg1"/>
                </a:solidFill>
              </a:rPr>
              <a:t> </a:t>
            </a:r>
            <a:r>
              <a:rPr lang="fr-FR" sz="2800" b="1" dirty="0" err="1" smtClean="0">
                <a:solidFill>
                  <a:schemeClr val="bg1"/>
                </a:solidFill>
              </a:rPr>
              <a:t>tree</a:t>
            </a:r>
            <a:endParaRPr lang="fr-FR" sz="2800" b="1" dirty="0">
              <a:solidFill>
                <a:schemeClr val="bg1"/>
              </a:solidFill>
            </a:endParaRPr>
          </a:p>
        </p:txBody>
      </p:sp>
      <p:sp>
        <p:nvSpPr>
          <p:cNvPr id="3" name="ZoneTexte 2">
            <a:extLst>
              <a:ext uri="{FF2B5EF4-FFF2-40B4-BE49-F238E27FC236}">
                <a16:creationId xmlns="" xmlns:a16="http://schemas.microsoft.com/office/drawing/2014/main" id="{5E7F6E4D-1A6B-4B8C-A813-5F653ADEFDEB}"/>
              </a:ext>
            </a:extLst>
          </p:cNvPr>
          <p:cNvSpPr txBox="1"/>
          <p:nvPr/>
        </p:nvSpPr>
        <p:spPr>
          <a:xfrm>
            <a:off x="4612708" y="5898524"/>
            <a:ext cx="4531292" cy="954107"/>
          </a:xfrm>
          <a:prstGeom prst="rect">
            <a:avLst/>
          </a:prstGeom>
          <a:noFill/>
        </p:spPr>
        <p:txBody>
          <a:bodyPr wrap="square" rtlCol="0">
            <a:spAutoFit/>
          </a:bodyPr>
          <a:lstStyle/>
          <a:p>
            <a:r>
              <a:rPr lang="fr-FR" sz="2800" b="1" dirty="0" err="1" smtClean="0">
                <a:solidFill>
                  <a:schemeClr val="bg1"/>
                </a:solidFill>
              </a:rPr>
              <a:t>Seedling</a:t>
            </a:r>
            <a:r>
              <a:rPr lang="fr-FR" sz="2800" b="1" dirty="0" smtClean="0">
                <a:solidFill>
                  <a:schemeClr val="bg1"/>
                </a:solidFill>
              </a:rPr>
              <a:t> </a:t>
            </a:r>
            <a:r>
              <a:rPr lang="fr-FR" sz="2800" b="1" dirty="0" err="1" smtClean="0">
                <a:solidFill>
                  <a:schemeClr val="bg1"/>
                </a:solidFill>
              </a:rPr>
              <a:t>with</a:t>
            </a:r>
            <a:r>
              <a:rPr lang="fr-FR" sz="2800" b="1" dirty="0" smtClean="0">
                <a:solidFill>
                  <a:schemeClr val="bg1"/>
                </a:solidFill>
              </a:rPr>
              <a:t>  </a:t>
            </a:r>
            <a:r>
              <a:rPr lang="fr-FR" sz="2800" b="1" dirty="0" err="1" smtClean="0">
                <a:solidFill>
                  <a:schemeClr val="bg1"/>
                </a:solidFill>
              </a:rPr>
              <a:t>erected</a:t>
            </a:r>
            <a:r>
              <a:rPr lang="fr-FR" sz="2800" b="1" dirty="0" smtClean="0">
                <a:solidFill>
                  <a:schemeClr val="bg1"/>
                </a:solidFill>
              </a:rPr>
              <a:t> germination</a:t>
            </a:r>
            <a:endParaRPr lang="fr-FR" sz="2800" b="1" dirty="0">
              <a:solidFill>
                <a:schemeClr val="bg1"/>
              </a:solidFill>
            </a:endParaRPr>
          </a:p>
        </p:txBody>
      </p:sp>
    </p:spTree>
    <p:extLst>
      <p:ext uri="{BB962C8B-B14F-4D97-AF65-F5344CB8AC3E}">
        <p14:creationId xmlns:p14="http://schemas.microsoft.com/office/powerpoint/2010/main" val="1861369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descr="https://species-id.net/o/media/e/e3/Map_Afzelia_africana.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237" y="365127"/>
            <a:ext cx="6289357" cy="547174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640169" y="6349285"/>
            <a:ext cx="4069724" cy="369332"/>
          </a:xfrm>
          <a:prstGeom prst="rect">
            <a:avLst/>
          </a:prstGeom>
          <a:noFill/>
        </p:spPr>
        <p:txBody>
          <a:bodyPr wrap="square" rtlCol="0">
            <a:spAutoFit/>
          </a:bodyPr>
          <a:lstStyle/>
          <a:p>
            <a:r>
              <a:rPr lang="fr-FR" b="1" dirty="0" err="1" smtClean="0"/>
              <a:t>Orwa</a:t>
            </a:r>
            <a:r>
              <a:rPr lang="fr-FR" b="1" dirty="0" smtClean="0"/>
              <a:t> </a:t>
            </a:r>
            <a:r>
              <a:rPr lang="fr-FR" b="1" i="1" dirty="0" smtClean="0"/>
              <a:t>et al., </a:t>
            </a:r>
            <a:r>
              <a:rPr lang="fr-FR" b="1" dirty="0" smtClean="0"/>
              <a:t>2009</a:t>
            </a:r>
            <a:endParaRPr lang="fr-FR" b="1" dirty="0"/>
          </a:p>
        </p:txBody>
      </p:sp>
    </p:spTree>
    <p:extLst>
      <p:ext uri="{BB962C8B-B14F-4D97-AF65-F5344CB8AC3E}">
        <p14:creationId xmlns:p14="http://schemas.microsoft.com/office/powerpoint/2010/main" val="1940578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325189" y="772732"/>
            <a:ext cx="8493620" cy="5834130"/>
          </a:xfrm>
        </p:spPr>
        <p:txBody>
          <a:bodyPr>
            <a:normAutofit/>
          </a:bodyPr>
          <a:lstStyle/>
          <a:p>
            <a:pPr marL="0" indent="0" algn="just">
              <a:buNone/>
            </a:pPr>
            <a:r>
              <a:rPr lang="fr-FR" sz="4000" b="1" dirty="0"/>
              <a:t>Gap of </a:t>
            </a:r>
            <a:r>
              <a:rPr lang="fr-FR" sz="4000" b="1" dirty="0" smtClean="0"/>
              <a:t>information </a:t>
            </a:r>
            <a:endParaRPr lang="fr-FR" sz="4000" dirty="0" smtClean="0">
              <a:latin typeface="Gill Sans Light"/>
              <a:cs typeface="Times New Roman" panose="02020603050405020304" pitchFamily="18" charset="0"/>
            </a:endParaRPr>
          </a:p>
          <a:p>
            <a:pPr algn="just"/>
            <a:r>
              <a:rPr lang="fr-FR" sz="4000" dirty="0" err="1" smtClean="0">
                <a:latin typeface="Gill Sans Light"/>
                <a:cs typeface="Times New Roman" panose="02020603050405020304" pitchFamily="18" charset="0"/>
              </a:rPr>
              <a:t>Demographic</a:t>
            </a:r>
            <a:r>
              <a:rPr lang="fr-FR" sz="4000" dirty="0" smtClean="0">
                <a:latin typeface="Gill Sans Light"/>
                <a:cs typeface="Times New Roman" panose="02020603050405020304" pitchFamily="18" charset="0"/>
              </a:rPr>
              <a:t> data on </a:t>
            </a:r>
            <a:r>
              <a:rPr lang="fr-FR" sz="4000" dirty="0" err="1" smtClean="0">
                <a:latin typeface="Gill Sans Light"/>
                <a:cs typeface="Times New Roman" panose="02020603050405020304" pitchFamily="18" charset="0"/>
              </a:rPr>
              <a:t>forest</a:t>
            </a:r>
            <a:r>
              <a:rPr lang="fr-FR" sz="4000" dirty="0" smtClean="0">
                <a:latin typeface="Gill Sans Light"/>
                <a:cs typeface="Times New Roman" panose="02020603050405020304" pitchFamily="18" charset="0"/>
              </a:rPr>
              <a:t> </a:t>
            </a:r>
            <a:r>
              <a:rPr lang="fr-FR" sz="4000" dirty="0" err="1" smtClean="0">
                <a:latin typeface="Gill Sans Light"/>
                <a:cs typeface="Times New Roman" panose="02020603050405020304" pitchFamily="18" charset="0"/>
              </a:rPr>
              <a:t>species</a:t>
            </a:r>
            <a:endParaRPr lang="fr-FR" sz="4000" dirty="0" smtClean="0">
              <a:latin typeface="Gill Sans Light"/>
              <a:cs typeface="Times New Roman" panose="02020603050405020304" pitchFamily="18" charset="0"/>
            </a:endParaRPr>
          </a:p>
          <a:p>
            <a:pPr marL="0" indent="0" algn="just">
              <a:buNone/>
            </a:pPr>
            <a:endParaRPr lang="fr-FR" sz="4000" dirty="0" smtClean="0">
              <a:latin typeface="Gill Sans Light"/>
              <a:cs typeface="Times New Roman" panose="02020603050405020304" pitchFamily="18" charset="0"/>
            </a:endParaRPr>
          </a:p>
          <a:p>
            <a:pPr algn="just"/>
            <a:r>
              <a:rPr lang="fr-FR" sz="4000" dirty="0" smtClean="0">
                <a:latin typeface="Gill Sans Light"/>
                <a:cs typeface="Times New Roman" panose="02020603050405020304" pitchFamily="18" charset="0"/>
              </a:rPr>
              <a:t>Forest Plant </a:t>
            </a:r>
            <a:r>
              <a:rPr lang="fr-FR" sz="4000" dirty="0" err="1" smtClean="0">
                <a:latin typeface="Gill Sans Light"/>
                <a:cs typeface="Times New Roman" panose="02020603050405020304" pitchFamily="18" charset="0"/>
              </a:rPr>
              <a:t>demographic</a:t>
            </a:r>
            <a:r>
              <a:rPr lang="fr-FR" sz="4000" dirty="0" smtClean="0">
                <a:latin typeface="Gill Sans Light"/>
                <a:cs typeface="Times New Roman" panose="02020603050405020304" pitchFamily="18" charset="0"/>
              </a:rPr>
              <a:t> </a:t>
            </a:r>
            <a:r>
              <a:rPr lang="fr-FR" sz="4000" dirty="0" err="1" smtClean="0">
                <a:latin typeface="Gill Sans Light"/>
                <a:cs typeface="Times New Roman" panose="02020603050405020304" pitchFamily="18" charset="0"/>
              </a:rPr>
              <a:t>response</a:t>
            </a:r>
            <a:r>
              <a:rPr lang="fr-FR" sz="4000" dirty="0" smtClean="0">
                <a:latin typeface="Gill Sans Light"/>
                <a:cs typeface="Times New Roman" panose="02020603050405020304" pitchFamily="18" charset="0"/>
              </a:rPr>
              <a:t> to </a:t>
            </a:r>
            <a:r>
              <a:rPr lang="fr-FR" sz="4000" b="1" dirty="0" err="1" smtClean="0">
                <a:latin typeface="Gill Sans Light"/>
                <a:cs typeface="Times New Roman" panose="02020603050405020304" pitchFamily="18" charset="0"/>
              </a:rPr>
              <a:t>disturbance</a:t>
            </a:r>
            <a:endParaRPr lang="fr-FR" sz="4000" b="1" dirty="0" smtClean="0">
              <a:latin typeface="Gill Sans Light"/>
              <a:cs typeface="Times New Roman" panose="02020603050405020304" pitchFamily="18" charset="0"/>
            </a:endParaRPr>
          </a:p>
          <a:p>
            <a:pPr marL="0" indent="0" algn="just">
              <a:buNone/>
            </a:pPr>
            <a:r>
              <a:rPr lang="fr-FR" sz="4000" b="1" dirty="0" smtClean="0">
                <a:latin typeface="Gill Sans Light"/>
                <a:cs typeface="Times New Roman" panose="02020603050405020304" pitchFamily="18" charset="0"/>
              </a:rPr>
              <a:t> </a:t>
            </a:r>
          </a:p>
          <a:p>
            <a:pPr algn="just"/>
            <a:r>
              <a:rPr lang="fr-FR" sz="4000" b="1" dirty="0" err="1" smtClean="0">
                <a:latin typeface="Gill Sans Light"/>
                <a:cs typeface="Times New Roman" panose="02020603050405020304" pitchFamily="18" charset="0"/>
              </a:rPr>
              <a:t>Effect</a:t>
            </a:r>
            <a:r>
              <a:rPr lang="fr-FR" sz="4000" b="1" dirty="0" smtClean="0">
                <a:latin typeface="Gill Sans Light"/>
                <a:cs typeface="Times New Roman" panose="02020603050405020304" pitchFamily="18" charset="0"/>
              </a:rPr>
              <a:t> of </a:t>
            </a:r>
            <a:r>
              <a:rPr lang="fr-FR" sz="4000" b="1" dirty="0" err="1" smtClean="0">
                <a:latin typeface="Gill Sans Light"/>
                <a:cs typeface="Times New Roman" panose="02020603050405020304" pitchFamily="18" charset="0"/>
              </a:rPr>
              <a:t>climate</a:t>
            </a:r>
            <a:r>
              <a:rPr lang="fr-FR" sz="4000" b="1" dirty="0" smtClean="0">
                <a:latin typeface="Gill Sans Light"/>
                <a:cs typeface="Times New Roman" panose="02020603050405020304" pitchFamily="18" charset="0"/>
              </a:rPr>
              <a:t> on plant </a:t>
            </a:r>
            <a:r>
              <a:rPr lang="fr-FR" sz="4000" b="1" dirty="0" err="1" smtClean="0">
                <a:latin typeface="Gill Sans Light"/>
                <a:cs typeface="Times New Roman" panose="02020603050405020304" pitchFamily="18" charset="0"/>
              </a:rPr>
              <a:t>demographic</a:t>
            </a:r>
            <a:r>
              <a:rPr lang="fr-FR" sz="4000" b="1" dirty="0" smtClean="0">
                <a:latin typeface="Gill Sans Light"/>
                <a:cs typeface="Times New Roman" panose="02020603050405020304" pitchFamily="18" charset="0"/>
              </a:rPr>
              <a:t> </a:t>
            </a:r>
            <a:r>
              <a:rPr lang="fr-FR" sz="4000" b="1" dirty="0" err="1" smtClean="0">
                <a:latin typeface="Gill Sans Light"/>
                <a:cs typeface="Times New Roman" panose="02020603050405020304" pitchFamily="18" charset="0"/>
              </a:rPr>
              <a:t>processes</a:t>
            </a:r>
            <a:endParaRPr lang="fr-FR" sz="4000" b="1" dirty="0" smtClean="0">
              <a:latin typeface="Gill Sans Light"/>
              <a:cs typeface="Times New Roman" panose="02020603050405020304" pitchFamily="18" charset="0"/>
            </a:endParaRPr>
          </a:p>
          <a:p>
            <a:pPr marL="0" indent="0" algn="just">
              <a:buNone/>
            </a:pPr>
            <a:endParaRPr lang="fr-FR" sz="4000" b="1" dirty="0" smtClean="0">
              <a:latin typeface="Gill Sans Light"/>
              <a:cs typeface="Times New Roman" panose="02020603050405020304" pitchFamily="18" charset="0"/>
            </a:endParaRPr>
          </a:p>
          <a:p>
            <a:pPr algn="just"/>
            <a:endParaRPr lang="fr-FR" dirty="0"/>
          </a:p>
        </p:txBody>
      </p:sp>
      <p:sp>
        <p:nvSpPr>
          <p:cNvPr id="6" name="Titre 1"/>
          <p:cNvSpPr>
            <a:spLocks noGrp="1"/>
          </p:cNvSpPr>
          <p:nvPr>
            <p:ph type="title"/>
          </p:nvPr>
        </p:nvSpPr>
        <p:spPr>
          <a:xfrm>
            <a:off x="-1" y="-39854"/>
            <a:ext cx="9144001" cy="693528"/>
          </a:xfrm>
          <a:solidFill>
            <a:srgbClr val="99FF99"/>
          </a:solidFill>
        </p:spPr>
        <p:style>
          <a:lnRef idx="3">
            <a:schemeClr val="lt1"/>
          </a:lnRef>
          <a:fillRef idx="1">
            <a:schemeClr val="accent6"/>
          </a:fillRef>
          <a:effectRef idx="1">
            <a:schemeClr val="accent6"/>
          </a:effectRef>
          <a:fontRef idx="minor">
            <a:schemeClr val="lt1"/>
          </a:fontRef>
        </p:style>
        <p:txBody>
          <a:bodyPr>
            <a:noAutofit/>
          </a:bodyPr>
          <a:lstStyle/>
          <a:p>
            <a:pPr algn="ctr"/>
            <a:r>
              <a:rPr lang="fr-FR" sz="3600" b="1" dirty="0" err="1" smtClean="0">
                <a:solidFill>
                  <a:schemeClr val="tx1"/>
                </a:solidFill>
              </a:rPr>
              <a:t>Study</a:t>
            </a:r>
            <a:r>
              <a:rPr lang="fr-FR" sz="3600" b="1" dirty="0" smtClean="0">
                <a:solidFill>
                  <a:schemeClr val="tx1"/>
                </a:solidFill>
              </a:rPr>
              <a:t> </a:t>
            </a:r>
            <a:r>
              <a:rPr lang="fr-FR" sz="3600" b="1" dirty="0" err="1" smtClean="0">
                <a:solidFill>
                  <a:schemeClr val="tx1"/>
                </a:solidFill>
              </a:rPr>
              <a:t>interest</a:t>
            </a:r>
            <a:endParaRPr lang="fr-FR" sz="3600" b="1" dirty="0">
              <a:solidFill>
                <a:schemeClr val="tx1"/>
              </a:solidFill>
            </a:endParaRPr>
          </a:p>
        </p:txBody>
      </p:sp>
    </p:spTree>
    <p:extLst>
      <p:ext uri="{BB962C8B-B14F-4D97-AF65-F5344CB8AC3E}">
        <p14:creationId xmlns:p14="http://schemas.microsoft.com/office/powerpoint/2010/main" val="1680321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9854"/>
            <a:ext cx="9144000" cy="693528"/>
          </a:xfrm>
          <a:solidFill>
            <a:srgbClr val="99FF99"/>
          </a:solidFill>
        </p:spPr>
        <p:style>
          <a:lnRef idx="3">
            <a:schemeClr val="lt1"/>
          </a:lnRef>
          <a:fillRef idx="1">
            <a:schemeClr val="accent6"/>
          </a:fillRef>
          <a:effectRef idx="1">
            <a:schemeClr val="accent6"/>
          </a:effectRef>
          <a:fontRef idx="minor">
            <a:schemeClr val="lt1"/>
          </a:fontRef>
        </p:style>
        <p:txBody>
          <a:bodyPr>
            <a:noAutofit/>
          </a:bodyPr>
          <a:lstStyle/>
          <a:p>
            <a:pPr algn="ctr">
              <a:lnSpc>
                <a:spcPct val="100000"/>
              </a:lnSpc>
            </a:pPr>
            <a:r>
              <a:rPr lang="fr-FR" sz="4000" b="1" dirty="0" smtClean="0">
                <a:solidFill>
                  <a:schemeClr val="tx1"/>
                </a:solidFill>
                <a:latin typeface="Gill Sans Light"/>
              </a:rPr>
              <a:t>Objective</a:t>
            </a:r>
            <a:endParaRPr lang="fr-FR" sz="4000" b="1" dirty="0">
              <a:solidFill>
                <a:schemeClr val="tx1"/>
              </a:solidFill>
              <a:latin typeface="Gill Sans Light"/>
            </a:endParaRPr>
          </a:p>
        </p:txBody>
      </p:sp>
      <p:sp>
        <p:nvSpPr>
          <p:cNvPr id="3" name="ZoneTexte 2"/>
          <p:cNvSpPr txBox="1"/>
          <p:nvPr/>
        </p:nvSpPr>
        <p:spPr>
          <a:xfrm>
            <a:off x="471403" y="2191823"/>
            <a:ext cx="7841294" cy="1077218"/>
          </a:xfrm>
          <a:prstGeom prst="rect">
            <a:avLst/>
          </a:prstGeom>
          <a:noFill/>
        </p:spPr>
        <p:txBody>
          <a:bodyPr wrap="square" rtlCol="0">
            <a:spAutoFit/>
          </a:bodyPr>
          <a:lstStyle/>
          <a:p>
            <a:r>
              <a:rPr lang="en-US" sz="3200" dirty="0">
                <a:latin typeface="Gill Sans Light"/>
                <a:cs typeface="Times New Roman" panose="02020603050405020304" pitchFamily="18" charset="0"/>
              </a:rPr>
              <a:t>Assess </a:t>
            </a:r>
            <a:r>
              <a:rPr lang="en-US" sz="3200" dirty="0" smtClean="0">
                <a:latin typeface="Gill Sans Light"/>
                <a:cs typeface="Times New Roman" panose="02020603050405020304" pitchFamily="18" charset="0"/>
              </a:rPr>
              <a:t>plant </a:t>
            </a:r>
            <a:r>
              <a:rPr lang="en-US" sz="3200" b="1" dirty="0" smtClean="0">
                <a:latin typeface="Gill Sans Light"/>
                <a:cs typeface="Times New Roman" panose="02020603050405020304" pitchFamily="18" charset="0"/>
              </a:rPr>
              <a:t>species </a:t>
            </a:r>
            <a:r>
              <a:rPr lang="en-US" sz="3200" b="1" dirty="0">
                <a:latin typeface="Gill Sans Light"/>
                <a:cs typeface="Times New Roman" panose="02020603050405020304" pitchFamily="18" charset="0"/>
              </a:rPr>
              <a:t>response to disturbance </a:t>
            </a:r>
            <a:r>
              <a:rPr lang="en-US" sz="3200" dirty="0">
                <a:latin typeface="Gill Sans Light"/>
                <a:cs typeface="Times New Roman" panose="02020603050405020304" pitchFamily="18" charset="0"/>
              </a:rPr>
              <a:t>and </a:t>
            </a:r>
            <a:r>
              <a:rPr lang="en-US" sz="3200" b="1" dirty="0" smtClean="0">
                <a:latin typeface="Gill Sans Light"/>
                <a:cs typeface="Times New Roman" panose="02020603050405020304" pitchFamily="18" charset="0"/>
              </a:rPr>
              <a:t>climate</a:t>
            </a:r>
            <a:endParaRPr lang="fr-FR" sz="3200" dirty="0">
              <a:latin typeface="Gill Sans Light"/>
              <a:cs typeface="Times New Roman" panose="02020603050405020304" pitchFamily="18" charset="0"/>
            </a:endParaRPr>
          </a:p>
        </p:txBody>
      </p:sp>
    </p:spTree>
    <p:extLst>
      <p:ext uri="{BB962C8B-B14F-4D97-AF65-F5344CB8AC3E}">
        <p14:creationId xmlns:p14="http://schemas.microsoft.com/office/powerpoint/2010/main" val="3851297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213"/>
            <a:ext cx="9144000" cy="562281"/>
          </a:xfrm>
          <a:solidFill>
            <a:srgbClr val="99FF99"/>
          </a:solidFill>
        </p:spPr>
        <p:txBody>
          <a:bodyPr>
            <a:normAutofit fontScale="90000"/>
          </a:bodyPr>
          <a:lstStyle/>
          <a:p>
            <a:pPr algn="ctr"/>
            <a:r>
              <a:rPr lang="fr-FR" b="1" dirty="0" smtClean="0">
                <a:latin typeface="Gill Sans Light"/>
                <a:cs typeface="Times New Roman" panose="02020603050405020304" pitchFamily="18" charset="0"/>
              </a:rPr>
              <a:t>Data collection</a:t>
            </a:r>
            <a:endParaRPr lang="fr-FR" b="1" dirty="0">
              <a:latin typeface="Gill Sans Light"/>
              <a:cs typeface="Times New Roman" panose="02020603050405020304" pitchFamily="18" charset="0"/>
            </a:endParaRPr>
          </a:p>
        </p:txBody>
      </p:sp>
      <p:pic>
        <p:nvPicPr>
          <p:cNvPr id="6" name="Image 5" descr="C:\Users\FoussExpress\Desktop\placeaux2.jpg"/>
          <p:cNvPicPr/>
          <p:nvPr/>
        </p:nvPicPr>
        <p:blipFill rotWithShape="1">
          <a:blip r:embed="rId3" cstate="print">
            <a:extLst>
              <a:ext uri="{28A0092B-C50C-407E-A947-70E740481C1C}">
                <a14:useLocalDpi xmlns:a14="http://schemas.microsoft.com/office/drawing/2010/main" val="0"/>
              </a:ext>
            </a:extLst>
          </a:blip>
          <a:srcRect b="3994"/>
          <a:stretch/>
        </p:blipFill>
        <p:spPr bwMode="auto">
          <a:xfrm>
            <a:off x="842677" y="608649"/>
            <a:ext cx="7440706" cy="6249352"/>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924953" y="5373713"/>
            <a:ext cx="2116899" cy="1200329"/>
          </a:xfrm>
          <a:prstGeom prst="rect">
            <a:avLst/>
          </a:prstGeom>
          <a:solidFill>
            <a:schemeClr val="accent6">
              <a:lumMod val="60000"/>
              <a:lumOff val="40000"/>
              <a:alpha val="87000"/>
            </a:schemeClr>
          </a:solidFill>
        </p:spPr>
        <p:txBody>
          <a:bodyPr wrap="square">
            <a:spAutoFit/>
          </a:bodyPr>
          <a:lstStyle/>
          <a:p>
            <a:r>
              <a:rPr lang="fr-FR" sz="2400" b="1" u="sng" smtClean="0">
                <a:latin typeface="Arial" charset="0"/>
                <a:ea typeface="Arial" charset="0"/>
                <a:cs typeface="Arial" charset="0"/>
              </a:rPr>
              <a:t>Plot </a:t>
            </a:r>
            <a:r>
              <a:rPr lang="fr-FR" sz="2400" b="1" u="sng" dirty="0">
                <a:latin typeface="Arial" charset="0"/>
                <a:ea typeface="Arial" charset="0"/>
                <a:cs typeface="Arial" charset="0"/>
              </a:rPr>
              <a:t>size</a:t>
            </a:r>
            <a:r>
              <a:rPr lang="fr-FR" sz="2400" b="1" dirty="0">
                <a:latin typeface="Arial" charset="0"/>
                <a:ea typeface="Arial" charset="0"/>
                <a:cs typeface="Arial" charset="0"/>
              </a:rPr>
              <a:t>: 100 m x 100 m </a:t>
            </a:r>
            <a:r>
              <a:rPr lang="fr-FR" sz="2400" b="1" dirty="0" smtClean="0">
                <a:latin typeface="Arial" charset="0"/>
                <a:ea typeface="Arial" charset="0"/>
                <a:cs typeface="Arial" charset="0"/>
              </a:rPr>
              <a:t>or 200 </a:t>
            </a:r>
            <a:r>
              <a:rPr lang="fr-FR" sz="2400" b="1" dirty="0">
                <a:latin typeface="Arial" charset="0"/>
                <a:ea typeface="Arial" charset="0"/>
                <a:cs typeface="Arial" charset="0"/>
              </a:rPr>
              <a:t>m x 50 m</a:t>
            </a:r>
          </a:p>
        </p:txBody>
      </p:sp>
    </p:spTree>
    <p:extLst>
      <p:ext uri="{BB962C8B-B14F-4D97-AF65-F5344CB8AC3E}">
        <p14:creationId xmlns:p14="http://schemas.microsoft.com/office/powerpoint/2010/main" val="3235612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605" y="698742"/>
            <a:ext cx="8235634" cy="492443"/>
          </a:xfrm>
          <a:prstGeom prst="rect">
            <a:avLst/>
          </a:prstGeom>
        </p:spPr>
        <p:txBody>
          <a:bodyPr wrap="square">
            <a:spAutoFit/>
          </a:bodyPr>
          <a:lstStyle/>
          <a:p>
            <a:r>
              <a:rPr lang="en-US" sz="2600" b="1" dirty="0">
                <a:latin typeface="Gill Sans Light"/>
                <a:cs typeface="Times New Roman" panose="02020603050405020304" pitchFamily="18" charset="0"/>
              </a:rPr>
              <a:t>Tree measurement </a:t>
            </a:r>
            <a:r>
              <a:rPr lang="en-US" sz="2600" b="1" dirty="0" smtClean="0">
                <a:latin typeface="Gill Sans Light"/>
                <a:cs typeface="Times New Roman" panose="02020603050405020304" pitchFamily="18" charset="0"/>
              </a:rPr>
              <a:t> for three years 2014 to 2017</a:t>
            </a:r>
            <a:endParaRPr lang="en-US" sz="2600" b="1" dirty="0">
              <a:latin typeface="Gill Sans Light"/>
              <a:cs typeface="Times New Roman" panose="02020603050405020304" pitchFamily="18" charset="0"/>
            </a:endParaRPr>
          </a:p>
        </p:txBody>
      </p:sp>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16314" r="24075"/>
          <a:stretch/>
        </p:blipFill>
        <p:spPr>
          <a:xfrm>
            <a:off x="69895" y="1757093"/>
            <a:ext cx="3583089" cy="4508046"/>
          </a:xfrm>
          <a:prstGeom prst="rect">
            <a:avLst/>
          </a:prstGeom>
        </p:spPr>
      </p:pic>
      <p:sp>
        <p:nvSpPr>
          <p:cNvPr id="18" name="Titre 1">
            <a:extLst>
              <a:ext uri="{FF2B5EF4-FFF2-40B4-BE49-F238E27FC236}">
                <a16:creationId xmlns="" xmlns:a16="http://schemas.microsoft.com/office/drawing/2014/main" id="{3EA1C641-6908-4099-BC7C-E550F059B214}"/>
              </a:ext>
            </a:extLst>
          </p:cNvPr>
          <p:cNvSpPr txBox="1">
            <a:spLocks/>
          </p:cNvSpPr>
          <p:nvPr/>
        </p:nvSpPr>
        <p:spPr>
          <a:xfrm>
            <a:off x="0" y="-24521"/>
            <a:ext cx="9144000" cy="505948"/>
          </a:xfrm>
          <a:prstGeom prst="rect">
            <a:avLst/>
          </a:prstGeom>
          <a:solidFill>
            <a:srgbClr val="99FF99"/>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000" b="1" dirty="0">
              <a:latin typeface="Gill Sans Light"/>
              <a:cs typeface="Times New Roman" panose="02020603050405020304" pitchFamily="18" charset="0"/>
            </a:endParaRPr>
          </a:p>
        </p:txBody>
      </p:sp>
      <p:pic>
        <p:nvPicPr>
          <p:cNvPr id="5" name="Image 4"/>
          <p:cNvPicPr>
            <a:picLocks noChangeAspect="1"/>
          </p:cNvPicPr>
          <p:nvPr/>
        </p:nvPicPr>
        <p:blipFill>
          <a:blip r:embed="rId4"/>
          <a:stretch>
            <a:fillRect/>
          </a:stretch>
        </p:blipFill>
        <p:spPr>
          <a:xfrm>
            <a:off x="4572000" y="1548006"/>
            <a:ext cx="3621308" cy="4923551"/>
          </a:xfrm>
          <a:prstGeom prst="rect">
            <a:avLst/>
          </a:prstGeom>
        </p:spPr>
      </p:pic>
      <p:sp>
        <p:nvSpPr>
          <p:cNvPr id="2" name="ZoneTexte 1"/>
          <p:cNvSpPr txBox="1"/>
          <p:nvPr/>
        </p:nvSpPr>
        <p:spPr>
          <a:xfrm>
            <a:off x="193183" y="6286891"/>
            <a:ext cx="3181082" cy="369332"/>
          </a:xfrm>
          <a:prstGeom prst="rect">
            <a:avLst/>
          </a:prstGeom>
          <a:noFill/>
        </p:spPr>
        <p:txBody>
          <a:bodyPr wrap="square" rtlCol="0">
            <a:spAutoFit/>
          </a:bodyPr>
          <a:lstStyle/>
          <a:p>
            <a:r>
              <a:rPr lang="fr-FR" b="1" dirty="0" err="1" smtClean="0"/>
              <a:t>Adult</a:t>
            </a:r>
            <a:r>
              <a:rPr lang="fr-FR" b="1" dirty="0" smtClean="0"/>
              <a:t> </a:t>
            </a:r>
            <a:r>
              <a:rPr lang="fr-FR" b="1" dirty="0" err="1" smtClean="0"/>
              <a:t>measurement</a:t>
            </a:r>
            <a:r>
              <a:rPr lang="fr-FR" b="1" dirty="0" smtClean="0"/>
              <a:t> </a:t>
            </a:r>
            <a:endParaRPr lang="fr-FR" b="1" dirty="0"/>
          </a:p>
        </p:txBody>
      </p:sp>
      <p:sp>
        <p:nvSpPr>
          <p:cNvPr id="7" name="ZoneTexte 6"/>
          <p:cNvSpPr txBox="1"/>
          <p:nvPr/>
        </p:nvSpPr>
        <p:spPr>
          <a:xfrm>
            <a:off x="4572000" y="6286891"/>
            <a:ext cx="3181082" cy="369332"/>
          </a:xfrm>
          <a:prstGeom prst="rect">
            <a:avLst/>
          </a:prstGeom>
          <a:noFill/>
        </p:spPr>
        <p:txBody>
          <a:bodyPr wrap="square" rtlCol="0">
            <a:spAutoFit/>
          </a:bodyPr>
          <a:lstStyle/>
          <a:p>
            <a:r>
              <a:rPr lang="fr-FR" b="1" dirty="0" err="1" smtClean="0"/>
              <a:t>Seedling</a:t>
            </a:r>
            <a:r>
              <a:rPr lang="fr-FR" b="1" dirty="0" smtClean="0"/>
              <a:t> </a:t>
            </a:r>
            <a:r>
              <a:rPr lang="fr-FR" b="1" dirty="0" err="1" smtClean="0"/>
              <a:t>measurement</a:t>
            </a:r>
            <a:r>
              <a:rPr lang="fr-FR" b="1" dirty="0" smtClean="0"/>
              <a:t> </a:t>
            </a:r>
            <a:endParaRPr lang="fr-FR" b="1" dirty="0"/>
          </a:p>
        </p:txBody>
      </p:sp>
    </p:spTree>
    <p:extLst>
      <p:ext uri="{BB962C8B-B14F-4D97-AF65-F5344CB8AC3E}">
        <p14:creationId xmlns:p14="http://schemas.microsoft.com/office/powerpoint/2010/main" val="297057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5916" y="403763"/>
            <a:ext cx="7897164" cy="420485"/>
          </a:xfrm>
        </p:spPr>
        <p:txBody>
          <a:bodyPr>
            <a:noAutofit/>
          </a:bodyPr>
          <a:lstStyle/>
          <a:p>
            <a:pPr algn="ctr"/>
            <a:r>
              <a:rPr lang="fr-FR" sz="3200" b="1" dirty="0" err="1" smtClean="0"/>
              <a:t>Counting</a:t>
            </a:r>
            <a:r>
              <a:rPr lang="fr-FR" sz="3200" b="1" dirty="0" smtClean="0"/>
              <a:t> the </a:t>
            </a:r>
            <a:r>
              <a:rPr lang="fr-FR" sz="3200" b="1" dirty="0" err="1" smtClean="0"/>
              <a:t>number</a:t>
            </a:r>
            <a:r>
              <a:rPr lang="fr-FR" sz="3200" b="1" dirty="0" smtClean="0"/>
              <a:t> of fruit </a:t>
            </a:r>
            <a:endParaRPr lang="fr-FR" sz="3200" b="1"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0459" y="1026273"/>
            <a:ext cx="7328078" cy="5496059"/>
          </a:xfrm>
        </p:spPr>
      </p:pic>
    </p:spTree>
    <p:extLst>
      <p:ext uri="{BB962C8B-B14F-4D97-AF65-F5344CB8AC3E}">
        <p14:creationId xmlns:p14="http://schemas.microsoft.com/office/powerpoint/2010/main" val="2000807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0457" y="1102095"/>
            <a:ext cx="9144000" cy="5956479"/>
          </a:xfrm>
          <a:ln w="28575">
            <a:noFill/>
          </a:ln>
        </p:spPr>
        <p:style>
          <a:lnRef idx="2">
            <a:schemeClr val="accent2"/>
          </a:lnRef>
          <a:fillRef idx="1">
            <a:schemeClr val="lt1"/>
          </a:fillRef>
          <a:effectRef idx="0">
            <a:schemeClr val="accent2"/>
          </a:effectRef>
          <a:fontRef idx="minor">
            <a:schemeClr val="dk1"/>
          </a:fontRef>
        </p:style>
        <p:txBody>
          <a:bodyPr rtlCol="0" anchor="ctr"/>
          <a:lstStyle/>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fr-FR" sz="2600" dirty="0">
              <a:solidFill>
                <a:schemeClr val="dk1"/>
              </a:solidFill>
              <a:latin typeface="Gill Sans Light"/>
              <a:cs typeface="Times New Roman" panose="02020603050405020304" pitchFamily="18" charset="0"/>
            </a:endParaRPr>
          </a:p>
          <a:p>
            <a:pPr marL="0" algn="ctr"/>
            <a:endParaRPr lang="fr-FR"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p:txBody>
      </p:sp>
      <p:sp>
        <p:nvSpPr>
          <p:cNvPr id="4" name="Rectangle 3"/>
          <p:cNvSpPr/>
          <p:nvPr/>
        </p:nvSpPr>
        <p:spPr>
          <a:xfrm>
            <a:off x="162801" y="1999685"/>
            <a:ext cx="3952994" cy="1131734"/>
          </a:xfrm>
          <a:prstGeom prst="rect">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Adult Growth </a:t>
            </a:r>
            <a:endParaRPr lang="fr-FR" sz="2600" dirty="0">
              <a:latin typeface="Gill Sans Light"/>
            </a:endParaRPr>
          </a:p>
        </p:txBody>
      </p:sp>
      <p:sp>
        <p:nvSpPr>
          <p:cNvPr id="5" name="Rectangle 4"/>
          <p:cNvSpPr/>
          <p:nvPr/>
        </p:nvSpPr>
        <p:spPr>
          <a:xfrm>
            <a:off x="4918688" y="2022358"/>
            <a:ext cx="3773510" cy="1086388"/>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(LMER)</a:t>
            </a:r>
            <a:endParaRPr lang="en-US" sz="2600" dirty="0">
              <a:latin typeface="Gill Sans Light"/>
              <a:cs typeface="Times New Roman" panose="02020603050405020304" pitchFamily="18" charset="0"/>
            </a:endParaRPr>
          </a:p>
          <a:p>
            <a:pPr algn="ctr"/>
            <a:r>
              <a:rPr lang="en-US" sz="2600" dirty="0" smtClean="0">
                <a:latin typeface="Gill Sans Light"/>
                <a:cs typeface="Times New Roman" panose="02020603050405020304" pitchFamily="18" charset="0"/>
              </a:rPr>
              <a:t>Linear Mixed effect models </a:t>
            </a:r>
            <a:endParaRPr lang="fr-FR" sz="2600" dirty="0">
              <a:latin typeface="Gill Sans Light"/>
            </a:endParaRPr>
          </a:p>
        </p:txBody>
      </p:sp>
      <p:sp>
        <p:nvSpPr>
          <p:cNvPr id="7" name="Rectangle 6"/>
          <p:cNvSpPr/>
          <p:nvPr/>
        </p:nvSpPr>
        <p:spPr>
          <a:xfrm>
            <a:off x="199127" y="3266747"/>
            <a:ext cx="3916669" cy="1301769"/>
          </a:xfrm>
          <a:prstGeom prst="rect">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Fruit number</a:t>
            </a:r>
            <a:endParaRPr lang="fr-FR" sz="2600" dirty="0">
              <a:latin typeface="Gill Sans Light"/>
              <a:cs typeface="Times New Roman" panose="02020603050405020304" pitchFamily="18" charset="0"/>
            </a:endParaRPr>
          </a:p>
        </p:txBody>
      </p:sp>
      <p:sp>
        <p:nvSpPr>
          <p:cNvPr id="8" name="Rectangle 7"/>
          <p:cNvSpPr/>
          <p:nvPr/>
        </p:nvSpPr>
        <p:spPr>
          <a:xfrm>
            <a:off x="4918688" y="3424379"/>
            <a:ext cx="4024856" cy="1136034"/>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600" dirty="0" smtClean="0">
                <a:latin typeface="Gill Sans Light"/>
                <a:cs typeface="Times New Roman" panose="02020603050405020304" pitchFamily="18" charset="0"/>
              </a:rPr>
              <a:t>GLMER </a:t>
            </a:r>
          </a:p>
          <a:p>
            <a:pPr algn="ctr"/>
            <a:r>
              <a:rPr lang="fr-FR" sz="2600" dirty="0" err="1" smtClean="0">
                <a:latin typeface="Gill Sans Light"/>
                <a:cs typeface="Times New Roman" panose="02020603050405020304" pitchFamily="18" charset="0"/>
              </a:rPr>
              <a:t>Negative</a:t>
            </a:r>
            <a:r>
              <a:rPr lang="fr-FR" sz="2600" dirty="0" smtClean="0">
                <a:latin typeface="Gill Sans Light"/>
                <a:cs typeface="Times New Roman" panose="02020603050405020304" pitchFamily="18" charset="0"/>
              </a:rPr>
              <a:t> binomial</a:t>
            </a:r>
            <a:endParaRPr lang="fr-FR" sz="2600" dirty="0">
              <a:latin typeface="Gill Sans Light"/>
            </a:endParaRPr>
          </a:p>
        </p:txBody>
      </p:sp>
      <p:sp>
        <p:nvSpPr>
          <p:cNvPr id="10" name="Rectangle 9"/>
          <p:cNvSpPr/>
          <p:nvPr/>
        </p:nvSpPr>
        <p:spPr>
          <a:xfrm>
            <a:off x="260543" y="4938993"/>
            <a:ext cx="3855253" cy="1758178"/>
          </a:xfrm>
          <a:prstGeom prst="rect">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Fruiting probability</a:t>
            </a:r>
            <a:endParaRPr lang="fr-FR" sz="2600" dirty="0">
              <a:latin typeface="Gill Sans Light"/>
              <a:cs typeface="Times New Roman" panose="02020603050405020304" pitchFamily="18" charset="0"/>
            </a:endParaRPr>
          </a:p>
        </p:txBody>
      </p:sp>
      <p:sp>
        <p:nvSpPr>
          <p:cNvPr id="11" name="Rectangle 10"/>
          <p:cNvSpPr/>
          <p:nvPr/>
        </p:nvSpPr>
        <p:spPr>
          <a:xfrm>
            <a:off x="4899294" y="5173389"/>
            <a:ext cx="4024855" cy="1549504"/>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fr-FR" sz="2600" dirty="0">
                <a:latin typeface="Gill Sans Light"/>
                <a:cs typeface="Times New Roman" panose="02020603050405020304" pitchFamily="18" charset="0"/>
              </a:rPr>
              <a:t>GLMER</a:t>
            </a:r>
            <a:r>
              <a:rPr lang="fr-FR" sz="2600" dirty="0" smtClean="0">
                <a:solidFill>
                  <a:prstClr val="black"/>
                </a:solidFill>
                <a:latin typeface="Gill Sans Light"/>
                <a:cs typeface="Times New Roman" panose="02020603050405020304" pitchFamily="18" charset="0"/>
              </a:rPr>
              <a:t>, </a:t>
            </a:r>
            <a:r>
              <a:rPr lang="fr-FR" sz="2600" dirty="0">
                <a:solidFill>
                  <a:prstClr val="black"/>
                </a:solidFill>
                <a:latin typeface="Gill Sans Light"/>
                <a:cs typeface="Times New Roman" panose="02020603050405020304" pitchFamily="18" charset="0"/>
              </a:rPr>
              <a:t>binomial</a:t>
            </a:r>
            <a:endParaRPr lang="fr-FR" sz="2600" dirty="0">
              <a:solidFill>
                <a:prstClr val="black"/>
              </a:solidFill>
              <a:latin typeface="Gill Sans Light"/>
            </a:endParaRPr>
          </a:p>
        </p:txBody>
      </p:sp>
      <p:sp>
        <p:nvSpPr>
          <p:cNvPr id="15" name="Titre 1">
            <a:extLst>
              <a:ext uri="{FF2B5EF4-FFF2-40B4-BE49-F238E27FC236}">
                <a16:creationId xmlns="" xmlns:a16="http://schemas.microsoft.com/office/drawing/2014/main" id="{20F86A48-4801-468A-BC27-7DE8516F27F8}"/>
              </a:ext>
            </a:extLst>
          </p:cNvPr>
          <p:cNvSpPr>
            <a:spLocks noGrp="1"/>
          </p:cNvSpPr>
          <p:nvPr>
            <p:ph type="title"/>
          </p:nvPr>
        </p:nvSpPr>
        <p:spPr>
          <a:xfrm>
            <a:off x="0" y="44251"/>
            <a:ext cx="9144000" cy="559800"/>
          </a:xfrm>
          <a:solidFill>
            <a:srgbClr val="99FF99"/>
          </a:solidFill>
        </p:spPr>
        <p:txBody>
          <a:bodyPr>
            <a:normAutofit fontScale="90000"/>
          </a:bodyPr>
          <a:lstStyle/>
          <a:p>
            <a:pPr algn="ctr"/>
            <a:r>
              <a:rPr lang="fr-FR" b="1" dirty="0" err="1" smtClean="0">
                <a:latin typeface="Gill Sans Light"/>
                <a:cs typeface="Times New Roman" panose="02020603050405020304" pitchFamily="18" charset="0"/>
              </a:rPr>
              <a:t>Statistical</a:t>
            </a:r>
            <a:r>
              <a:rPr lang="fr-FR" b="1" dirty="0" smtClean="0">
                <a:latin typeface="Gill Sans Light"/>
                <a:cs typeface="Times New Roman" panose="02020603050405020304" pitchFamily="18" charset="0"/>
              </a:rPr>
              <a:t> </a:t>
            </a:r>
            <a:r>
              <a:rPr lang="fr-FR" b="1" dirty="0" err="1" smtClean="0">
                <a:latin typeface="Gill Sans Light"/>
                <a:cs typeface="Times New Roman" panose="02020603050405020304" pitchFamily="18" charset="0"/>
              </a:rPr>
              <a:t>modelling</a:t>
            </a:r>
            <a:r>
              <a:rPr lang="fr-FR" b="1" dirty="0" smtClean="0">
                <a:latin typeface="Gill Sans Light"/>
                <a:cs typeface="Times New Roman" panose="02020603050405020304" pitchFamily="18" charset="0"/>
              </a:rPr>
              <a:t> </a:t>
            </a:r>
            <a:endParaRPr lang="fr-FR" b="1" dirty="0">
              <a:latin typeface="Gill Sans Light"/>
              <a:cs typeface="Times New Roman" panose="02020603050405020304" pitchFamily="18" charset="0"/>
            </a:endParaRPr>
          </a:p>
        </p:txBody>
      </p:sp>
      <p:sp>
        <p:nvSpPr>
          <p:cNvPr id="19" name="Flèche droite 8">
            <a:extLst>
              <a:ext uri="{FF2B5EF4-FFF2-40B4-BE49-F238E27FC236}">
                <a16:creationId xmlns="" xmlns:a16="http://schemas.microsoft.com/office/drawing/2014/main" id="{500C06B0-4A6E-40D1-934F-0D6A25B05D0C}"/>
              </a:ext>
            </a:extLst>
          </p:cNvPr>
          <p:cNvSpPr/>
          <p:nvPr/>
        </p:nvSpPr>
        <p:spPr>
          <a:xfrm>
            <a:off x="4098863" y="2565721"/>
            <a:ext cx="800431" cy="218013"/>
          </a:xfrm>
          <a:prstGeom prst="rightArrow">
            <a:avLst/>
          </a:prstGeom>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7" name="Flèche droite 8">
            <a:extLst>
              <a:ext uri="{FF2B5EF4-FFF2-40B4-BE49-F238E27FC236}">
                <a16:creationId xmlns="" xmlns:a16="http://schemas.microsoft.com/office/drawing/2014/main" id="{500C06B0-4A6E-40D1-934F-0D6A25B05D0C}"/>
              </a:ext>
            </a:extLst>
          </p:cNvPr>
          <p:cNvSpPr/>
          <p:nvPr/>
        </p:nvSpPr>
        <p:spPr>
          <a:xfrm>
            <a:off x="4098863" y="5614138"/>
            <a:ext cx="800431" cy="218013"/>
          </a:xfrm>
          <a:prstGeom prst="rightArrow">
            <a:avLst/>
          </a:prstGeom>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20" name="Flèche droite 8">
            <a:extLst>
              <a:ext uri="{FF2B5EF4-FFF2-40B4-BE49-F238E27FC236}">
                <a16:creationId xmlns="" xmlns:a16="http://schemas.microsoft.com/office/drawing/2014/main" id="{500C06B0-4A6E-40D1-934F-0D6A25B05D0C}"/>
              </a:ext>
            </a:extLst>
          </p:cNvPr>
          <p:cNvSpPr/>
          <p:nvPr/>
        </p:nvSpPr>
        <p:spPr>
          <a:xfrm>
            <a:off x="4115796" y="3829585"/>
            <a:ext cx="783498" cy="250750"/>
          </a:xfrm>
          <a:prstGeom prst="rightArrow">
            <a:avLst/>
          </a:prstGeom>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3" name="Rectangle 12"/>
          <p:cNvSpPr/>
          <p:nvPr/>
        </p:nvSpPr>
        <p:spPr>
          <a:xfrm>
            <a:off x="162801" y="899184"/>
            <a:ext cx="3916669" cy="1032837"/>
          </a:xfrm>
          <a:prstGeom prst="rect">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Adult survival </a:t>
            </a:r>
            <a:endParaRPr lang="fr-FR" sz="2600" dirty="0">
              <a:latin typeface="Gill Sans Light"/>
            </a:endParaRPr>
          </a:p>
        </p:txBody>
      </p:sp>
      <p:sp>
        <p:nvSpPr>
          <p:cNvPr id="14" name="Rectangle 13"/>
          <p:cNvSpPr/>
          <p:nvPr/>
        </p:nvSpPr>
        <p:spPr>
          <a:xfrm>
            <a:off x="4918688" y="845633"/>
            <a:ext cx="3773510" cy="1086388"/>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600" dirty="0" smtClean="0">
                <a:latin typeface="Gill Sans Light"/>
                <a:cs typeface="Times New Roman" panose="02020603050405020304" pitchFamily="18" charset="0"/>
              </a:rPr>
              <a:t>GLMER, binomial </a:t>
            </a:r>
          </a:p>
          <a:p>
            <a:pPr algn="ctr"/>
            <a:r>
              <a:rPr lang="fr-FR" sz="2600" dirty="0">
                <a:latin typeface="Gill Sans Light"/>
                <a:cs typeface="Times New Roman" panose="02020603050405020304" pitchFamily="18" charset="0"/>
              </a:rPr>
              <a:t>(</a:t>
            </a:r>
            <a:r>
              <a:rPr lang="fr-FR" sz="2600" dirty="0" smtClean="0">
                <a:latin typeface="Gill Sans Light"/>
                <a:cs typeface="Times New Roman" panose="02020603050405020304" pitchFamily="18" charset="0"/>
              </a:rPr>
              <a:t>Mixed </a:t>
            </a:r>
            <a:r>
              <a:rPr lang="fr-FR" sz="2600" dirty="0" err="1" smtClean="0">
                <a:latin typeface="Gill Sans Light"/>
                <a:cs typeface="Times New Roman" panose="02020603050405020304" pitchFamily="18" charset="0"/>
              </a:rPr>
              <a:t>effect</a:t>
            </a:r>
            <a:r>
              <a:rPr lang="fr-FR" sz="2600" dirty="0" smtClean="0">
                <a:latin typeface="Gill Sans Light"/>
                <a:cs typeface="Times New Roman" panose="02020603050405020304" pitchFamily="18" charset="0"/>
              </a:rPr>
              <a:t> model)</a:t>
            </a:r>
            <a:endParaRPr lang="fr-FR" sz="2600" dirty="0">
              <a:latin typeface="Gill Sans Light"/>
            </a:endParaRPr>
          </a:p>
        </p:txBody>
      </p:sp>
    </p:spTree>
    <p:extLst>
      <p:ext uri="{BB962C8B-B14F-4D97-AF65-F5344CB8AC3E}">
        <p14:creationId xmlns:p14="http://schemas.microsoft.com/office/powerpoint/2010/main" val="86387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0457" y="1102095"/>
            <a:ext cx="9144000" cy="5956479"/>
          </a:xfrm>
          <a:ln w="28575">
            <a:noFill/>
          </a:ln>
        </p:spPr>
        <p:style>
          <a:lnRef idx="2">
            <a:schemeClr val="accent2"/>
          </a:lnRef>
          <a:fillRef idx="1">
            <a:schemeClr val="lt1"/>
          </a:fillRef>
          <a:effectRef idx="0">
            <a:schemeClr val="accent2"/>
          </a:effectRef>
          <a:fontRef idx="minor">
            <a:schemeClr val="dk1"/>
          </a:fontRef>
        </p:style>
        <p:txBody>
          <a:bodyPr rtlCol="0" anchor="ctr"/>
          <a:lstStyle/>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fr-FR" sz="2600" dirty="0">
              <a:solidFill>
                <a:schemeClr val="dk1"/>
              </a:solidFill>
              <a:latin typeface="Gill Sans Light"/>
              <a:cs typeface="Times New Roman" panose="02020603050405020304" pitchFamily="18" charset="0"/>
            </a:endParaRPr>
          </a:p>
          <a:p>
            <a:pPr marL="0" algn="ctr"/>
            <a:endParaRPr lang="fr-FR"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a:p>
            <a:pPr marL="0" algn="ctr"/>
            <a:endParaRPr lang="en-US" sz="2600" dirty="0">
              <a:solidFill>
                <a:schemeClr val="dk1"/>
              </a:solidFill>
              <a:latin typeface="Gill Sans Light"/>
              <a:cs typeface="Times New Roman" panose="02020603050405020304" pitchFamily="18" charset="0"/>
            </a:endParaRPr>
          </a:p>
        </p:txBody>
      </p:sp>
      <p:sp>
        <p:nvSpPr>
          <p:cNvPr id="4" name="Rectangle 3"/>
          <p:cNvSpPr/>
          <p:nvPr/>
        </p:nvSpPr>
        <p:spPr>
          <a:xfrm>
            <a:off x="126475" y="2167631"/>
            <a:ext cx="3952994" cy="1131734"/>
          </a:xfrm>
          <a:prstGeom prst="rect">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Seedling growth </a:t>
            </a:r>
            <a:r>
              <a:rPr lang="en-US" sz="2600" dirty="0" err="1" smtClean="0">
                <a:latin typeface="Gill Sans Light"/>
                <a:cs typeface="Times New Roman" panose="02020603050405020304" pitchFamily="18" charset="0"/>
              </a:rPr>
              <a:t>Growth</a:t>
            </a:r>
            <a:r>
              <a:rPr lang="en-US" sz="2600" dirty="0" smtClean="0">
                <a:latin typeface="Gill Sans Light"/>
                <a:cs typeface="Times New Roman" panose="02020603050405020304" pitchFamily="18" charset="0"/>
              </a:rPr>
              <a:t> </a:t>
            </a:r>
            <a:endParaRPr lang="fr-FR" sz="2600" dirty="0">
              <a:latin typeface="Gill Sans Light"/>
            </a:endParaRPr>
          </a:p>
        </p:txBody>
      </p:sp>
      <p:sp>
        <p:nvSpPr>
          <p:cNvPr id="5" name="Rectangle 4"/>
          <p:cNvSpPr/>
          <p:nvPr/>
        </p:nvSpPr>
        <p:spPr>
          <a:xfrm>
            <a:off x="4918688" y="2212977"/>
            <a:ext cx="3773510" cy="1086388"/>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Linear regression</a:t>
            </a:r>
            <a:endParaRPr lang="fr-FR" sz="2600" dirty="0">
              <a:latin typeface="Gill Sans Light"/>
            </a:endParaRPr>
          </a:p>
        </p:txBody>
      </p:sp>
      <p:sp>
        <p:nvSpPr>
          <p:cNvPr id="15" name="Titre 1">
            <a:extLst>
              <a:ext uri="{FF2B5EF4-FFF2-40B4-BE49-F238E27FC236}">
                <a16:creationId xmlns="" xmlns:a16="http://schemas.microsoft.com/office/drawing/2014/main" id="{20F86A48-4801-468A-BC27-7DE8516F27F8}"/>
              </a:ext>
            </a:extLst>
          </p:cNvPr>
          <p:cNvSpPr>
            <a:spLocks noGrp="1"/>
          </p:cNvSpPr>
          <p:nvPr>
            <p:ph type="title"/>
          </p:nvPr>
        </p:nvSpPr>
        <p:spPr>
          <a:xfrm>
            <a:off x="0" y="44251"/>
            <a:ext cx="9144000" cy="559800"/>
          </a:xfrm>
          <a:solidFill>
            <a:srgbClr val="99FF99"/>
          </a:solidFill>
        </p:spPr>
        <p:txBody>
          <a:bodyPr>
            <a:normAutofit fontScale="90000"/>
          </a:bodyPr>
          <a:lstStyle/>
          <a:p>
            <a:pPr algn="ctr"/>
            <a:r>
              <a:rPr lang="fr-FR" b="1" dirty="0" smtClean="0">
                <a:latin typeface="Gill Sans Light"/>
                <a:cs typeface="Times New Roman" panose="02020603050405020304" pitchFamily="18" charset="0"/>
              </a:rPr>
              <a:t>Data </a:t>
            </a:r>
            <a:r>
              <a:rPr lang="fr-FR" b="1" dirty="0" err="1" smtClean="0">
                <a:latin typeface="Gill Sans Light"/>
                <a:cs typeface="Times New Roman" panose="02020603050405020304" pitchFamily="18" charset="0"/>
              </a:rPr>
              <a:t>analysis</a:t>
            </a:r>
            <a:endParaRPr lang="fr-FR" b="1" dirty="0">
              <a:latin typeface="Gill Sans Light"/>
              <a:cs typeface="Times New Roman" panose="02020603050405020304" pitchFamily="18" charset="0"/>
            </a:endParaRPr>
          </a:p>
        </p:txBody>
      </p:sp>
      <p:sp>
        <p:nvSpPr>
          <p:cNvPr id="19" name="Flèche droite 8">
            <a:extLst>
              <a:ext uri="{FF2B5EF4-FFF2-40B4-BE49-F238E27FC236}">
                <a16:creationId xmlns="" xmlns:a16="http://schemas.microsoft.com/office/drawing/2014/main" id="{500C06B0-4A6E-40D1-934F-0D6A25B05D0C}"/>
              </a:ext>
            </a:extLst>
          </p:cNvPr>
          <p:cNvSpPr/>
          <p:nvPr/>
        </p:nvSpPr>
        <p:spPr>
          <a:xfrm>
            <a:off x="4118257" y="2624491"/>
            <a:ext cx="800431" cy="218013"/>
          </a:xfrm>
          <a:prstGeom prst="rightArrow">
            <a:avLst/>
          </a:prstGeom>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3" name="Rectangle 12"/>
          <p:cNvSpPr/>
          <p:nvPr/>
        </p:nvSpPr>
        <p:spPr>
          <a:xfrm>
            <a:off x="162801" y="899184"/>
            <a:ext cx="3916669" cy="1032837"/>
          </a:xfrm>
          <a:prstGeom prst="rect">
            <a:avLst/>
          </a:prstGeom>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600" dirty="0" smtClean="0">
                <a:latin typeface="Gill Sans Light"/>
                <a:cs typeface="Times New Roman" panose="02020603050405020304" pitchFamily="18" charset="0"/>
              </a:rPr>
              <a:t>Seedling survival </a:t>
            </a:r>
            <a:endParaRPr lang="fr-FR" sz="2600" dirty="0">
              <a:latin typeface="Gill Sans Light"/>
            </a:endParaRPr>
          </a:p>
        </p:txBody>
      </p:sp>
      <p:sp>
        <p:nvSpPr>
          <p:cNvPr id="14" name="Rectangle 13"/>
          <p:cNvSpPr/>
          <p:nvPr/>
        </p:nvSpPr>
        <p:spPr>
          <a:xfrm>
            <a:off x="4918688" y="845633"/>
            <a:ext cx="3773510" cy="1086388"/>
          </a:xfrm>
          <a:prstGeom prst="rect">
            <a:avLst/>
          </a:prstGeom>
          <a:ln w="28575">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600" dirty="0" smtClean="0">
                <a:latin typeface="Gill Sans Light"/>
                <a:cs typeface="Times New Roman" panose="02020603050405020304" pitchFamily="18" charset="0"/>
              </a:rPr>
              <a:t>GLM, binomial</a:t>
            </a:r>
            <a:endParaRPr lang="fr-FR" sz="2600" dirty="0">
              <a:latin typeface="Gill Sans Light"/>
            </a:endParaRPr>
          </a:p>
        </p:txBody>
      </p:sp>
      <p:sp>
        <p:nvSpPr>
          <p:cNvPr id="16" name="Flèche droite 8">
            <a:extLst>
              <a:ext uri="{FF2B5EF4-FFF2-40B4-BE49-F238E27FC236}">
                <a16:creationId xmlns="" xmlns:a16="http://schemas.microsoft.com/office/drawing/2014/main" id="{500C06B0-4A6E-40D1-934F-0D6A25B05D0C}"/>
              </a:ext>
            </a:extLst>
          </p:cNvPr>
          <p:cNvSpPr/>
          <p:nvPr/>
        </p:nvSpPr>
        <p:spPr>
          <a:xfrm>
            <a:off x="4118256" y="1167272"/>
            <a:ext cx="800431" cy="218013"/>
          </a:xfrm>
          <a:prstGeom prst="rightArrow">
            <a:avLst/>
          </a:prstGeom>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stretch>
            <a:fillRect/>
          </a:stretch>
        </p:blipFill>
        <p:spPr>
          <a:xfrm>
            <a:off x="3463160" y="3810036"/>
            <a:ext cx="1816765" cy="1457070"/>
          </a:xfrm>
          <a:prstGeom prst="rect">
            <a:avLst/>
          </a:prstGeom>
        </p:spPr>
      </p:pic>
    </p:spTree>
    <p:extLst>
      <p:ext uri="{BB962C8B-B14F-4D97-AF65-F5344CB8AC3E}">
        <p14:creationId xmlns:p14="http://schemas.microsoft.com/office/powerpoint/2010/main" val="1105171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16"/>
          <p:cNvSpPr>
            <a:spLocks noGrp="1"/>
          </p:cNvSpPr>
          <p:nvPr>
            <p:ph idx="1"/>
          </p:nvPr>
        </p:nvSpPr>
        <p:spPr>
          <a:xfrm>
            <a:off x="724874" y="1846308"/>
            <a:ext cx="8307521" cy="4480948"/>
          </a:xfrm>
        </p:spPr>
        <p:txBody>
          <a:bodyPr/>
          <a:lstStyle/>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pPr marL="0" indent="0">
              <a:buNone/>
            </a:pPr>
            <a:endParaRPr lang="fr-FR" dirty="0">
              <a:latin typeface="Gill Sans Light"/>
            </a:endParaRPr>
          </a:p>
        </p:txBody>
      </p:sp>
      <p:sp>
        <p:nvSpPr>
          <p:cNvPr id="28" name="Titre 1"/>
          <p:cNvSpPr txBox="1">
            <a:spLocks/>
          </p:cNvSpPr>
          <p:nvPr/>
        </p:nvSpPr>
        <p:spPr>
          <a:xfrm>
            <a:off x="-6020" y="1"/>
            <a:ext cx="9150019" cy="653332"/>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i="1" dirty="0" smtClean="0">
                <a:latin typeface="Gill Sans Light"/>
                <a:ea typeface="Calibri" panose="020F0502020204030204" pitchFamily="34" charset="0"/>
                <a:cs typeface="Times New Roman" panose="02020603050405020304" pitchFamily="18" charset="0"/>
              </a:rPr>
              <a:t>Survival curve of </a:t>
            </a:r>
            <a:r>
              <a:rPr lang="en-US" sz="2800" b="1" i="1" dirty="0" err="1" smtClean="0">
                <a:latin typeface="Gill Sans Light"/>
                <a:ea typeface="Calibri" panose="020F0502020204030204" pitchFamily="34" charset="0"/>
                <a:cs typeface="Times New Roman" panose="02020603050405020304" pitchFamily="18" charset="0"/>
              </a:rPr>
              <a:t>Afzelia</a:t>
            </a:r>
            <a:r>
              <a:rPr lang="en-US" sz="2800" b="1" i="1" dirty="0" smtClean="0">
                <a:latin typeface="Gill Sans Light"/>
                <a:ea typeface="Calibri" panose="020F0502020204030204" pitchFamily="34" charset="0"/>
                <a:cs typeface="Times New Roman" panose="02020603050405020304" pitchFamily="18" charset="0"/>
              </a:rPr>
              <a:t> </a:t>
            </a:r>
            <a:r>
              <a:rPr lang="en-US" sz="2800" b="1" i="1" dirty="0" err="1" smtClean="0">
                <a:latin typeface="Gill Sans Light"/>
                <a:ea typeface="Calibri" panose="020F0502020204030204" pitchFamily="34" charset="0"/>
                <a:cs typeface="Times New Roman" panose="02020603050405020304" pitchFamily="18" charset="0"/>
              </a:rPr>
              <a:t>africana</a:t>
            </a:r>
            <a:r>
              <a:rPr lang="en-US" sz="2800" b="1" i="1" dirty="0" smtClean="0">
                <a:latin typeface="Gill Sans Light"/>
                <a:ea typeface="Calibri" panose="020F0502020204030204" pitchFamily="34" charset="0"/>
                <a:cs typeface="Times New Roman" panose="02020603050405020304" pitchFamily="18" charset="0"/>
              </a:rPr>
              <a:t> in the two climatic zones </a:t>
            </a:r>
            <a:endParaRPr lang="fr-FR" sz="2800" b="1" dirty="0">
              <a:latin typeface="Gill Sans Light"/>
              <a:cs typeface="Times New Roman" panose="02020603050405020304" pitchFamily="18" charset="0"/>
            </a:endParaRPr>
          </a:p>
        </p:txBody>
      </p:sp>
      <p:cxnSp>
        <p:nvCxnSpPr>
          <p:cNvPr id="21" name="Connecteur droit avec flèche 20"/>
          <p:cNvCxnSpPr>
            <a:cxnSpLocks/>
          </p:cNvCxnSpPr>
          <p:nvPr/>
        </p:nvCxnSpPr>
        <p:spPr>
          <a:xfrm flipV="1">
            <a:off x="7171764" y="3054051"/>
            <a:ext cx="406395" cy="599393"/>
          </a:xfrm>
          <a:prstGeom prst="straightConnector1">
            <a:avLst/>
          </a:prstGeom>
          <a:ln w="34925">
            <a:solidFill>
              <a:srgbClr val="FF0000"/>
            </a:solidFill>
            <a:prstDash val="lgDash"/>
            <a:tailEnd type="triangle"/>
          </a:ln>
        </p:spPr>
        <p:style>
          <a:lnRef idx="3">
            <a:schemeClr val="accent2"/>
          </a:lnRef>
          <a:fillRef idx="0">
            <a:schemeClr val="accent2"/>
          </a:fillRef>
          <a:effectRef idx="2">
            <a:schemeClr val="accent2"/>
          </a:effectRef>
          <a:fontRef idx="minor">
            <a:schemeClr val="tx1"/>
          </a:fontRef>
        </p:style>
      </p:cxnSp>
      <p:pic>
        <p:nvPicPr>
          <p:cNvPr id="4" name="Image 3"/>
          <p:cNvPicPr>
            <a:picLocks noChangeAspect="1"/>
          </p:cNvPicPr>
          <p:nvPr/>
        </p:nvPicPr>
        <p:blipFill>
          <a:blip r:embed="rId3"/>
          <a:stretch>
            <a:fillRect/>
          </a:stretch>
        </p:blipFill>
        <p:spPr>
          <a:xfrm>
            <a:off x="3065172" y="653334"/>
            <a:ext cx="5843231" cy="4952948"/>
          </a:xfrm>
          <a:prstGeom prst="rect">
            <a:avLst/>
          </a:prstGeom>
        </p:spPr>
      </p:pic>
      <p:pic>
        <p:nvPicPr>
          <p:cNvPr id="2" name="Image 1"/>
          <p:cNvPicPr>
            <a:picLocks noChangeAspect="1"/>
          </p:cNvPicPr>
          <p:nvPr/>
        </p:nvPicPr>
        <p:blipFill>
          <a:blip r:embed="rId4"/>
          <a:stretch>
            <a:fillRect/>
          </a:stretch>
        </p:blipFill>
        <p:spPr>
          <a:xfrm>
            <a:off x="6966075" y="5554725"/>
            <a:ext cx="1662770" cy="1492761"/>
          </a:xfrm>
          <a:prstGeom prst="rect">
            <a:avLst/>
          </a:prstGeom>
        </p:spPr>
      </p:pic>
      <p:pic>
        <p:nvPicPr>
          <p:cNvPr id="3" name="Image 2"/>
          <p:cNvPicPr>
            <a:picLocks noChangeAspect="1"/>
          </p:cNvPicPr>
          <p:nvPr/>
        </p:nvPicPr>
        <p:blipFill>
          <a:blip r:embed="rId5"/>
          <a:stretch>
            <a:fillRect/>
          </a:stretch>
        </p:blipFill>
        <p:spPr>
          <a:xfrm>
            <a:off x="0" y="1465401"/>
            <a:ext cx="2483431" cy="1656170"/>
          </a:xfrm>
          <a:prstGeom prst="rect">
            <a:avLst/>
          </a:prstGeom>
        </p:spPr>
      </p:pic>
      <p:cxnSp>
        <p:nvCxnSpPr>
          <p:cNvPr id="6" name="Connecteur droit avec flèche 5"/>
          <p:cNvCxnSpPr/>
          <p:nvPr/>
        </p:nvCxnSpPr>
        <p:spPr>
          <a:xfrm flipV="1">
            <a:off x="7374961" y="1034241"/>
            <a:ext cx="1253884" cy="4572041"/>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2343955" y="1126078"/>
            <a:ext cx="4919730" cy="1797426"/>
          </a:xfrm>
          <a:prstGeom prst="straightConnector1">
            <a:avLst/>
          </a:prstGeom>
          <a:ln w="254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75148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678"/>
            <a:ext cx="9144000" cy="707886"/>
          </a:xfrm>
          <a:prstGeom prst="rect">
            <a:avLst/>
          </a:prstGeom>
          <a:solidFill>
            <a:srgbClr val="99FF99"/>
          </a:solidFill>
        </p:spPr>
        <p:txBody>
          <a:bodyPr wrap="square" rtlCol="0">
            <a:spAutoFit/>
          </a:bodyPr>
          <a:lstStyle/>
          <a:p>
            <a:pPr algn="ctr"/>
            <a:r>
              <a:rPr lang="fr-FR" sz="4000" b="1" dirty="0">
                <a:latin typeface="Times New Roman" panose="02020603050405020304" pitchFamily="18" charset="0"/>
                <a:cs typeface="Times New Roman" panose="02020603050405020304" pitchFamily="18" charset="0"/>
              </a:rPr>
              <a:t> </a:t>
            </a:r>
            <a:r>
              <a:rPr lang="fr-FR" sz="4000" b="1" dirty="0">
                <a:latin typeface="Gill Sans Light"/>
                <a:cs typeface="Times New Roman" panose="02020603050405020304" pitchFamily="18" charset="0"/>
              </a:rPr>
              <a:t>OUTLINE</a:t>
            </a:r>
          </a:p>
        </p:txBody>
      </p:sp>
      <p:sp>
        <p:nvSpPr>
          <p:cNvPr id="8" name="ZoneTexte 7"/>
          <p:cNvSpPr txBox="1"/>
          <p:nvPr/>
        </p:nvSpPr>
        <p:spPr>
          <a:xfrm>
            <a:off x="0" y="1456313"/>
            <a:ext cx="8885172" cy="5078313"/>
          </a:xfrm>
          <a:prstGeom prst="rect">
            <a:avLst/>
          </a:prstGeom>
          <a:noFill/>
        </p:spPr>
        <p:txBody>
          <a:bodyPr wrap="square" rtlCol="0">
            <a:spAutoFit/>
          </a:bodyPr>
          <a:lstStyle/>
          <a:p>
            <a:pPr marL="571500" indent="-385763">
              <a:lnSpc>
                <a:spcPct val="150000"/>
              </a:lnSpc>
              <a:buClr>
                <a:schemeClr val="accent2">
                  <a:lumMod val="50000"/>
                </a:schemeClr>
              </a:buClr>
              <a:buSzPct val="79000"/>
              <a:buFont typeface="Wingdings" panose="05000000000000000000" pitchFamily="2" charset="2"/>
              <a:buChar char="q"/>
              <a:tabLst>
                <a:tab pos="271463" algn="l"/>
              </a:tabLst>
            </a:pPr>
            <a:r>
              <a:rPr lang="fr-FR" sz="3600" dirty="0">
                <a:solidFill>
                  <a:srgbClr val="000000"/>
                </a:solidFill>
                <a:latin typeface="Gill Sans Light"/>
              </a:rPr>
              <a:t> </a:t>
            </a:r>
            <a:r>
              <a:rPr lang="fr-FR" sz="3600" dirty="0" smtClean="0">
                <a:solidFill>
                  <a:srgbClr val="000000"/>
                </a:solidFill>
                <a:latin typeface="Gill Sans Light"/>
              </a:rPr>
              <a:t>Background</a:t>
            </a:r>
            <a:endParaRPr lang="fr-FR" sz="3600" dirty="0">
              <a:solidFill>
                <a:srgbClr val="000000"/>
              </a:solidFill>
              <a:latin typeface="Gill Sans Light"/>
            </a:endParaRPr>
          </a:p>
          <a:p>
            <a:pPr marL="571500" indent="-385763">
              <a:lnSpc>
                <a:spcPct val="150000"/>
              </a:lnSpc>
              <a:buClr>
                <a:schemeClr val="accent2">
                  <a:lumMod val="50000"/>
                </a:schemeClr>
              </a:buClr>
              <a:buSzPct val="79000"/>
              <a:buFont typeface="Wingdings" panose="05000000000000000000" pitchFamily="2" charset="2"/>
              <a:buChar char="q"/>
              <a:tabLst>
                <a:tab pos="271463" algn="l"/>
              </a:tabLst>
            </a:pPr>
            <a:r>
              <a:rPr lang="fr-FR" sz="3600" dirty="0">
                <a:solidFill>
                  <a:srgbClr val="000000"/>
                </a:solidFill>
                <a:latin typeface="Gill Sans Light"/>
              </a:rPr>
              <a:t> </a:t>
            </a:r>
            <a:r>
              <a:rPr lang="fr-FR" sz="3600" dirty="0" smtClean="0">
                <a:solidFill>
                  <a:srgbClr val="000000"/>
                </a:solidFill>
                <a:latin typeface="Gill Sans Light"/>
              </a:rPr>
              <a:t>Objectives</a:t>
            </a:r>
            <a:endParaRPr lang="fr-FR" sz="3600" dirty="0">
              <a:solidFill>
                <a:srgbClr val="000000"/>
              </a:solidFill>
              <a:latin typeface="Gill Sans Light"/>
            </a:endParaRPr>
          </a:p>
          <a:p>
            <a:pPr marL="571500" indent="-385763">
              <a:lnSpc>
                <a:spcPct val="150000"/>
              </a:lnSpc>
              <a:buClr>
                <a:schemeClr val="accent2">
                  <a:lumMod val="50000"/>
                </a:schemeClr>
              </a:buClr>
              <a:buSzPct val="79000"/>
              <a:buFont typeface="Wingdings" panose="05000000000000000000" pitchFamily="2" charset="2"/>
              <a:buChar char="q"/>
              <a:tabLst>
                <a:tab pos="271463" algn="l"/>
              </a:tabLst>
            </a:pPr>
            <a:r>
              <a:rPr lang="fr-FR" sz="3600" dirty="0">
                <a:solidFill>
                  <a:srgbClr val="000000"/>
                </a:solidFill>
                <a:latin typeface="Gill Sans Light"/>
              </a:rPr>
              <a:t> </a:t>
            </a:r>
            <a:r>
              <a:rPr lang="fr-FR" sz="3600" dirty="0" err="1">
                <a:solidFill>
                  <a:srgbClr val="000000"/>
                </a:solidFill>
                <a:latin typeface="Gill Sans Light"/>
              </a:rPr>
              <a:t>Study</a:t>
            </a:r>
            <a:r>
              <a:rPr lang="fr-FR" sz="3600" dirty="0">
                <a:solidFill>
                  <a:srgbClr val="000000"/>
                </a:solidFill>
                <a:latin typeface="Gill Sans Light"/>
              </a:rPr>
              <a:t> </a:t>
            </a:r>
            <a:r>
              <a:rPr lang="fr-FR" sz="3600" dirty="0" smtClean="0">
                <a:solidFill>
                  <a:srgbClr val="000000"/>
                </a:solidFill>
                <a:latin typeface="Gill Sans Light"/>
              </a:rPr>
              <a:t>area and </a:t>
            </a:r>
            <a:r>
              <a:rPr lang="fr-FR" sz="3600" dirty="0" err="1" smtClean="0">
                <a:solidFill>
                  <a:srgbClr val="000000"/>
                </a:solidFill>
                <a:latin typeface="Gill Sans Light"/>
              </a:rPr>
              <a:t>methodology</a:t>
            </a:r>
            <a:endParaRPr lang="fr-FR" sz="3600" dirty="0">
              <a:solidFill>
                <a:srgbClr val="000000"/>
              </a:solidFill>
              <a:latin typeface="Gill Sans Light"/>
            </a:endParaRPr>
          </a:p>
          <a:p>
            <a:pPr marL="571500" indent="-385763">
              <a:lnSpc>
                <a:spcPct val="150000"/>
              </a:lnSpc>
              <a:buClr>
                <a:schemeClr val="accent2">
                  <a:lumMod val="50000"/>
                </a:schemeClr>
              </a:buClr>
              <a:buSzPct val="79000"/>
              <a:buFont typeface="Wingdings" panose="05000000000000000000" pitchFamily="2" charset="2"/>
              <a:buChar char="q"/>
              <a:tabLst>
                <a:tab pos="271463" algn="l"/>
              </a:tabLst>
            </a:pPr>
            <a:r>
              <a:rPr lang="en-US" sz="3600" dirty="0">
                <a:solidFill>
                  <a:srgbClr val="000000"/>
                </a:solidFill>
                <a:latin typeface="Gill Sans Light"/>
              </a:rPr>
              <a:t> Main </a:t>
            </a:r>
            <a:r>
              <a:rPr lang="en-US" sz="3600" dirty="0" smtClean="0">
                <a:solidFill>
                  <a:srgbClr val="000000"/>
                </a:solidFill>
                <a:latin typeface="Gill Sans Light"/>
              </a:rPr>
              <a:t>findings</a:t>
            </a:r>
          </a:p>
          <a:p>
            <a:pPr marL="571500" indent="-385763">
              <a:lnSpc>
                <a:spcPct val="150000"/>
              </a:lnSpc>
              <a:buClr>
                <a:schemeClr val="accent2">
                  <a:lumMod val="50000"/>
                </a:schemeClr>
              </a:buClr>
              <a:buSzPct val="79000"/>
              <a:buFont typeface="Wingdings" panose="05000000000000000000" pitchFamily="2" charset="2"/>
              <a:buChar char="q"/>
              <a:tabLst>
                <a:tab pos="271463" algn="l"/>
              </a:tabLst>
            </a:pPr>
            <a:r>
              <a:rPr lang="en-US" sz="3600" dirty="0" smtClean="0">
                <a:solidFill>
                  <a:srgbClr val="000000"/>
                </a:solidFill>
                <a:latin typeface="Gill Sans Light"/>
              </a:rPr>
              <a:t>Why to invest in </a:t>
            </a:r>
            <a:r>
              <a:rPr lang="en-US" sz="3600" i="1" dirty="0" err="1" smtClean="0">
                <a:solidFill>
                  <a:srgbClr val="000000"/>
                </a:solidFill>
                <a:latin typeface="Gill Sans Light"/>
              </a:rPr>
              <a:t>Afzelia</a:t>
            </a:r>
            <a:r>
              <a:rPr lang="en-US" sz="3600" i="1" dirty="0" smtClean="0">
                <a:solidFill>
                  <a:srgbClr val="000000"/>
                </a:solidFill>
                <a:latin typeface="Gill Sans Light"/>
              </a:rPr>
              <a:t> </a:t>
            </a:r>
            <a:r>
              <a:rPr lang="en-US" sz="3600" i="1" dirty="0" err="1" smtClean="0">
                <a:solidFill>
                  <a:srgbClr val="000000"/>
                </a:solidFill>
                <a:latin typeface="Gill Sans Light"/>
              </a:rPr>
              <a:t>africana</a:t>
            </a:r>
            <a:r>
              <a:rPr lang="en-US" sz="3600" i="1" dirty="0" smtClean="0">
                <a:solidFill>
                  <a:srgbClr val="000000"/>
                </a:solidFill>
                <a:latin typeface="Gill Sans Light"/>
              </a:rPr>
              <a:t> </a:t>
            </a:r>
            <a:r>
              <a:rPr lang="en-US" sz="3600" dirty="0" smtClean="0">
                <a:solidFill>
                  <a:srgbClr val="000000"/>
                </a:solidFill>
                <a:latin typeface="Gill Sans Light"/>
              </a:rPr>
              <a:t>conservation</a:t>
            </a:r>
            <a:endParaRPr lang="en-US" sz="3600" dirty="0">
              <a:solidFill>
                <a:srgbClr val="000000"/>
              </a:solidFill>
              <a:latin typeface="Gill Sans Light"/>
            </a:endParaRPr>
          </a:p>
        </p:txBody>
      </p:sp>
    </p:spTree>
    <p:extLst>
      <p:ext uri="{BB962C8B-B14F-4D97-AF65-F5344CB8AC3E}">
        <p14:creationId xmlns:p14="http://schemas.microsoft.com/office/powerpoint/2010/main" val="1667183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16"/>
          <p:cNvSpPr>
            <a:spLocks noGrp="1"/>
          </p:cNvSpPr>
          <p:nvPr>
            <p:ph idx="1"/>
          </p:nvPr>
        </p:nvSpPr>
        <p:spPr>
          <a:xfrm>
            <a:off x="455939" y="1846308"/>
            <a:ext cx="8307521" cy="4480948"/>
          </a:xfrm>
        </p:spPr>
        <p:txBody>
          <a:bodyPr/>
          <a:lstStyle/>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endParaRPr lang="fr-FR" dirty="0">
              <a:latin typeface="Gill Sans Light"/>
            </a:endParaRPr>
          </a:p>
          <a:p>
            <a:pPr marL="0" indent="0">
              <a:buNone/>
            </a:pPr>
            <a:endParaRPr lang="fr-FR" dirty="0">
              <a:latin typeface="Gill Sans Light"/>
            </a:endParaRPr>
          </a:p>
        </p:txBody>
      </p:sp>
      <p:sp>
        <p:nvSpPr>
          <p:cNvPr id="28" name="Titre 1"/>
          <p:cNvSpPr txBox="1">
            <a:spLocks/>
          </p:cNvSpPr>
          <p:nvPr/>
        </p:nvSpPr>
        <p:spPr>
          <a:xfrm>
            <a:off x="-54632" y="1"/>
            <a:ext cx="9198632" cy="727830"/>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000" b="1" dirty="0">
              <a:latin typeface="Gill Sans Light"/>
              <a:cs typeface="Times New Roman" panose="02020603050405020304" pitchFamily="18" charset="0"/>
            </a:endParaRPr>
          </a:p>
        </p:txBody>
      </p:sp>
      <p:sp>
        <p:nvSpPr>
          <p:cNvPr id="12" name="ZoneTexte 11"/>
          <p:cNvSpPr txBox="1"/>
          <p:nvPr/>
        </p:nvSpPr>
        <p:spPr>
          <a:xfrm>
            <a:off x="285119" y="5886522"/>
            <a:ext cx="8718497" cy="954107"/>
          </a:xfrm>
          <a:prstGeom prst="rect">
            <a:avLst/>
          </a:prstGeom>
          <a:noFill/>
        </p:spPr>
        <p:txBody>
          <a:bodyPr wrap="square" rtlCol="0">
            <a:spAutoFit/>
          </a:bodyPr>
          <a:lstStyle/>
          <a:p>
            <a:r>
              <a:rPr lang="en-US" sz="2800" b="1" u="sng" dirty="0">
                <a:solidFill>
                  <a:srgbClr val="0033CC"/>
                </a:solidFill>
                <a:latin typeface="Gill Sans Light"/>
                <a:ea typeface="Calibri" panose="020F0502020204030204" pitchFamily="34" charset="0"/>
                <a:cs typeface="Times New Roman" panose="02020603050405020304" pitchFamily="18" charset="0"/>
              </a:rPr>
              <a:t>Fig1</a:t>
            </a:r>
            <a:r>
              <a:rPr lang="en-US" sz="2800" b="1" dirty="0">
                <a:solidFill>
                  <a:srgbClr val="0033CC"/>
                </a:solidFill>
                <a:latin typeface="Gill Sans Light"/>
                <a:ea typeface="Calibri" panose="020F0502020204030204" pitchFamily="34" charset="0"/>
                <a:cs typeface="Times New Roman" panose="02020603050405020304" pitchFamily="18" charset="0"/>
              </a:rPr>
              <a:t>: </a:t>
            </a:r>
            <a:r>
              <a:rPr lang="en-US" sz="2800" dirty="0" smtClean="0">
                <a:latin typeface="Gill Sans Light"/>
                <a:ea typeface="Calibri" panose="020F0502020204030204" pitchFamily="34" charset="0"/>
                <a:cs typeface="Times New Roman" panose="02020603050405020304" pitchFamily="18" charset="0"/>
              </a:rPr>
              <a:t>Size-dependent growth, but not influenced by year</a:t>
            </a:r>
            <a:endParaRPr lang="fr-FR" sz="2800" dirty="0">
              <a:latin typeface="Gill Sans Light"/>
            </a:endParaRPr>
          </a:p>
        </p:txBody>
      </p:sp>
      <p:pic>
        <p:nvPicPr>
          <p:cNvPr id="2" name="Image 1"/>
          <p:cNvPicPr>
            <a:picLocks noChangeAspect="1"/>
          </p:cNvPicPr>
          <p:nvPr/>
        </p:nvPicPr>
        <p:blipFill rotWithShape="1">
          <a:blip r:embed="rId3"/>
          <a:srcRect t="1342" r="4504"/>
          <a:stretch/>
        </p:blipFill>
        <p:spPr>
          <a:xfrm>
            <a:off x="1431572" y="890026"/>
            <a:ext cx="5702191" cy="4842188"/>
          </a:xfrm>
          <a:prstGeom prst="rect">
            <a:avLst/>
          </a:prstGeom>
        </p:spPr>
      </p:pic>
    </p:spTree>
    <p:extLst>
      <p:ext uri="{BB962C8B-B14F-4D97-AF65-F5344CB8AC3E}">
        <p14:creationId xmlns:p14="http://schemas.microsoft.com/office/powerpoint/2010/main" val="902100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19609" y="274975"/>
            <a:ext cx="7828177" cy="536395"/>
          </a:xfrm>
        </p:spPr>
        <p:txBody>
          <a:bodyPr>
            <a:normAutofit fontScale="90000"/>
          </a:bodyPr>
          <a:lstStyle/>
          <a:p>
            <a:r>
              <a:rPr lang="fr-FR" b="1" dirty="0" smtClean="0"/>
              <a:t>No fruit for high </a:t>
            </a:r>
            <a:r>
              <a:rPr lang="fr-FR" b="1" dirty="0" err="1" smtClean="0"/>
              <a:t>harvest</a:t>
            </a:r>
            <a:r>
              <a:rPr lang="fr-FR" b="1" dirty="0" smtClean="0"/>
              <a:t> population</a:t>
            </a:r>
            <a:endParaRPr lang="fr-FR" b="1" dirty="0"/>
          </a:p>
        </p:txBody>
      </p:sp>
      <p:pic>
        <p:nvPicPr>
          <p:cNvPr id="4" name="Espace réservé du contenu 3"/>
          <p:cNvPicPr>
            <a:picLocks noGrp="1" noChangeAspect="1"/>
          </p:cNvPicPr>
          <p:nvPr>
            <p:ph idx="1"/>
          </p:nvPr>
        </p:nvPicPr>
        <p:blipFill>
          <a:blip r:embed="rId2"/>
          <a:stretch>
            <a:fillRect/>
          </a:stretch>
        </p:blipFill>
        <p:spPr>
          <a:xfrm>
            <a:off x="1019609" y="1182452"/>
            <a:ext cx="7828177" cy="6061853"/>
          </a:xfrm>
          <a:prstGeom prst="rect">
            <a:avLst/>
          </a:prstGeom>
        </p:spPr>
      </p:pic>
    </p:spTree>
    <p:extLst>
      <p:ext uri="{BB962C8B-B14F-4D97-AF65-F5344CB8AC3E}">
        <p14:creationId xmlns:p14="http://schemas.microsoft.com/office/powerpoint/2010/main" val="37436974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1" y="0"/>
            <a:ext cx="9144000" cy="608527"/>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000" b="1" dirty="0">
              <a:latin typeface="Gill Sans Light"/>
              <a:cs typeface="Times New Roman" panose="02020603050405020304" pitchFamily="18" charset="0"/>
            </a:endParaRPr>
          </a:p>
        </p:txBody>
      </p:sp>
      <p:sp>
        <p:nvSpPr>
          <p:cNvPr id="7" name="Zone de texte 55"/>
          <p:cNvSpPr txBox="1">
            <a:spLocks noChangeArrowheads="1"/>
          </p:cNvSpPr>
          <p:nvPr/>
        </p:nvSpPr>
        <p:spPr bwMode="auto">
          <a:xfrm>
            <a:off x="250468" y="4872623"/>
            <a:ext cx="8893532" cy="19853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342900" indent="-342900">
              <a:lnSpc>
                <a:spcPct val="107000"/>
              </a:lnSpc>
              <a:spcAft>
                <a:spcPts val="800"/>
              </a:spcAft>
              <a:buFont typeface="Wingdings" panose="05000000000000000000" pitchFamily="2" charset="2"/>
              <a:buChar char="§"/>
            </a:pPr>
            <a:endParaRPr lang="fr-FR" sz="2300" dirty="0">
              <a:effectLst/>
              <a:latin typeface="Gill Sans Light"/>
              <a:ea typeface="Calibri" panose="020F0502020204030204" pitchFamily="34" charset="0"/>
              <a:cs typeface="Times New Roman" panose="02020603050405020304" pitchFamily="18" charset="0"/>
            </a:endParaRPr>
          </a:p>
        </p:txBody>
      </p:sp>
      <p:sp>
        <p:nvSpPr>
          <p:cNvPr id="9" name="ZoneTexte 8"/>
          <p:cNvSpPr txBox="1"/>
          <p:nvPr/>
        </p:nvSpPr>
        <p:spPr>
          <a:xfrm>
            <a:off x="99476" y="761353"/>
            <a:ext cx="9199069" cy="477054"/>
          </a:xfrm>
          <a:prstGeom prst="rect">
            <a:avLst/>
          </a:prstGeom>
          <a:noFill/>
        </p:spPr>
        <p:txBody>
          <a:bodyPr wrap="square" rtlCol="0">
            <a:spAutoFit/>
          </a:bodyPr>
          <a:lstStyle/>
          <a:p>
            <a:r>
              <a:rPr lang="en-US" sz="2400" b="1" u="sng" dirty="0">
                <a:solidFill>
                  <a:srgbClr val="0033CC"/>
                </a:solidFill>
                <a:latin typeface="Gill Sans Light"/>
                <a:ea typeface="Calibri" panose="020F0502020204030204" pitchFamily="34" charset="0"/>
                <a:cs typeface="Times New Roman" panose="02020603050405020304" pitchFamily="18" charset="0"/>
              </a:rPr>
              <a:t>Fig 2</a:t>
            </a:r>
            <a:r>
              <a:rPr lang="en-US" sz="2400" b="1" dirty="0">
                <a:solidFill>
                  <a:srgbClr val="0033CC"/>
                </a:solidFill>
                <a:latin typeface="Gill Sans Light"/>
                <a:ea typeface="Calibri" panose="020F0502020204030204" pitchFamily="34" charset="0"/>
                <a:cs typeface="Times New Roman" panose="02020603050405020304" pitchFamily="18" charset="0"/>
              </a:rPr>
              <a:t>: </a:t>
            </a:r>
            <a:r>
              <a:rPr lang="fr-FR" sz="2500" dirty="0" err="1" smtClean="0">
                <a:latin typeface="Gill Sans Light"/>
                <a:cs typeface="Times New Roman" panose="02020603050405020304" pitchFamily="18" charset="0"/>
              </a:rPr>
              <a:t>Fruti</a:t>
            </a:r>
            <a:r>
              <a:rPr lang="fr-FR" sz="2500" dirty="0" err="1">
                <a:latin typeface="Gill Sans Light"/>
                <a:cs typeface="Times New Roman" panose="02020603050405020304" pitchFamily="18" charset="0"/>
              </a:rPr>
              <a:t>n</a:t>
            </a:r>
            <a:r>
              <a:rPr lang="fr-FR" sz="2500" dirty="0" err="1" smtClean="0">
                <a:latin typeface="Gill Sans Light"/>
                <a:cs typeface="Times New Roman" panose="02020603050405020304" pitchFamily="18" charset="0"/>
              </a:rPr>
              <a:t>g</a:t>
            </a:r>
            <a:r>
              <a:rPr lang="fr-FR" sz="2500" dirty="0" smtClean="0">
                <a:latin typeface="Gill Sans Light"/>
                <a:cs typeface="Times New Roman" panose="02020603050405020304" pitchFamily="18" charset="0"/>
              </a:rPr>
              <a:t> </a:t>
            </a:r>
            <a:r>
              <a:rPr lang="fr-FR" sz="2500" dirty="0" err="1" smtClean="0">
                <a:latin typeface="Gill Sans Light"/>
                <a:cs typeface="Times New Roman" panose="02020603050405020304" pitchFamily="18" charset="0"/>
              </a:rPr>
              <a:t>curve</a:t>
            </a:r>
            <a:r>
              <a:rPr lang="fr-FR" sz="2500" dirty="0" smtClean="0">
                <a:latin typeface="Gill Sans Light"/>
                <a:cs typeface="Times New Roman" panose="02020603050405020304" pitchFamily="18" charset="0"/>
              </a:rPr>
              <a:t>  of </a:t>
            </a:r>
            <a:r>
              <a:rPr lang="fr-FR" sz="2500" i="1" dirty="0" err="1" smtClean="0">
                <a:latin typeface="Gill Sans Light"/>
                <a:cs typeface="Times New Roman" panose="02020603050405020304" pitchFamily="18" charset="0"/>
              </a:rPr>
              <a:t>Afzelia</a:t>
            </a:r>
            <a:r>
              <a:rPr lang="fr-FR" sz="2500" i="1" dirty="0" smtClean="0">
                <a:latin typeface="Gill Sans Light"/>
                <a:cs typeface="Times New Roman" panose="02020603050405020304" pitchFamily="18" charset="0"/>
              </a:rPr>
              <a:t> </a:t>
            </a:r>
            <a:r>
              <a:rPr lang="fr-FR" sz="2500" i="1" dirty="0" err="1" smtClean="0">
                <a:latin typeface="Gill Sans Light"/>
                <a:cs typeface="Times New Roman" panose="02020603050405020304" pitchFamily="18" charset="0"/>
              </a:rPr>
              <a:t>africana</a:t>
            </a:r>
            <a:r>
              <a:rPr lang="fr-FR" sz="2500" i="1" dirty="0" smtClean="0">
                <a:latin typeface="Gill Sans Light"/>
                <a:cs typeface="Times New Roman" panose="02020603050405020304" pitchFamily="18" charset="0"/>
              </a:rPr>
              <a:t> </a:t>
            </a:r>
            <a:r>
              <a:rPr lang="fr-FR" sz="2500" dirty="0" smtClean="0">
                <a:latin typeface="Gill Sans Light"/>
                <a:cs typeface="Times New Roman" panose="02020603050405020304" pitchFamily="18" charset="0"/>
              </a:rPr>
              <a:t>in </a:t>
            </a:r>
            <a:r>
              <a:rPr lang="fr-FR" sz="2500" dirty="0" err="1" smtClean="0">
                <a:latin typeface="Gill Sans Light"/>
                <a:cs typeface="Times New Roman" panose="02020603050405020304" pitchFamily="18" charset="0"/>
              </a:rPr>
              <a:t>each</a:t>
            </a:r>
            <a:r>
              <a:rPr lang="fr-FR" sz="2500" dirty="0" smtClean="0">
                <a:latin typeface="Gill Sans Light"/>
                <a:cs typeface="Times New Roman" panose="02020603050405020304" pitchFamily="18" charset="0"/>
              </a:rPr>
              <a:t> </a:t>
            </a:r>
            <a:r>
              <a:rPr lang="fr-FR" sz="2500" dirty="0" err="1" smtClean="0">
                <a:latin typeface="Gill Sans Light"/>
                <a:cs typeface="Times New Roman" panose="02020603050405020304" pitchFamily="18" charset="0"/>
              </a:rPr>
              <a:t>climatic</a:t>
            </a:r>
            <a:r>
              <a:rPr lang="fr-FR" sz="2500" dirty="0" smtClean="0">
                <a:latin typeface="Gill Sans Light"/>
                <a:cs typeface="Times New Roman" panose="02020603050405020304" pitchFamily="18" charset="0"/>
              </a:rPr>
              <a:t> zone</a:t>
            </a:r>
            <a:endParaRPr lang="fr-FR" sz="2500" dirty="0">
              <a:latin typeface="Gill Sans Light"/>
            </a:endParaRPr>
          </a:p>
        </p:txBody>
      </p:sp>
      <p:pic>
        <p:nvPicPr>
          <p:cNvPr id="5" name="Espace réservé du contenu 4"/>
          <p:cNvPicPr>
            <a:picLocks noGrp="1" noChangeAspect="1"/>
          </p:cNvPicPr>
          <p:nvPr>
            <p:ph idx="1"/>
          </p:nvPr>
        </p:nvPicPr>
        <p:blipFill>
          <a:blip r:embed="rId3"/>
          <a:stretch>
            <a:fillRect/>
          </a:stretch>
        </p:blipFill>
        <p:spPr>
          <a:xfrm>
            <a:off x="1223492" y="1391233"/>
            <a:ext cx="5834131" cy="5132746"/>
          </a:xfrm>
          <a:prstGeom prst="rect">
            <a:avLst/>
          </a:prstGeom>
        </p:spPr>
      </p:pic>
    </p:spTree>
    <p:extLst>
      <p:ext uri="{BB962C8B-B14F-4D97-AF65-F5344CB8AC3E}">
        <p14:creationId xmlns:p14="http://schemas.microsoft.com/office/powerpoint/2010/main" val="2461025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0" y="8814"/>
            <a:ext cx="9144000" cy="608527"/>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000" b="1" dirty="0">
              <a:latin typeface="Gill Sans Light"/>
              <a:cs typeface="Times New Roman" panose="02020603050405020304" pitchFamily="18" charset="0"/>
            </a:endParaRPr>
          </a:p>
        </p:txBody>
      </p:sp>
      <p:sp>
        <p:nvSpPr>
          <p:cNvPr id="3" name="ZoneTexte 2"/>
          <p:cNvSpPr txBox="1"/>
          <p:nvPr/>
        </p:nvSpPr>
        <p:spPr>
          <a:xfrm>
            <a:off x="262359" y="6204377"/>
            <a:ext cx="9087704" cy="461665"/>
          </a:xfrm>
          <a:prstGeom prst="rect">
            <a:avLst/>
          </a:prstGeom>
          <a:noFill/>
        </p:spPr>
        <p:txBody>
          <a:bodyPr wrap="square" rtlCol="0">
            <a:spAutoFit/>
          </a:bodyPr>
          <a:lstStyle/>
          <a:p>
            <a:r>
              <a:rPr lang="en-US" sz="2400" b="1" u="sng" dirty="0">
                <a:solidFill>
                  <a:srgbClr val="0033CC"/>
                </a:solidFill>
                <a:latin typeface="Gill Sans Light"/>
                <a:ea typeface="Calibri" panose="020F0502020204030204" pitchFamily="34" charset="0"/>
                <a:cs typeface="Times New Roman" panose="02020603050405020304" pitchFamily="18" charset="0"/>
              </a:rPr>
              <a:t>Fig3 </a:t>
            </a:r>
            <a:r>
              <a:rPr lang="en-US" sz="2400" b="1" dirty="0">
                <a:solidFill>
                  <a:srgbClr val="0033CC"/>
                </a:solidFill>
                <a:latin typeface="Gill Sans Light"/>
                <a:ea typeface="Calibri" panose="020F0502020204030204" pitchFamily="34" charset="0"/>
                <a:cs typeface="Times New Roman" panose="02020603050405020304" pitchFamily="18" charset="0"/>
              </a:rPr>
              <a:t>: </a:t>
            </a:r>
            <a:r>
              <a:rPr lang="fr-FR" sz="2400" dirty="0" err="1" smtClean="0">
                <a:latin typeface="Gill Sans Light"/>
              </a:rPr>
              <a:t>Fruiti</a:t>
            </a:r>
            <a:r>
              <a:rPr lang="fr-FR" sz="2400" dirty="0" err="1">
                <a:latin typeface="Gill Sans Light"/>
              </a:rPr>
              <a:t>n</a:t>
            </a:r>
            <a:r>
              <a:rPr lang="fr-FR" sz="2400" dirty="0" err="1" smtClean="0">
                <a:latin typeface="Gill Sans Light"/>
              </a:rPr>
              <a:t>g</a:t>
            </a:r>
            <a:r>
              <a:rPr lang="fr-FR" sz="2400" dirty="0" smtClean="0">
                <a:latin typeface="Gill Sans Light"/>
              </a:rPr>
              <a:t> </a:t>
            </a:r>
            <a:r>
              <a:rPr lang="fr-FR" sz="2400" dirty="0" err="1" smtClean="0">
                <a:latin typeface="Gill Sans Light"/>
              </a:rPr>
              <a:t>probability</a:t>
            </a:r>
            <a:r>
              <a:rPr lang="fr-FR" sz="2400" dirty="0" smtClean="0">
                <a:latin typeface="Gill Sans Light"/>
              </a:rPr>
              <a:t> </a:t>
            </a:r>
            <a:r>
              <a:rPr lang="fr-FR" sz="2400" dirty="0" err="1" smtClean="0">
                <a:latin typeface="Gill Sans Light"/>
              </a:rPr>
              <a:t>curve</a:t>
            </a:r>
            <a:r>
              <a:rPr lang="fr-FR" sz="2400" dirty="0" smtClean="0">
                <a:latin typeface="Gill Sans Light"/>
              </a:rPr>
              <a:t> </a:t>
            </a:r>
            <a:endParaRPr lang="fr-FR" sz="2400" dirty="0">
              <a:latin typeface="Gill Sans Light"/>
            </a:endParaRPr>
          </a:p>
        </p:txBody>
      </p:sp>
      <p:pic>
        <p:nvPicPr>
          <p:cNvPr id="5" name="Image 4"/>
          <p:cNvPicPr>
            <a:picLocks noChangeAspect="1"/>
          </p:cNvPicPr>
          <p:nvPr/>
        </p:nvPicPr>
        <p:blipFill>
          <a:blip r:embed="rId3"/>
          <a:stretch>
            <a:fillRect/>
          </a:stretch>
        </p:blipFill>
        <p:spPr>
          <a:xfrm>
            <a:off x="978794" y="457089"/>
            <a:ext cx="6709893" cy="5631378"/>
          </a:xfrm>
          <a:prstGeom prst="rect">
            <a:avLst/>
          </a:prstGeom>
        </p:spPr>
      </p:pic>
    </p:spTree>
    <p:extLst>
      <p:ext uri="{BB962C8B-B14F-4D97-AF65-F5344CB8AC3E}">
        <p14:creationId xmlns:p14="http://schemas.microsoft.com/office/powerpoint/2010/main" val="273327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0" y="1027"/>
            <a:ext cx="9144000" cy="608527"/>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000" b="1" dirty="0">
              <a:latin typeface="Gill Sans Light"/>
              <a:cs typeface="Times New Roman" panose="02020603050405020304" pitchFamily="18" charset="0"/>
            </a:endParaRPr>
          </a:p>
        </p:txBody>
      </p:sp>
      <p:sp>
        <p:nvSpPr>
          <p:cNvPr id="12" name="ZoneTexte 11"/>
          <p:cNvSpPr txBox="1"/>
          <p:nvPr/>
        </p:nvSpPr>
        <p:spPr>
          <a:xfrm>
            <a:off x="192674" y="5632446"/>
            <a:ext cx="8758652" cy="461665"/>
          </a:xfrm>
          <a:prstGeom prst="rect">
            <a:avLst/>
          </a:prstGeom>
          <a:noFill/>
        </p:spPr>
        <p:txBody>
          <a:bodyPr wrap="square" rtlCol="0">
            <a:spAutoFit/>
          </a:bodyPr>
          <a:lstStyle/>
          <a:p>
            <a:r>
              <a:rPr lang="en-US" sz="2400" b="1" u="sng" dirty="0" smtClean="0">
                <a:solidFill>
                  <a:srgbClr val="0033CC"/>
                </a:solidFill>
                <a:latin typeface="Gill Sans Light"/>
                <a:ea typeface="Calibri" panose="020F0502020204030204" pitchFamily="34" charset="0"/>
                <a:cs typeface="Times New Roman" panose="02020603050405020304" pitchFamily="18" charset="0"/>
              </a:rPr>
              <a:t>Fig 4</a:t>
            </a:r>
            <a:r>
              <a:rPr lang="en-US" sz="2400" b="1" dirty="0">
                <a:solidFill>
                  <a:srgbClr val="0033CC"/>
                </a:solidFill>
                <a:latin typeface="Gill Sans Light"/>
                <a:ea typeface="Calibri" panose="020F0502020204030204" pitchFamily="34" charset="0"/>
                <a:cs typeface="Times New Roman" panose="02020603050405020304" pitchFamily="18" charset="0"/>
              </a:rPr>
              <a:t>: </a:t>
            </a:r>
            <a:r>
              <a:rPr lang="fr-FR" sz="2400" dirty="0" err="1" smtClean="0">
                <a:latin typeface="Gill Sans Light"/>
              </a:rPr>
              <a:t>Seedling</a:t>
            </a:r>
            <a:r>
              <a:rPr lang="fr-FR" sz="2400" dirty="0" smtClean="0">
                <a:latin typeface="Gill Sans Light"/>
              </a:rPr>
              <a:t> </a:t>
            </a:r>
            <a:r>
              <a:rPr lang="fr-FR" sz="2400" dirty="0" err="1" smtClean="0">
                <a:latin typeface="Gill Sans Light"/>
              </a:rPr>
              <a:t>survival</a:t>
            </a:r>
            <a:r>
              <a:rPr lang="fr-FR" sz="2400" dirty="0" smtClean="0">
                <a:latin typeface="Gill Sans Light"/>
              </a:rPr>
              <a:t> </a:t>
            </a:r>
            <a:r>
              <a:rPr lang="fr-FR" sz="2400" dirty="0" err="1" smtClean="0">
                <a:latin typeface="Gill Sans Light"/>
              </a:rPr>
              <a:t>with</a:t>
            </a:r>
            <a:r>
              <a:rPr lang="fr-FR" sz="2400" dirty="0" smtClean="0">
                <a:latin typeface="Gill Sans Light"/>
              </a:rPr>
              <a:t> size </a:t>
            </a:r>
            <a:endParaRPr lang="fr-FR" sz="2400" dirty="0">
              <a:latin typeface="Gill Sans Light"/>
            </a:endParaRPr>
          </a:p>
        </p:txBody>
      </p:sp>
      <p:pic>
        <p:nvPicPr>
          <p:cNvPr id="5" name="Image 4"/>
          <p:cNvPicPr>
            <a:picLocks noChangeAspect="1"/>
          </p:cNvPicPr>
          <p:nvPr/>
        </p:nvPicPr>
        <p:blipFill rotWithShape="1">
          <a:blip r:embed="rId3"/>
          <a:srcRect r="2646" b="646"/>
          <a:stretch/>
        </p:blipFill>
        <p:spPr>
          <a:xfrm>
            <a:off x="1549565" y="694496"/>
            <a:ext cx="5070175" cy="4710449"/>
          </a:xfrm>
          <a:prstGeom prst="rect">
            <a:avLst/>
          </a:prstGeom>
        </p:spPr>
      </p:pic>
    </p:spTree>
    <p:extLst>
      <p:ext uri="{BB962C8B-B14F-4D97-AF65-F5344CB8AC3E}">
        <p14:creationId xmlns:p14="http://schemas.microsoft.com/office/powerpoint/2010/main" val="2062741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766" y="1073193"/>
            <a:ext cx="8385294" cy="5903936"/>
          </a:xfrm>
        </p:spPr>
        <p:txBody>
          <a:bodyPr>
            <a:noAutofit/>
          </a:bodyPr>
          <a:lstStyle/>
          <a:p>
            <a:pPr marL="0" indent="0" algn="just">
              <a:buNone/>
            </a:pPr>
            <a:r>
              <a:rPr lang="en-US" sz="2700" b="1" dirty="0" smtClean="0">
                <a:latin typeface="Gill Sans Light"/>
                <a:cs typeface="Times New Roman" panose="02020603050405020304" pitchFamily="18" charset="0"/>
              </a:rPr>
              <a:t>Adult growth: </a:t>
            </a:r>
            <a:r>
              <a:rPr lang="en-US" sz="2700" dirty="0" smtClean="0">
                <a:latin typeface="Gill Sans Light"/>
                <a:cs typeface="Times New Roman" panose="02020603050405020304" pitchFamily="18" charset="0"/>
              </a:rPr>
              <a:t>There were no effect of harvesting, climate  and year</a:t>
            </a:r>
          </a:p>
          <a:p>
            <a:pPr marL="0" indent="0" algn="just">
              <a:buNone/>
            </a:pPr>
            <a:endParaRPr lang="en-US" sz="2700" dirty="0" smtClean="0">
              <a:latin typeface="Gill Sans Light"/>
              <a:cs typeface="Times New Roman" panose="02020603050405020304" pitchFamily="18" charset="0"/>
            </a:endParaRPr>
          </a:p>
          <a:p>
            <a:pPr marL="0" indent="0" algn="just">
              <a:buNone/>
            </a:pPr>
            <a:r>
              <a:rPr lang="en-US" sz="2700" b="1" dirty="0" smtClean="0">
                <a:latin typeface="Gill Sans Light"/>
                <a:cs typeface="Times New Roman" panose="02020603050405020304" pitchFamily="18" charset="0"/>
              </a:rPr>
              <a:t>Adult Survival: High survival </a:t>
            </a:r>
            <a:r>
              <a:rPr lang="en-US" sz="2700" dirty="0" smtClean="0">
                <a:latin typeface="Gill Sans Light"/>
                <a:cs typeface="Times New Roman" panose="02020603050405020304" pitchFamily="18" charset="0"/>
              </a:rPr>
              <a:t>in the two climatic zone, but it dropped for large individuals due to logging pressures in the </a:t>
            </a:r>
            <a:r>
              <a:rPr lang="en-US" sz="2700" b="1" dirty="0" err="1" smtClean="0">
                <a:latin typeface="Gill Sans Light"/>
                <a:cs typeface="Times New Roman" panose="02020603050405020304" pitchFamily="18" charset="0"/>
              </a:rPr>
              <a:t>Sudano</a:t>
            </a:r>
            <a:r>
              <a:rPr lang="en-US" sz="2700" b="1" dirty="0" smtClean="0">
                <a:latin typeface="Gill Sans Light"/>
                <a:cs typeface="Times New Roman" panose="02020603050405020304" pitchFamily="18" charset="0"/>
              </a:rPr>
              <a:t>-Guinean region</a:t>
            </a:r>
            <a:r>
              <a:rPr lang="en-US" sz="2700" dirty="0" smtClean="0">
                <a:latin typeface="Gill Sans Light"/>
                <a:cs typeface="Times New Roman" panose="02020603050405020304" pitchFamily="18" charset="0"/>
              </a:rPr>
              <a:t>, </a:t>
            </a:r>
          </a:p>
          <a:p>
            <a:pPr marL="0" indent="0" algn="just">
              <a:buNone/>
            </a:pPr>
            <a:endParaRPr lang="en-US" sz="2700" dirty="0" smtClean="0">
              <a:latin typeface="Gill Sans Light"/>
              <a:cs typeface="Times New Roman" panose="02020603050405020304" pitchFamily="18" charset="0"/>
            </a:endParaRPr>
          </a:p>
          <a:p>
            <a:pPr marL="0" indent="0" algn="just">
              <a:buNone/>
            </a:pPr>
            <a:r>
              <a:rPr lang="en-US" sz="2700" b="1" dirty="0" smtClean="0">
                <a:latin typeface="Gill Sans Light"/>
                <a:cs typeface="Times New Roman" panose="02020603050405020304" pitchFamily="18" charset="0"/>
              </a:rPr>
              <a:t>Fruit production: </a:t>
            </a:r>
            <a:r>
              <a:rPr lang="en-US" sz="2700" dirty="0" smtClean="0">
                <a:latin typeface="Gill Sans Light"/>
                <a:cs typeface="Times New Roman" panose="02020603050405020304" pitchFamily="18" charset="0"/>
              </a:rPr>
              <a:t>Populations </a:t>
            </a:r>
            <a:r>
              <a:rPr lang="en-US" sz="2700" dirty="0">
                <a:latin typeface="Gill Sans Light"/>
                <a:cs typeface="Times New Roman" panose="02020603050405020304" pitchFamily="18" charset="0"/>
              </a:rPr>
              <a:t>in the </a:t>
            </a:r>
            <a:r>
              <a:rPr lang="en-US" sz="2700" b="1" dirty="0" err="1">
                <a:latin typeface="Gill Sans Light"/>
                <a:cs typeface="Times New Roman" panose="02020603050405020304" pitchFamily="18" charset="0"/>
              </a:rPr>
              <a:t>Sudanian</a:t>
            </a:r>
            <a:r>
              <a:rPr lang="en-US" sz="2700" b="1" dirty="0">
                <a:latin typeface="Gill Sans Light"/>
                <a:cs typeface="Times New Roman" panose="02020603050405020304" pitchFamily="18" charset="0"/>
              </a:rPr>
              <a:t> </a:t>
            </a:r>
            <a:r>
              <a:rPr lang="en-US" sz="2700" b="1" dirty="0" smtClean="0">
                <a:latin typeface="Gill Sans Light"/>
                <a:cs typeface="Times New Roman" panose="02020603050405020304" pitchFamily="18" charset="0"/>
              </a:rPr>
              <a:t>region </a:t>
            </a:r>
            <a:r>
              <a:rPr lang="en-US" sz="2700" dirty="0">
                <a:latin typeface="Gill Sans Light"/>
                <a:cs typeface="Times New Roman" panose="02020603050405020304" pitchFamily="18" charset="0"/>
              </a:rPr>
              <a:t>are more productive than those in the </a:t>
            </a:r>
            <a:r>
              <a:rPr lang="en-US" sz="2700" dirty="0" err="1">
                <a:latin typeface="Gill Sans Light"/>
                <a:cs typeface="Times New Roman" panose="02020603050405020304" pitchFamily="18" charset="0"/>
              </a:rPr>
              <a:t>Sudano</a:t>
            </a:r>
            <a:r>
              <a:rPr lang="en-US" sz="2700" dirty="0">
                <a:latin typeface="Gill Sans Light"/>
                <a:cs typeface="Times New Roman" panose="02020603050405020304" pitchFamily="18" charset="0"/>
              </a:rPr>
              <a:t>-Guinean region.</a:t>
            </a:r>
          </a:p>
          <a:p>
            <a:pPr marL="0" indent="0" algn="just">
              <a:buNone/>
            </a:pPr>
            <a:endParaRPr lang="en-US" sz="2700" dirty="0" smtClean="0">
              <a:latin typeface="Gill Sans Light"/>
              <a:cs typeface="Times New Roman" panose="02020603050405020304" pitchFamily="18" charset="0"/>
            </a:endParaRPr>
          </a:p>
        </p:txBody>
      </p:sp>
      <p:sp>
        <p:nvSpPr>
          <p:cNvPr id="2" name="Ellipse 1"/>
          <p:cNvSpPr/>
          <p:nvPr/>
        </p:nvSpPr>
        <p:spPr>
          <a:xfrm>
            <a:off x="31951" y="2441190"/>
            <a:ext cx="341194" cy="3610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5" name="Ellipse 4"/>
          <p:cNvSpPr/>
          <p:nvPr/>
        </p:nvSpPr>
        <p:spPr>
          <a:xfrm>
            <a:off x="-3514" y="4222121"/>
            <a:ext cx="341194" cy="29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15" name="Ellipse 14"/>
          <p:cNvSpPr/>
          <p:nvPr/>
        </p:nvSpPr>
        <p:spPr>
          <a:xfrm>
            <a:off x="41658" y="1267977"/>
            <a:ext cx="341194" cy="29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1" name="Titre 1">
            <a:extLst>
              <a:ext uri="{FF2B5EF4-FFF2-40B4-BE49-F238E27FC236}">
                <a16:creationId xmlns="" xmlns:a16="http://schemas.microsoft.com/office/drawing/2014/main" id="{9DFC6B19-72B7-4BD1-8EFF-A893A8DA2D49}"/>
              </a:ext>
            </a:extLst>
          </p:cNvPr>
          <p:cNvSpPr txBox="1">
            <a:spLocks/>
          </p:cNvSpPr>
          <p:nvPr/>
        </p:nvSpPr>
        <p:spPr>
          <a:xfrm>
            <a:off x="0" y="1027"/>
            <a:ext cx="9144000" cy="608527"/>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b="1" dirty="0" err="1">
                <a:latin typeface="Gill Sans Light"/>
                <a:cs typeface="Times New Roman" panose="02020603050405020304" pitchFamily="18" charset="0"/>
              </a:rPr>
              <a:t>Synthesis</a:t>
            </a:r>
            <a:endParaRPr lang="fr-FR" sz="4000" b="1" dirty="0">
              <a:latin typeface="Gill Sans Light"/>
              <a:cs typeface="Times New Roman" panose="02020603050405020304" pitchFamily="18" charset="0"/>
            </a:endParaRPr>
          </a:p>
        </p:txBody>
      </p:sp>
    </p:spTree>
    <p:extLst>
      <p:ext uri="{BB962C8B-B14F-4D97-AF65-F5344CB8AC3E}">
        <p14:creationId xmlns:p14="http://schemas.microsoft.com/office/powerpoint/2010/main" val="1818499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10976" y="837127"/>
            <a:ext cx="8604235" cy="5409128"/>
          </a:xfrm>
        </p:spPr>
        <p:txBody>
          <a:bodyPr>
            <a:noAutofit/>
          </a:bodyPr>
          <a:lstStyle/>
          <a:p>
            <a:pPr marL="0" indent="0" algn="just">
              <a:buNone/>
            </a:pPr>
            <a:endParaRPr lang="en-US" sz="2700" dirty="0" smtClean="0">
              <a:latin typeface="Gill Sans Light"/>
              <a:cs typeface="Times New Roman" panose="02020603050405020304" pitchFamily="18" charset="0"/>
            </a:endParaRPr>
          </a:p>
          <a:p>
            <a:pPr marL="0" indent="0" algn="just">
              <a:buNone/>
            </a:pPr>
            <a:endParaRPr lang="en-US" sz="2700" dirty="0" smtClean="0">
              <a:latin typeface="Gill Sans Light"/>
              <a:cs typeface="Times New Roman" panose="02020603050405020304" pitchFamily="18" charset="0"/>
            </a:endParaRPr>
          </a:p>
          <a:p>
            <a:pPr marL="0" indent="0" algn="just">
              <a:buNone/>
            </a:pPr>
            <a:r>
              <a:rPr lang="en-US" sz="2700" b="1" dirty="0" smtClean="0">
                <a:latin typeface="Gill Sans Light"/>
                <a:cs typeface="Times New Roman" panose="02020603050405020304" pitchFamily="18" charset="0"/>
              </a:rPr>
              <a:t>Seedlings are early </a:t>
            </a:r>
            <a:r>
              <a:rPr lang="en-US" sz="2700" dirty="0" smtClean="0">
                <a:latin typeface="Gill Sans Light"/>
                <a:cs typeface="Times New Roman" panose="02020603050405020304" pitchFamily="18" charset="0"/>
              </a:rPr>
              <a:t>age are more sensitive to drought . </a:t>
            </a:r>
          </a:p>
          <a:p>
            <a:pPr marL="0" indent="0" algn="just">
              <a:buNone/>
            </a:pPr>
            <a:endParaRPr lang="en-US" sz="2700" dirty="0">
              <a:latin typeface="Gill Sans Light"/>
              <a:cs typeface="Times New Roman" panose="02020603050405020304" pitchFamily="18" charset="0"/>
            </a:endParaRPr>
          </a:p>
          <a:p>
            <a:pPr marL="0" indent="0" algn="just">
              <a:buNone/>
            </a:pPr>
            <a:r>
              <a:rPr lang="en-US" sz="2700" b="1" dirty="0" smtClean="0">
                <a:latin typeface="Gill Sans Light"/>
                <a:cs typeface="Times New Roman" panose="02020603050405020304" pitchFamily="18" charset="0"/>
              </a:rPr>
              <a:t>Growth performance </a:t>
            </a:r>
            <a:r>
              <a:rPr lang="en-US" sz="2700" dirty="0" smtClean="0">
                <a:latin typeface="Gill Sans Light"/>
                <a:cs typeface="Times New Roman" panose="02020603050405020304" pitchFamily="18" charset="0"/>
              </a:rPr>
              <a:t>is higher in the wet zone than in dry zone for seedlings than  </a:t>
            </a:r>
          </a:p>
          <a:p>
            <a:pPr marL="0" indent="0" algn="just">
              <a:buNone/>
            </a:pPr>
            <a:endParaRPr lang="en-US" dirty="0" smtClean="0">
              <a:latin typeface="Gill Sans Light"/>
              <a:cs typeface="Times New Roman" panose="02020603050405020304" pitchFamily="18" charset="0"/>
            </a:endParaRPr>
          </a:p>
        </p:txBody>
      </p:sp>
      <p:sp>
        <p:nvSpPr>
          <p:cNvPr id="2" name="Ellipse 1"/>
          <p:cNvSpPr/>
          <p:nvPr/>
        </p:nvSpPr>
        <p:spPr>
          <a:xfrm>
            <a:off x="-135706" y="3267552"/>
            <a:ext cx="341194" cy="29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15" name="Ellipse 14"/>
          <p:cNvSpPr/>
          <p:nvPr/>
        </p:nvSpPr>
        <p:spPr>
          <a:xfrm>
            <a:off x="34891" y="1864778"/>
            <a:ext cx="341194" cy="29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4</a:t>
            </a:r>
            <a:endParaRPr lang="fr-FR" dirty="0"/>
          </a:p>
        </p:txBody>
      </p:sp>
      <p:sp>
        <p:nvSpPr>
          <p:cNvPr id="11" name="Titre 1">
            <a:extLst>
              <a:ext uri="{FF2B5EF4-FFF2-40B4-BE49-F238E27FC236}">
                <a16:creationId xmlns="" xmlns:a16="http://schemas.microsoft.com/office/drawing/2014/main" id="{9DFC6B19-72B7-4BD1-8EFF-A893A8DA2D49}"/>
              </a:ext>
            </a:extLst>
          </p:cNvPr>
          <p:cNvSpPr txBox="1">
            <a:spLocks/>
          </p:cNvSpPr>
          <p:nvPr/>
        </p:nvSpPr>
        <p:spPr>
          <a:xfrm>
            <a:off x="0" y="1027"/>
            <a:ext cx="9144000" cy="608527"/>
          </a:xfrm>
          <a:prstGeom prst="rect">
            <a:avLst/>
          </a:prstGeom>
          <a:solidFill>
            <a:srgbClr val="99FF99"/>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000" b="1" dirty="0" err="1">
                <a:latin typeface="Gill Sans Light"/>
                <a:cs typeface="Times New Roman" panose="02020603050405020304" pitchFamily="18" charset="0"/>
              </a:rPr>
              <a:t>Synthesis</a:t>
            </a:r>
            <a:endParaRPr lang="fr-FR" sz="4000" b="1" dirty="0">
              <a:latin typeface="Gill Sans Light"/>
              <a:cs typeface="Times New Roman" panose="02020603050405020304" pitchFamily="18" charset="0"/>
            </a:endParaRPr>
          </a:p>
        </p:txBody>
      </p:sp>
    </p:spTree>
    <p:extLst>
      <p:ext uri="{BB962C8B-B14F-4D97-AF65-F5344CB8AC3E}">
        <p14:creationId xmlns:p14="http://schemas.microsoft.com/office/powerpoint/2010/main" val="140747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Implication for conservation</a:t>
            </a:r>
            <a:endParaRPr lang="fr-FR" b="1" dirty="0"/>
          </a:p>
        </p:txBody>
      </p:sp>
      <p:sp>
        <p:nvSpPr>
          <p:cNvPr id="3" name="Espace réservé du contenu 2"/>
          <p:cNvSpPr>
            <a:spLocks noGrp="1"/>
          </p:cNvSpPr>
          <p:nvPr>
            <p:ph idx="1"/>
          </p:nvPr>
        </p:nvSpPr>
        <p:spPr>
          <a:xfrm>
            <a:off x="628650" y="1825624"/>
            <a:ext cx="8515350" cy="4871389"/>
          </a:xfrm>
        </p:spPr>
        <p:txBody>
          <a:bodyPr>
            <a:normAutofit fontScale="92500" lnSpcReduction="20000"/>
          </a:bodyPr>
          <a:lstStyle/>
          <a:p>
            <a:pPr>
              <a:buFont typeface="Wingdings" panose="05000000000000000000" pitchFamily="2" charset="2"/>
              <a:buChar char="§"/>
            </a:pPr>
            <a:r>
              <a:rPr lang="fr-FR" dirty="0" err="1" smtClean="0"/>
              <a:t>Valuable</a:t>
            </a:r>
            <a:r>
              <a:rPr lang="fr-FR" dirty="0" smtClean="0"/>
              <a:t> information to </a:t>
            </a:r>
            <a:r>
              <a:rPr lang="fr-FR" dirty="0" err="1" smtClean="0"/>
              <a:t>strenghen</a:t>
            </a:r>
            <a:r>
              <a:rPr lang="fr-FR" dirty="0" smtClean="0"/>
              <a:t> the </a:t>
            </a:r>
            <a:r>
              <a:rPr lang="fr-FR" dirty="0" err="1" smtClean="0"/>
              <a:t>fight</a:t>
            </a:r>
            <a:r>
              <a:rPr lang="fr-FR" dirty="0" smtClean="0"/>
              <a:t> </a:t>
            </a:r>
            <a:r>
              <a:rPr lang="fr-FR" dirty="0" err="1" smtClean="0"/>
              <a:t>against</a:t>
            </a:r>
            <a:r>
              <a:rPr lang="fr-FR" dirty="0" smtClean="0"/>
              <a:t> </a:t>
            </a:r>
            <a:r>
              <a:rPr lang="fr-FR" dirty="0" err="1" smtClean="0"/>
              <a:t>illegal</a:t>
            </a:r>
            <a:r>
              <a:rPr lang="fr-FR" dirty="0" smtClean="0"/>
              <a:t> </a:t>
            </a:r>
            <a:r>
              <a:rPr lang="fr-FR" dirty="0" err="1" smtClean="0"/>
              <a:t>logging</a:t>
            </a:r>
            <a:r>
              <a:rPr lang="fr-FR" dirty="0" smtClean="0"/>
              <a:t> of </a:t>
            </a:r>
            <a:r>
              <a:rPr lang="fr-FR" dirty="0" err="1" smtClean="0"/>
              <a:t>Afzelia</a:t>
            </a:r>
            <a:r>
              <a:rPr lang="fr-FR" dirty="0" smtClean="0"/>
              <a:t> </a:t>
            </a:r>
            <a:r>
              <a:rPr lang="fr-FR" dirty="0" err="1" smtClean="0"/>
              <a:t>africana</a:t>
            </a:r>
            <a:r>
              <a:rPr lang="fr-FR" dirty="0" smtClean="0"/>
              <a:t> </a:t>
            </a:r>
            <a:r>
              <a:rPr lang="fr-FR" dirty="0" err="1" smtClean="0"/>
              <a:t>particulalry</a:t>
            </a:r>
            <a:r>
              <a:rPr lang="fr-FR" dirty="0" smtClean="0"/>
              <a:t> in the </a:t>
            </a:r>
            <a:r>
              <a:rPr lang="fr-FR" dirty="0" err="1" smtClean="0"/>
              <a:t>Sudano-guinean</a:t>
            </a:r>
            <a:r>
              <a:rPr lang="fr-FR" dirty="0" smtClean="0"/>
              <a:t> zone.</a:t>
            </a:r>
          </a:p>
          <a:p>
            <a:pPr marL="0" indent="0">
              <a:buNone/>
            </a:pPr>
            <a:endParaRPr lang="fr-FR" dirty="0" smtClean="0"/>
          </a:p>
          <a:p>
            <a:pPr>
              <a:buFont typeface="Wingdings" panose="05000000000000000000" pitchFamily="2" charset="2"/>
              <a:buChar char="§"/>
            </a:pPr>
            <a:r>
              <a:rPr lang="fr-FR" dirty="0" smtClean="0"/>
              <a:t>Guidance  in identification of  </a:t>
            </a:r>
            <a:r>
              <a:rPr lang="fr-FR" dirty="0" err="1" smtClean="0"/>
              <a:t>potential</a:t>
            </a:r>
            <a:r>
              <a:rPr lang="fr-FR" dirty="0" smtClean="0"/>
              <a:t> </a:t>
            </a:r>
            <a:r>
              <a:rPr lang="fr-FR" b="1" dirty="0" smtClean="0"/>
              <a:t>candidates</a:t>
            </a:r>
            <a:r>
              <a:rPr lang="fr-FR" dirty="0" smtClean="0"/>
              <a:t> for </a:t>
            </a:r>
            <a:r>
              <a:rPr lang="fr-FR" dirty="0" err="1" smtClean="0"/>
              <a:t>seed</a:t>
            </a:r>
            <a:r>
              <a:rPr lang="fr-FR" dirty="0" smtClean="0"/>
              <a:t> production populations of </a:t>
            </a:r>
            <a:r>
              <a:rPr lang="fr-FR" i="1" dirty="0" err="1" smtClean="0"/>
              <a:t>Afzelia</a:t>
            </a:r>
            <a:r>
              <a:rPr lang="fr-FR" i="1" dirty="0" smtClean="0"/>
              <a:t> </a:t>
            </a:r>
            <a:r>
              <a:rPr lang="fr-FR" i="1" dirty="0" err="1" smtClean="0"/>
              <a:t>africana</a:t>
            </a:r>
            <a:endParaRPr lang="fr-FR" i="1" dirty="0" smtClean="0"/>
          </a:p>
          <a:p>
            <a:pPr>
              <a:buFont typeface="Wingdings" panose="05000000000000000000" pitchFamily="2" charset="2"/>
              <a:buChar char="§"/>
            </a:pPr>
            <a:endParaRPr lang="fr-FR" i="1" dirty="0" smtClean="0"/>
          </a:p>
          <a:p>
            <a:pPr>
              <a:buFont typeface="Wingdings" panose="05000000000000000000" pitchFamily="2" charset="2"/>
              <a:buChar char="§"/>
            </a:pPr>
            <a:r>
              <a:rPr lang="fr-FR" b="1" dirty="0" smtClean="0"/>
              <a:t>More attention </a:t>
            </a:r>
            <a:r>
              <a:rPr lang="fr-FR" dirty="0" err="1" smtClean="0"/>
              <a:t>should</a:t>
            </a:r>
            <a:r>
              <a:rPr lang="fr-FR" dirty="0" smtClean="0"/>
              <a:t> </a:t>
            </a:r>
            <a:r>
              <a:rPr lang="fr-FR" dirty="0" err="1" smtClean="0"/>
              <a:t>be</a:t>
            </a:r>
            <a:r>
              <a:rPr lang="fr-FR" dirty="0" smtClean="0"/>
              <a:t> </a:t>
            </a:r>
            <a:r>
              <a:rPr lang="fr-FR" dirty="0" err="1" smtClean="0"/>
              <a:t>given</a:t>
            </a:r>
            <a:r>
              <a:rPr lang="fr-FR" dirty="0" smtClean="0"/>
              <a:t> to </a:t>
            </a:r>
            <a:r>
              <a:rPr lang="fr-FR" dirty="0" err="1" smtClean="0"/>
              <a:t>tree</a:t>
            </a:r>
            <a:r>
              <a:rPr lang="fr-FR" dirty="0" smtClean="0"/>
              <a:t> </a:t>
            </a:r>
            <a:r>
              <a:rPr lang="fr-FR" b="1" dirty="0" err="1" smtClean="0"/>
              <a:t>defoliation</a:t>
            </a:r>
            <a:r>
              <a:rPr lang="fr-FR" b="1" dirty="0" smtClean="0"/>
              <a:t> and </a:t>
            </a:r>
            <a:r>
              <a:rPr lang="fr-FR" b="1" dirty="0" err="1" smtClean="0"/>
              <a:t>logging</a:t>
            </a:r>
            <a:r>
              <a:rPr lang="fr-FR" b="1" dirty="0" smtClean="0"/>
              <a:t> </a:t>
            </a:r>
            <a:r>
              <a:rPr lang="fr-FR" dirty="0" smtClean="0"/>
              <a:t>and </a:t>
            </a:r>
            <a:r>
              <a:rPr lang="fr-FR" dirty="0" err="1" smtClean="0"/>
              <a:t>improve</a:t>
            </a:r>
            <a:r>
              <a:rPr lang="fr-FR" dirty="0" smtClean="0"/>
              <a:t> the </a:t>
            </a:r>
            <a:r>
              <a:rPr lang="fr-FR" dirty="0" err="1" smtClean="0"/>
              <a:t>low</a:t>
            </a:r>
            <a:r>
              <a:rPr lang="fr-FR" dirty="0" smtClean="0"/>
              <a:t> </a:t>
            </a:r>
            <a:r>
              <a:rPr lang="fr-FR" dirty="0" err="1" smtClean="0"/>
              <a:t>enforcement</a:t>
            </a:r>
            <a:r>
              <a:rPr lang="fr-FR" dirty="0" smtClean="0"/>
              <a:t> </a:t>
            </a:r>
            <a:r>
              <a:rPr lang="fr-FR" dirty="0" err="1" smtClean="0"/>
              <a:t>regarding</a:t>
            </a:r>
            <a:r>
              <a:rPr lang="fr-FR" dirty="0" smtClean="0"/>
              <a:t> </a:t>
            </a:r>
            <a:r>
              <a:rPr lang="fr-FR" dirty="0" err="1" smtClean="0"/>
              <a:t>this</a:t>
            </a:r>
            <a:r>
              <a:rPr lang="fr-FR" dirty="0" smtClean="0"/>
              <a:t> </a:t>
            </a:r>
            <a:r>
              <a:rPr lang="fr-FR" dirty="0" err="1" smtClean="0"/>
              <a:t>activity</a:t>
            </a:r>
            <a:endParaRPr lang="fr-FR" dirty="0" smtClean="0"/>
          </a:p>
          <a:p>
            <a:pPr marL="0" indent="0">
              <a:buNone/>
            </a:pPr>
            <a:endParaRPr lang="fr-FR" dirty="0" smtClean="0"/>
          </a:p>
          <a:p>
            <a:pPr>
              <a:buFont typeface="Wingdings" panose="05000000000000000000" pitchFamily="2" charset="2"/>
              <a:buChar char="§"/>
            </a:pPr>
            <a:r>
              <a:rPr lang="fr-FR" dirty="0" err="1" smtClean="0"/>
              <a:t>Promoting</a:t>
            </a:r>
            <a:r>
              <a:rPr lang="fr-FR" dirty="0" smtClean="0"/>
              <a:t> the </a:t>
            </a:r>
            <a:r>
              <a:rPr lang="fr-FR" dirty="0" err="1" smtClean="0"/>
              <a:t>assisted</a:t>
            </a:r>
            <a:r>
              <a:rPr lang="fr-FR" dirty="0" smtClean="0"/>
              <a:t> </a:t>
            </a:r>
            <a:r>
              <a:rPr lang="fr-FR" dirty="0" err="1" smtClean="0"/>
              <a:t>natural</a:t>
            </a:r>
            <a:r>
              <a:rPr lang="fr-FR" dirty="0" smtClean="0"/>
              <a:t> </a:t>
            </a:r>
            <a:r>
              <a:rPr lang="fr-FR" dirty="0" err="1" smtClean="0"/>
              <a:t>regeneration</a:t>
            </a:r>
            <a:r>
              <a:rPr lang="fr-FR" dirty="0" smtClean="0"/>
              <a:t> of </a:t>
            </a:r>
            <a:r>
              <a:rPr lang="fr-FR" i="1" dirty="0" err="1" smtClean="0"/>
              <a:t>Afzelia</a:t>
            </a:r>
            <a:r>
              <a:rPr lang="fr-FR" i="1" dirty="0" smtClean="0"/>
              <a:t> </a:t>
            </a:r>
            <a:r>
              <a:rPr lang="fr-FR" i="1" dirty="0" err="1" smtClean="0"/>
              <a:t>africana</a:t>
            </a:r>
            <a:r>
              <a:rPr lang="fr-FR" i="1" dirty="0" smtClean="0"/>
              <a:t> </a:t>
            </a:r>
            <a:r>
              <a:rPr lang="fr-FR" dirty="0" err="1" smtClean="0"/>
              <a:t>particularly</a:t>
            </a:r>
            <a:r>
              <a:rPr lang="fr-FR" dirty="0" smtClean="0"/>
              <a:t> in Dry </a:t>
            </a:r>
            <a:r>
              <a:rPr lang="fr-FR" dirty="0" err="1" smtClean="0"/>
              <a:t>regions</a:t>
            </a:r>
            <a:endParaRPr lang="fr-FR" dirty="0"/>
          </a:p>
        </p:txBody>
      </p:sp>
    </p:spTree>
    <p:extLst>
      <p:ext uri="{BB962C8B-B14F-4D97-AF65-F5344CB8AC3E}">
        <p14:creationId xmlns:p14="http://schemas.microsoft.com/office/powerpoint/2010/main" val="774090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1834" y="2747717"/>
            <a:ext cx="7886700" cy="1325563"/>
          </a:xfrm>
        </p:spPr>
        <p:txBody>
          <a:bodyPr/>
          <a:lstStyle/>
          <a:p>
            <a:r>
              <a:rPr lang="fr-FR" b="1" dirty="0" err="1" smtClean="0"/>
              <a:t>Why</a:t>
            </a:r>
            <a:r>
              <a:rPr lang="fr-FR" b="1" dirty="0" smtClean="0"/>
              <a:t> to conserve </a:t>
            </a:r>
            <a:r>
              <a:rPr lang="fr-FR" b="1" i="1" dirty="0" err="1" smtClean="0"/>
              <a:t>Afzelia</a:t>
            </a:r>
            <a:r>
              <a:rPr lang="fr-FR" b="1" i="1" dirty="0" smtClean="0"/>
              <a:t> </a:t>
            </a:r>
            <a:r>
              <a:rPr lang="fr-FR" b="1" i="1" dirty="0" err="1" smtClean="0"/>
              <a:t>africana</a:t>
            </a:r>
            <a:r>
              <a:rPr lang="fr-FR" b="1" dirty="0" smtClean="0"/>
              <a:t>?</a:t>
            </a:r>
            <a:endParaRPr lang="fr-FR" b="1" dirty="0"/>
          </a:p>
        </p:txBody>
      </p:sp>
    </p:spTree>
    <p:extLst>
      <p:ext uri="{BB962C8B-B14F-4D97-AF65-F5344CB8AC3E}">
        <p14:creationId xmlns:p14="http://schemas.microsoft.com/office/powerpoint/2010/main" val="703754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920" y="695460"/>
            <a:ext cx="8863080" cy="875763"/>
          </a:xfrm>
        </p:spPr>
        <p:txBody>
          <a:bodyPr>
            <a:normAutofit fontScale="90000"/>
          </a:bodyPr>
          <a:lstStyle/>
          <a:p>
            <a:r>
              <a:rPr lang="fr-FR" dirty="0"/>
              <a:t>Possibilité de se développer en population: </a:t>
            </a:r>
            <a:r>
              <a:rPr lang="fr-FR" b="1" dirty="0"/>
              <a:t>alors plantation en plein</a:t>
            </a:r>
            <a:br>
              <a:rPr lang="fr-FR" b="1" dirty="0"/>
            </a:b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441" y="1825625"/>
            <a:ext cx="5801783" cy="4351338"/>
          </a:xfrm>
        </p:spPr>
      </p:pic>
    </p:spTree>
    <p:extLst>
      <p:ext uri="{BB962C8B-B14F-4D97-AF65-F5344CB8AC3E}">
        <p14:creationId xmlns:p14="http://schemas.microsoft.com/office/powerpoint/2010/main" val="3761577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forest disturbanc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807" y="869770"/>
            <a:ext cx="3253907" cy="2718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forest disturbance&quo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34180" y="869771"/>
            <a:ext cx="3162895" cy="271803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3622"/>
            <a:ext cx="9144000" cy="707886"/>
          </a:xfrm>
          <a:prstGeom prst="rect">
            <a:avLst/>
          </a:prstGeom>
          <a:solidFill>
            <a:srgbClr val="99FF99"/>
          </a:solidFill>
        </p:spPr>
        <p:txBody>
          <a:bodyPr wrap="square" rtlCol="0">
            <a:spAutoFit/>
          </a:bodyPr>
          <a:lstStyle/>
          <a:p>
            <a:pPr algn="ctr"/>
            <a:r>
              <a:rPr lang="fr-FR" sz="4000" b="1" dirty="0">
                <a:latin typeface="Times New Roman" panose="02020603050405020304" pitchFamily="18" charset="0"/>
                <a:cs typeface="Times New Roman" panose="02020603050405020304" pitchFamily="18" charset="0"/>
              </a:rPr>
              <a:t> </a:t>
            </a:r>
            <a:r>
              <a:rPr lang="fr-FR" sz="4000" b="1" dirty="0" smtClean="0">
                <a:latin typeface="Arial" charset="0"/>
                <a:ea typeface="Arial" charset="0"/>
                <a:cs typeface="Arial" charset="0"/>
              </a:rPr>
              <a:t>Disturbance </a:t>
            </a:r>
            <a:r>
              <a:rPr lang="fr-FR" sz="4000" b="1" dirty="0" err="1">
                <a:latin typeface="Arial" charset="0"/>
                <a:ea typeface="Arial" charset="0"/>
                <a:cs typeface="Arial" charset="0"/>
              </a:rPr>
              <a:t>e</a:t>
            </a:r>
            <a:r>
              <a:rPr lang="fr-FR" sz="4000" b="1" dirty="0" err="1" smtClean="0">
                <a:latin typeface="Arial" charset="0"/>
                <a:ea typeface="Arial" charset="0"/>
                <a:cs typeface="Arial" charset="0"/>
              </a:rPr>
              <a:t>cology</a:t>
            </a:r>
            <a:endParaRPr lang="fr-FR" sz="4000" b="1" dirty="0">
              <a:latin typeface="Arial" charset="0"/>
              <a:ea typeface="Arial" charset="0"/>
              <a:cs typeface="Arial" charset="0"/>
            </a:endParaRPr>
          </a:p>
        </p:txBody>
      </p:sp>
      <p:pic>
        <p:nvPicPr>
          <p:cNvPr id="4" name="Image 3"/>
          <p:cNvPicPr>
            <a:picLocks noChangeAspect="1"/>
          </p:cNvPicPr>
          <p:nvPr/>
        </p:nvPicPr>
        <p:blipFill>
          <a:blip r:embed="rId5"/>
          <a:stretch>
            <a:fillRect/>
          </a:stretch>
        </p:blipFill>
        <p:spPr>
          <a:xfrm>
            <a:off x="1317632" y="3809845"/>
            <a:ext cx="3179443" cy="2358632"/>
          </a:xfrm>
          <a:prstGeom prst="rect">
            <a:avLst/>
          </a:prstGeom>
        </p:spPr>
      </p:pic>
      <p:pic>
        <p:nvPicPr>
          <p:cNvPr id="5" name="Image 4"/>
          <p:cNvPicPr>
            <a:picLocks noChangeAspect="1"/>
          </p:cNvPicPr>
          <p:nvPr/>
        </p:nvPicPr>
        <p:blipFill>
          <a:blip r:embed="rId6"/>
          <a:stretch>
            <a:fillRect/>
          </a:stretch>
        </p:blipFill>
        <p:spPr>
          <a:xfrm>
            <a:off x="4683807" y="3809845"/>
            <a:ext cx="3253907" cy="2375566"/>
          </a:xfrm>
          <a:prstGeom prst="rect">
            <a:avLst/>
          </a:prstGeom>
        </p:spPr>
      </p:pic>
      <p:sp>
        <p:nvSpPr>
          <p:cNvPr id="6" name="ZoneTexte 5"/>
          <p:cNvSpPr txBox="1"/>
          <p:nvPr/>
        </p:nvSpPr>
        <p:spPr>
          <a:xfrm>
            <a:off x="0" y="6211416"/>
            <a:ext cx="9143999" cy="492443"/>
          </a:xfrm>
          <a:prstGeom prst="rect">
            <a:avLst/>
          </a:prstGeom>
          <a:noFill/>
        </p:spPr>
        <p:txBody>
          <a:bodyPr wrap="square" rtlCol="0">
            <a:spAutoFit/>
          </a:bodyPr>
          <a:lstStyle/>
          <a:p>
            <a:pPr algn="ctr"/>
            <a:r>
              <a:rPr lang="fr-FR" sz="2600" dirty="0" smtClean="0">
                <a:latin typeface="Gill Sans Light"/>
              </a:rPr>
              <a:t>Disturbance have </a:t>
            </a:r>
            <a:r>
              <a:rPr lang="fr-FR" sz="2600" dirty="0" err="1" smtClean="0">
                <a:latin typeface="Gill Sans Light"/>
              </a:rPr>
              <a:t>increased</a:t>
            </a:r>
            <a:r>
              <a:rPr lang="fr-FR" sz="2600" dirty="0" smtClean="0">
                <a:latin typeface="Gill Sans Light"/>
              </a:rPr>
              <a:t> in </a:t>
            </a:r>
            <a:r>
              <a:rPr lang="fr-FR" sz="2600" dirty="0" err="1" smtClean="0">
                <a:latin typeface="Gill Sans Light"/>
              </a:rPr>
              <a:t>natural</a:t>
            </a:r>
            <a:r>
              <a:rPr lang="fr-FR" sz="2600" dirty="0" smtClean="0">
                <a:latin typeface="Gill Sans Light"/>
              </a:rPr>
              <a:t> </a:t>
            </a:r>
            <a:r>
              <a:rPr lang="fr-FR" sz="2600" dirty="0" err="1" smtClean="0">
                <a:latin typeface="Gill Sans Light"/>
              </a:rPr>
              <a:t>forests</a:t>
            </a:r>
            <a:r>
              <a:rPr lang="fr-FR" sz="2600" dirty="0" smtClean="0">
                <a:latin typeface="Gill Sans Light"/>
              </a:rPr>
              <a:t> </a:t>
            </a:r>
            <a:r>
              <a:rPr lang="fr-FR" sz="2600" dirty="0" err="1" smtClean="0">
                <a:latin typeface="Gill Sans Light"/>
              </a:rPr>
              <a:t>worldwide</a:t>
            </a:r>
            <a:endParaRPr lang="fr-FR" sz="2600" dirty="0">
              <a:latin typeface="Gill Sans Light"/>
            </a:endParaRPr>
          </a:p>
        </p:txBody>
      </p:sp>
    </p:spTree>
    <p:extLst>
      <p:ext uri="{BB962C8B-B14F-4D97-AF65-F5344CB8AC3E}">
        <p14:creationId xmlns:p14="http://schemas.microsoft.com/office/powerpoint/2010/main" val="1540555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descr="https://species-id.net/o/media/e/e3/Map_Afzelia_africana.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237" y="365127"/>
            <a:ext cx="6289357" cy="547174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640169" y="6349285"/>
            <a:ext cx="4069724" cy="369332"/>
          </a:xfrm>
          <a:prstGeom prst="rect">
            <a:avLst/>
          </a:prstGeom>
          <a:noFill/>
        </p:spPr>
        <p:txBody>
          <a:bodyPr wrap="square" rtlCol="0">
            <a:spAutoFit/>
          </a:bodyPr>
          <a:lstStyle/>
          <a:p>
            <a:r>
              <a:rPr lang="fr-FR" b="1" dirty="0" err="1" smtClean="0"/>
              <a:t>Orwa</a:t>
            </a:r>
            <a:r>
              <a:rPr lang="fr-FR" b="1" dirty="0" smtClean="0"/>
              <a:t> </a:t>
            </a:r>
            <a:r>
              <a:rPr lang="fr-FR" b="1" i="1" dirty="0" smtClean="0"/>
              <a:t>et al., </a:t>
            </a:r>
            <a:r>
              <a:rPr lang="fr-FR" b="1" dirty="0" smtClean="0"/>
              <a:t>2009</a:t>
            </a:r>
            <a:endParaRPr lang="fr-FR" b="1" dirty="0"/>
          </a:p>
        </p:txBody>
      </p:sp>
    </p:spTree>
    <p:extLst>
      <p:ext uri="{BB962C8B-B14F-4D97-AF65-F5344CB8AC3E}">
        <p14:creationId xmlns:p14="http://schemas.microsoft.com/office/powerpoint/2010/main" val="2507868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a:stretch>
            <a:fillRect/>
          </a:stretch>
        </p:blipFill>
        <p:spPr>
          <a:xfrm>
            <a:off x="1221078" y="193184"/>
            <a:ext cx="6504792" cy="3391170"/>
          </a:xfrm>
          <a:prstGeom prst="rect">
            <a:avLst/>
          </a:prstGeom>
        </p:spPr>
      </p:pic>
      <p:pic>
        <p:nvPicPr>
          <p:cNvPr id="6" name="Image 5"/>
          <p:cNvPicPr>
            <a:picLocks noChangeAspect="1"/>
          </p:cNvPicPr>
          <p:nvPr/>
        </p:nvPicPr>
        <p:blipFill>
          <a:blip r:embed="rId3"/>
          <a:stretch>
            <a:fillRect/>
          </a:stretch>
        </p:blipFill>
        <p:spPr>
          <a:xfrm>
            <a:off x="384311" y="3584354"/>
            <a:ext cx="11209519" cy="4386105"/>
          </a:xfrm>
          <a:prstGeom prst="rect">
            <a:avLst/>
          </a:prstGeom>
        </p:spPr>
      </p:pic>
    </p:spTree>
    <p:extLst>
      <p:ext uri="{BB962C8B-B14F-4D97-AF65-F5344CB8AC3E}">
        <p14:creationId xmlns:p14="http://schemas.microsoft.com/office/powerpoint/2010/main" val="1444980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descr="Image associÃ©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352" y="-153726"/>
            <a:ext cx="3503053" cy="543406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694" y="4192225"/>
            <a:ext cx="4005795" cy="2255114"/>
          </a:xfrm>
          <a:prstGeom prst="rect">
            <a:avLst/>
          </a:prstGeom>
        </p:spPr>
      </p:pic>
      <p:pic>
        <p:nvPicPr>
          <p:cNvPr id="5" name="Image 4"/>
          <p:cNvPicPr>
            <a:picLocks noChangeAspect="1"/>
          </p:cNvPicPr>
          <p:nvPr/>
        </p:nvPicPr>
        <p:blipFill>
          <a:blip r:embed="rId4"/>
          <a:stretch>
            <a:fillRect/>
          </a:stretch>
        </p:blipFill>
        <p:spPr>
          <a:xfrm>
            <a:off x="4895223" y="744900"/>
            <a:ext cx="4119988" cy="2929282"/>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4465" y="4802684"/>
            <a:ext cx="3136471" cy="1765717"/>
          </a:xfrm>
          <a:prstGeom prst="rect">
            <a:avLst/>
          </a:prstGeom>
        </p:spPr>
      </p:pic>
      <p:cxnSp>
        <p:nvCxnSpPr>
          <p:cNvPr id="8" name="Connecteur droit avec flèche 7"/>
          <p:cNvCxnSpPr>
            <a:stCxn id="5" idx="2"/>
          </p:cNvCxnSpPr>
          <p:nvPr/>
        </p:nvCxnSpPr>
        <p:spPr>
          <a:xfrm>
            <a:off x="6955217" y="3674182"/>
            <a:ext cx="0" cy="518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a:off x="4790941" y="5799191"/>
            <a:ext cx="34175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flipV="1">
            <a:off x="2394137" y="1690689"/>
            <a:ext cx="441093" cy="3111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726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92765" y="1690689"/>
            <a:ext cx="3658635" cy="2740445"/>
          </a:xfrm>
          <a:prstGeom prst="rect">
            <a:avLst/>
          </a:prstGeom>
        </p:spPr>
      </p:pic>
      <p:pic>
        <p:nvPicPr>
          <p:cNvPr id="5" name="Image 4"/>
          <p:cNvPicPr>
            <a:picLocks noChangeAspect="1"/>
          </p:cNvPicPr>
          <p:nvPr/>
        </p:nvPicPr>
        <p:blipFill>
          <a:blip r:embed="rId3"/>
          <a:stretch>
            <a:fillRect/>
          </a:stretch>
        </p:blipFill>
        <p:spPr>
          <a:xfrm>
            <a:off x="4585252" y="1900034"/>
            <a:ext cx="3523732" cy="2639398"/>
          </a:xfrm>
          <a:prstGeom prst="rect">
            <a:avLst/>
          </a:prstGeom>
        </p:spPr>
      </p:pic>
      <p:pic>
        <p:nvPicPr>
          <p:cNvPr id="6" name="Image 5"/>
          <p:cNvPicPr>
            <a:picLocks noChangeAspect="1"/>
          </p:cNvPicPr>
          <p:nvPr/>
        </p:nvPicPr>
        <p:blipFill>
          <a:blip r:embed="rId4"/>
          <a:stretch>
            <a:fillRect/>
          </a:stretch>
        </p:blipFill>
        <p:spPr>
          <a:xfrm>
            <a:off x="2911544" y="4748777"/>
            <a:ext cx="2181225" cy="2095500"/>
          </a:xfrm>
          <a:prstGeom prst="rect">
            <a:avLst/>
          </a:prstGeom>
        </p:spPr>
      </p:pic>
    </p:spTree>
    <p:extLst>
      <p:ext uri="{BB962C8B-B14F-4D97-AF65-F5344CB8AC3E}">
        <p14:creationId xmlns:p14="http://schemas.microsoft.com/office/powerpoint/2010/main" val="3637272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62672" y="1504425"/>
            <a:ext cx="7827356" cy="5025163"/>
          </a:xfrm>
          <a:prstGeom prst="rect">
            <a:avLst/>
          </a:prstGeom>
        </p:spPr>
      </p:pic>
    </p:spTree>
    <p:extLst>
      <p:ext uri="{BB962C8B-B14F-4D97-AF65-F5344CB8AC3E}">
        <p14:creationId xmlns:p14="http://schemas.microsoft.com/office/powerpoint/2010/main" val="1882930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847431" y="1690689"/>
            <a:ext cx="7449137" cy="4966092"/>
          </a:xfrm>
          <a:prstGeom prst="rect">
            <a:avLst/>
          </a:prstGeom>
        </p:spPr>
      </p:pic>
    </p:spTree>
    <p:extLst>
      <p:ext uri="{BB962C8B-B14F-4D97-AF65-F5344CB8AC3E}">
        <p14:creationId xmlns:p14="http://schemas.microsoft.com/office/powerpoint/2010/main" val="627117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9245" y="365126"/>
            <a:ext cx="8641723" cy="1218975"/>
          </a:xfrm>
        </p:spPr>
        <p:txBody>
          <a:bodyPr>
            <a:normAutofit fontScale="90000"/>
          </a:bodyPr>
          <a:lstStyle/>
          <a:p>
            <a:r>
              <a:rPr lang="fr-FR" b="1" dirty="0" smtClean="0"/>
              <a:t>Great potentiel for </a:t>
            </a:r>
            <a:r>
              <a:rPr lang="fr-FR" b="1" dirty="0" err="1" smtClean="0"/>
              <a:t>Timber</a:t>
            </a:r>
            <a:r>
              <a:rPr lang="fr-FR" b="1" dirty="0" smtClean="0"/>
              <a:t> </a:t>
            </a:r>
            <a:r>
              <a:rPr lang="fr-FR" b="1" dirty="0" err="1" smtClean="0"/>
              <a:t>industry</a:t>
            </a:r>
            <a:r>
              <a:rPr lang="fr-FR" b="1" dirty="0" smtClean="0"/>
              <a:t> and </a:t>
            </a:r>
            <a:r>
              <a:rPr lang="fr-FR" b="1" dirty="0" err="1" smtClean="0"/>
              <a:t>Economy</a:t>
            </a:r>
            <a:endParaRPr lang="fr-FR" b="1" dirty="0"/>
          </a:p>
        </p:txBody>
      </p:sp>
      <p:pic>
        <p:nvPicPr>
          <p:cNvPr id="4" name="Espace réservé du contenu 3"/>
          <p:cNvPicPr>
            <a:picLocks noGrp="1" noChangeAspect="1"/>
          </p:cNvPicPr>
          <p:nvPr>
            <p:ph idx="1"/>
          </p:nvPr>
        </p:nvPicPr>
        <p:blipFill>
          <a:blip r:embed="rId2"/>
          <a:stretch>
            <a:fillRect/>
          </a:stretch>
        </p:blipFill>
        <p:spPr>
          <a:xfrm>
            <a:off x="730118" y="1584101"/>
            <a:ext cx="7074479" cy="3863038"/>
          </a:xfrm>
          <a:prstGeom prst="rect">
            <a:avLst/>
          </a:prstGeom>
        </p:spPr>
      </p:pic>
      <p:pic>
        <p:nvPicPr>
          <p:cNvPr id="5" name="Image 4"/>
          <p:cNvPicPr>
            <a:picLocks noChangeAspect="1"/>
          </p:cNvPicPr>
          <p:nvPr/>
        </p:nvPicPr>
        <p:blipFill>
          <a:blip r:embed="rId3"/>
          <a:stretch>
            <a:fillRect/>
          </a:stretch>
        </p:blipFill>
        <p:spPr>
          <a:xfrm>
            <a:off x="2581810" y="4820336"/>
            <a:ext cx="3638686" cy="2037664"/>
          </a:xfrm>
          <a:prstGeom prst="rect">
            <a:avLst/>
          </a:prstGeom>
        </p:spPr>
      </p:pic>
    </p:spTree>
    <p:extLst>
      <p:ext uri="{BB962C8B-B14F-4D97-AF65-F5344CB8AC3E}">
        <p14:creationId xmlns:p14="http://schemas.microsoft.com/office/powerpoint/2010/main" val="2228204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7"/>
            <a:ext cx="7742618" cy="845488"/>
          </a:xfrm>
        </p:spPr>
        <p:txBody>
          <a:bodyPr/>
          <a:lstStyle/>
          <a:p>
            <a:endParaRPr lang="fr-FR" dirty="0"/>
          </a:p>
        </p:txBody>
      </p:sp>
      <p:pic>
        <p:nvPicPr>
          <p:cNvPr id="10" name="Espace réservé du contenu 9"/>
          <p:cNvPicPr>
            <a:picLocks noGrp="1" noChangeAspect="1"/>
          </p:cNvPicPr>
          <p:nvPr>
            <p:ph idx="1"/>
          </p:nvPr>
        </p:nvPicPr>
        <p:blipFill>
          <a:blip r:embed="rId2"/>
          <a:stretch>
            <a:fillRect/>
          </a:stretch>
        </p:blipFill>
        <p:spPr>
          <a:xfrm>
            <a:off x="795352" y="2088898"/>
            <a:ext cx="7719998" cy="5123272"/>
          </a:xfrm>
          <a:prstGeom prst="rect">
            <a:avLst/>
          </a:prstGeom>
        </p:spPr>
      </p:pic>
    </p:spTree>
    <p:extLst>
      <p:ext uri="{BB962C8B-B14F-4D97-AF65-F5344CB8AC3E}">
        <p14:creationId xmlns:p14="http://schemas.microsoft.com/office/powerpoint/2010/main" val="2337641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321182" y="2058490"/>
            <a:ext cx="8501636" cy="3788517"/>
          </a:xfrm>
          <a:prstGeom prst="rect">
            <a:avLst/>
          </a:prstGeom>
        </p:spPr>
      </p:pic>
      <p:pic>
        <p:nvPicPr>
          <p:cNvPr id="5" name="Image 4"/>
          <p:cNvPicPr>
            <a:picLocks noChangeAspect="1"/>
          </p:cNvPicPr>
          <p:nvPr/>
        </p:nvPicPr>
        <p:blipFill>
          <a:blip r:embed="rId3"/>
          <a:stretch>
            <a:fillRect/>
          </a:stretch>
        </p:blipFill>
        <p:spPr>
          <a:xfrm>
            <a:off x="321182" y="5909389"/>
            <a:ext cx="8397025" cy="948611"/>
          </a:xfrm>
          <a:prstGeom prst="rect">
            <a:avLst/>
          </a:prstGeom>
        </p:spPr>
      </p:pic>
    </p:spTree>
    <p:extLst>
      <p:ext uri="{BB962C8B-B14F-4D97-AF65-F5344CB8AC3E}">
        <p14:creationId xmlns:p14="http://schemas.microsoft.com/office/powerpoint/2010/main" val="813554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7BD935AC-83F9-4848-BF6A-7D39323D2D5A}"/>
              </a:ext>
            </a:extLst>
          </p:cNvPr>
          <p:cNvPicPr>
            <a:picLocks noChangeAspect="1" noChangeArrowheads="1"/>
          </p:cNvPicPr>
          <p:nvPr/>
        </p:nvPicPr>
        <p:blipFill>
          <a:blip r:embed="rId3"/>
          <a:srcRect/>
          <a:stretch>
            <a:fillRect/>
          </a:stretch>
        </p:blipFill>
        <p:spPr bwMode="auto">
          <a:xfrm>
            <a:off x="6313732" y="5610857"/>
            <a:ext cx="2819400" cy="883474"/>
          </a:xfrm>
          <a:prstGeom prst="rect">
            <a:avLst/>
          </a:prstGeom>
          <a:noFill/>
          <a:ln w="9525">
            <a:noFill/>
            <a:miter lim="800000"/>
            <a:headEnd/>
            <a:tailEnd/>
          </a:ln>
          <a:effectLst/>
        </p:spPr>
      </p:pic>
      <p:pic>
        <p:nvPicPr>
          <p:cNvPr id="4"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0162" y="1074373"/>
            <a:ext cx="2172970" cy="1186180"/>
          </a:xfrm>
          <a:prstGeom prst="rect">
            <a:avLst/>
          </a:prstGeom>
          <a:noFill/>
          <a:ln>
            <a:noFill/>
          </a:ln>
        </p:spPr>
      </p:pic>
      <p:pic>
        <p:nvPicPr>
          <p:cNvPr id="7" name="Image 6"/>
          <p:cNvPicPr>
            <a:picLocks noChangeAspect="1"/>
          </p:cNvPicPr>
          <p:nvPr/>
        </p:nvPicPr>
        <p:blipFill>
          <a:blip r:embed="rId5"/>
          <a:stretch>
            <a:fillRect/>
          </a:stretch>
        </p:blipFill>
        <p:spPr>
          <a:xfrm>
            <a:off x="113678" y="48285"/>
            <a:ext cx="2163651" cy="2254524"/>
          </a:xfrm>
          <a:prstGeom prst="rect">
            <a:avLst/>
          </a:prstGeom>
        </p:spPr>
      </p:pic>
      <p:pic>
        <p:nvPicPr>
          <p:cNvPr id="8" name="Picture 2"/>
          <p:cNvPicPr>
            <a:picLocks noChangeAspect="1"/>
          </p:cNvPicPr>
          <p:nvPr/>
        </p:nvPicPr>
        <p:blipFill>
          <a:blip r:embed="rId6"/>
          <a:stretch>
            <a:fillRect/>
          </a:stretch>
        </p:blipFill>
        <p:spPr>
          <a:xfrm>
            <a:off x="3716743" y="48285"/>
            <a:ext cx="2528241" cy="1858014"/>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7"/>
          <a:stretch>
            <a:fillRect/>
          </a:stretch>
        </p:blipFill>
        <p:spPr>
          <a:xfrm>
            <a:off x="0" y="4341498"/>
            <a:ext cx="2461072" cy="2516502"/>
          </a:xfrm>
          <a:prstGeom prst="rect">
            <a:avLst/>
          </a:prstGeom>
        </p:spPr>
      </p:pic>
      <p:pic>
        <p:nvPicPr>
          <p:cNvPr id="5" name="Image 4"/>
          <p:cNvPicPr>
            <a:picLocks noChangeAspect="1"/>
          </p:cNvPicPr>
          <p:nvPr/>
        </p:nvPicPr>
        <p:blipFill>
          <a:blip r:embed="rId8"/>
          <a:stretch>
            <a:fillRect/>
          </a:stretch>
        </p:blipFill>
        <p:spPr>
          <a:xfrm>
            <a:off x="2906157" y="5061499"/>
            <a:ext cx="2309787" cy="1796501"/>
          </a:xfrm>
          <a:prstGeom prst="rect">
            <a:avLst/>
          </a:prstGeom>
        </p:spPr>
      </p:pic>
    </p:spTree>
    <p:extLst>
      <p:ext uri="{BB962C8B-B14F-4D97-AF65-F5344CB8AC3E}">
        <p14:creationId xmlns:p14="http://schemas.microsoft.com/office/powerpoint/2010/main" val="3502177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3622"/>
            <a:ext cx="9144000" cy="707886"/>
          </a:xfrm>
          <a:prstGeom prst="rect">
            <a:avLst/>
          </a:prstGeom>
          <a:solidFill>
            <a:srgbClr val="99FF99"/>
          </a:solidFill>
        </p:spPr>
        <p:txBody>
          <a:bodyPr wrap="square" rtlCol="0">
            <a:spAutoFit/>
          </a:bodyPr>
          <a:lstStyle/>
          <a:p>
            <a:pPr algn="ctr"/>
            <a:r>
              <a:rPr lang="fr-FR" sz="4000" b="1" dirty="0">
                <a:latin typeface="Times New Roman" panose="02020603050405020304" pitchFamily="18" charset="0"/>
                <a:cs typeface="Times New Roman" panose="02020603050405020304" pitchFamily="18" charset="0"/>
              </a:rPr>
              <a:t> </a:t>
            </a:r>
            <a:endParaRPr lang="fr-FR" sz="4000" b="1" dirty="0">
              <a:latin typeface="Gill Sans Light"/>
              <a:cs typeface="Times New Roman" panose="02020603050405020304" pitchFamily="18" charset="0"/>
            </a:endParaRPr>
          </a:p>
        </p:txBody>
      </p:sp>
      <p:sp>
        <p:nvSpPr>
          <p:cNvPr id="2" name="ZoneTexte 1"/>
          <p:cNvSpPr txBox="1"/>
          <p:nvPr/>
        </p:nvSpPr>
        <p:spPr>
          <a:xfrm>
            <a:off x="0" y="2978651"/>
            <a:ext cx="8765796" cy="3046988"/>
          </a:xfrm>
          <a:prstGeom prst="rect">
            <a:avLst/>
          </a:prstGeom>
          <a:noFill/>
        </p:spPr>
        <p:txBody>
          <a:bodyPr wrap="square" rtlCol="0">
            <a:spAutoFit/>
          </a:bodyPr>
          <a:lstStyle/>
          <a:p>
            <a:pPr marL="457200" indent="-457200" algn="just">
              <a:buFont typeface="Wingdings" panose="05000000000000000000" pitchFamily="2" charset="2"/>
              <a:buChar char="§"/>
            </a:pPr>
            <a:r>
              <a:rPr lang="en-US" sz="3200" dirty="0" smtClean="0">
                <a:latin typeface="Gill Sans Light"/>
                <a:ea typeface="Gill Sans Light"/>
                <a:cs typeface="Gill Sans Light"/>
              </a:rPr>
              <a:t>2003-2012</a:t>
            </a:r>
            <a:r>
              <a:rPr lang="en-US" sz="3200" dirty="0">
                <a:latin typeface="Gill Sans Light"/>
                <a:ea typeface="Gill Sans Light"/>
                <a:cs typeface="Gill Sans Light"/>
              </a:rPr>
              <a:t>:</a:t>
            </a:r>
            <a:r>
              <a:rPr lang="en-US" sz="3200" dirty="0" smtClean="0">
                <a:latin typeface="Gill Sans Light"/>
                <a:ea typeface="Gill Sans Light"/>
                <a:cs typeface="Gill Sans Light"/>
              </a:rPr>
              <a:t> </a:t>
            </a:r>
            <a:r>
              <a:rPr lang="en-US" sz="3200" b="1" dirty="0">
                <a:latin typeface="Gill Sans Light"/>
                <a:cs typeface="Times New Roman" panose="02020603050405020304" pitchFamily="18" charset="0"/>
              </a:rPr>
              <a:t>67</a:t>
            </a:r>
            <a:r>
              <a:rPr lang="en-US" sz="3200" dirty="0">
                <a:latin typeface="Gill Sans Light"/>
                <a:ea typeface="Gill Sans Light"/>
                <a:cs typeface="Gill Sans Light"/>
              </a:rPr>
              <a:t> million hectares (1.7%) of forest land </a:t>
            </a:r>
            <a:r>
              <a:rPr lang="en-US" sz="3200" b="1" dirty="0">
                <a:latin typeface="Gill Sans Light"/>
                <a:ea typeface="Gill Sans Light"/>
                <a:cs typeface="Gill Sans Light"/>
              </a:rPr>
              <a:t>burned</a:t>
            </a:r>
            <a:r>
              <a:rPr lang="en-US" sz="3200" dirty="0">
                <a:latin typeface="Gill Sans Light"/>
                <a:ea typeface="Gill Sans Light"/>
                <a:cs typeface="Gill Sans Light"/>
              </a:rPr>
              <a:t> annually, </a:t>
            </a:r>
            <a:endParaRPr lang="en-US" sz="3200" dirty="0" smtClean="0">
              <a:latin typeface="Gill Sans Light"/>
              <a:ea typeface="Gill Sans Light"/>
              <a:cs typeface="Gill Sans Light"/>
            </a:endParaRPr>
          </a:p>
          <a:p>
            <a:pPr marL="457200" indent="-457200" algn="just">
              <a:buFont typeface="Wingdings" panose="05000000000000000000" pitchFamily="2" charset="2"/>
              <a:buChar char="§"/>
            </a:pPr>
            <a:endParaRPr lang="en-US" sz="3200" dirty="0" smtClean="0">
              <a:latin typeface="Gill Sans Light"/>
              <a:ea typeface="Gill Sans Light"/>
              <a:cs typeface="Gill Sans Light"/>
            </a:endParaRPr>
          </a:p>
          <a:p>
            <a:pPr marL="457200" indent="-457200" algn="just">
              <a:buFont typeface="Wingdings" panose="05000000000000000000" pitchFamily="2" charset="2"/>
              <a:buChar char="§"/>
            </a:pPr>
            <a:r>
              <a:rPr lang="en-US" sz="3200" b="1" dirty="0" smtClean="0">
                <a:latin typeface="Gill Sans Light"/>
                <a:ea typeface="Gill Sans Light"/>
                <a:cs typeface="Gill Sans Light"/>
              </a:rPr>
              <a:t>142</a:t>
            </a:r>
            <a:r>
              <a:rPr lang="en-US" sz="3200" dirty="0" smtClean="0">
                <a:latin typeface="Gill Sans Light"/>
                <a:ea typeface="Gill Sans Light"/>
                <a:cs typeface="Gill Sans Light"/>
              </a:rPr>
              <a:t> </a:t>
            </a:r>
            <a:r>
              <a:rPr lang="en-US" sz="3200" dirty="0">
                <a:latin typeface="Gill Sans Light"/>
                <a:ea typeface="Gill Sans Light"/>
                <a:cs typeface="Gill Sans Light"/>
              </a:rPr>
              <a:t>million hectares of forest land were affected by </a:t>
            </a:r>
            <a:r>
              <a:rPr lang="en-US" sz="3200" b="1" dirty="0" smtClean="0">
                <a:latin typeface="Gill Sans Light"/>
                <a:ea typeface="Gill Sans Light"/>
                <a:cs typeface="Gill Sans Light"/>
              </a:rPr>
              <a:t>Human induced-disturbances </a:t>
            </a:r>
            <a:r>
              <a:rPr lang="en-US" sz="3200" dirty="0" smtClean="0">
                <a:solidFill>
                  <a:schemeClr val="accent1">
                    <a:lumMod val="75000"/>
                  </a:schemeClr>
                </a:solidFill>
                <a:latin typeface="Gill Sans Light"/>
                <a:ea typeface="Gill Sans Light"/>
                <a:cs typeface="Gill Sans Light"/>
              </a:rPr>
              <a:t>(van </a:t>
            </a:r>
            <a:r>
              <a:rPr lang="en-US" sz="3200" dirty="0" err="1">
                <a:solidFill>
                  <a:schemeClr val="accent1">
                    <a:lumMod val="75000"/>
                  </a:schemeClr>
                </a:solidFill>
                <a:latin typeface="Gill Sans Light"/>
                <a:ea typeface="Gill Sans Light"/>
                <a:cs typeface="Gill Sans Light"/>
              </a:rPr>
              <a:t>Lierop</a:t>
            </a:r>
            <a:r>
              <a:rPr lang="en-US" sz="3200" dirty="0">
                <a:solidFill>
                  <a:schemeClr val="accent1">
                    <a:lumMod val="75000"/>
                  </a:schemeClr>
                </a:solidFill>
                <a:latin typeface="Gill Sans Light"/>
                <a:ea typeface="Gill Sans Light"/>
                <a:cs typeface="Gill Sans Light"/>
              </a:rPr>
              <a:t> et al., </a:t>
            </a:r>
            <a:r>
              <a:rPr lang="en-US" sz="3200" dirty="0" smtClean="0">
                <a:solidFill>
                  <a:schemeClr val="accent1">
                    <a:lumMod val="75000"/>
                  </a:schemeClr>
                </a:solidFill>
                <a:latin typeface="Gill Sans Light"/>
                <a:ea typeface="Gill Sans Light"/>
                <a:cs typeface="Gill Sans Light"/>
              </a:rPr>
              <a:t>2015)</a:t>
            </a:r>
            <a:endParaRPr lang="en-US" sz="3200" dirty="0">
              <a:latin typeface="Gill Sans Light"/>
              <a:ea typeface="Gill Sans Light"/>
              <a:cs typeface="Gill Sans Light"/>
            </a:endParaRPr>
          </a:p>
        </p:txBody>
      </p:sp>
      <p:sp>
        <p:nvSpPr>
          <p:cNvPr id="5" name="ZoneTexte 4"/>
          <p:cNvSpPr txBox="1"/>
          <p:nvPr/>
        </p:nvSpPr>
        <p:spPr>
          <a:xfrm>
            <a:off x="951978" y="1084974"/>
            <a:ext cx="7603300" cy="1138773"/>
          </a:xfrm>
          <a:prstGeom prst="rect">
            <a:avLst/>
          </a:prstGeom>
          <a:noFill/>
        </p:spPr>
        <p:txBody>
          <a:bodyPr wrap="square" rtlCol="0">
            <a:spAutoFit/>
          </a:bodyPr>
          <a:lstStyle/>
          <a:p>
            <a:pPr algn="ctr"/>
            <a:r>
              <a:rPr lang="en-US" sz="3400" b="1" dirty="0">
                <a:latin typeface="Gill Sans Light"/>
                <a:ea typeface="Gill Sans Light"/>
                <a:cs typeface="Gill Sans Light"/>
              </a:rPr>
              <a:t>In tropical regions, South America and Africa</a:t>
            </a:r>
            <a:endParaRPr lang="fr-FR" sz="3400" b="1" dirty="0">
              <a:latin typeface="Gill Sans Light"/>
              <a:ea typeface="Gill Sans Light"/>
              <a:cs typeface="Gill Sans Light"/>
            </a:endParaRPr>
          </a:p>
        </p:txBody>
      </p:sp>
    </p:spTree>
    <p:extLst>
      <p:ext uri="{BB962C8B-B14F-4D97-AF65-F5344CB8AC3E}">
        <p14:creationId xmlns:p14="http://schemas.microsoft.com/office/powerpoint/2010/main" val="280558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ésultat de recherche d'images pour &quot;environmental chang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5" y="1010411"/>
            <a:ext cx="9059949" cy="280636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3622"/>
            <a:ext cx="9144000" cy="707886"/>
          </a:xfrm>
          <a:prstGeom prst="rect">
            <a:avLst/>
          </a:prstGeom>
          <a:solidFill>
            <a:srgbClr val="99FF99"/>
          </a:solidFill>
        </p:spPr>
        <p:txBody>
          <a:bodyPr wrap="square" rtlCol="0">
            <a:spAutoFit/>
          </a:bodyPr>
          <a:lstStyle/>
          <a:p>
            <a:pPr algn="ctr"/>
            <a:r>
              <a:rPr lang="fr-FR" sz="4000" b="1" dirty="0">
                <a:latin typeface="Gill Sans Light"/>
                <a:cs typeface="Times New Roman" panose="02020603050405020304" pitchFamily="18" charset="0"/>
              </a:rPr>
              <a:t> </a:t>
            </a:r>
            <a:r>
              <a:rPr lang="fr-FR" sz="4000" b="1" dirty="0" err="1" smtClean="0">
                <a:latin typeface="Gill Sans Light"/>
                <a:cs typeface="Times New Roman" panose="02020603050405020304" pitchFamily="18" charset="0"/>
              </a:rPr>
              <a:t>Ecological</a:t>
            </a:r>
            <a:r>
              <a:rPr lang="fr-FR" sz="4000" b="1" dirty="0" smtClean="0">
                <a:latin typeface="Gill Sans Light"/>
                <a:cs typeface="Times New Roman" panose="02020603050405020304" pitchFamily="18" charset="0"/>
              </a:rPr>
              <a:t> changes</a:t>
            </a:r>
            <a:endParaRPr lang="fr-FR" sz="4000" b="1" dirty="0">
              <a:latin typeface="Gill Sans Light"/>
              <a:cs typeface="Times New Roman" panose="02020603050405020304" pitchFamily="18" charset="0"/>
            </a:endParaRPr>
          </a:p>
        </p:txBody>
      </p:sp>
      <p:sp>
        <p:nvSpPr>
          <p:cNvPr id="4" name="Flèche droite 3"/>
          <p:cNvSpPr/>
          <p:nvPr/>
        </p:nvSpPr>
        <p:spPr>
          <a:xfrm rot="5400000">
            <a:off x="4314209" y="4141583"/>
            <a:ext cx="481712" cy="218917"/>
          </a:xfrm>
          <a:prstGeom prst="rightArrow">
            <a:avLst/>
          </a:prstGeom>
          <a:solidFill>
            <a:schemeClr val="bg1">
              <a:lumMod val="5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Rectangle 1"/>
          <p:cNvSpPr/>
          <p:nvPr/>
        </p:nvSpPr>
        <p:spPr>
          <a:xfrm>
            <a:off x="160818" y="4599686"/>
            <a:ext cx="8863980" cy="1815882"/>
          </a:xfrm>
          <a:prstGeom prst="rect">
            <a:avLst/>
          </a:prstGeom>
          <a:ln>
            <a:solidFill>
              <a:srgbClr val="5282AD"/>
            </a:solidFill>
          </a:ln>
          <a:effectLst/>
        </p:spPr>
        <p:txBody>
          <a:bodyPr wrap="square">
            <a:spAutoFit/>
          </a:bodyPr>
          <a:lstStyle/>
          <a:p>
            <a:pPr marL="457200" indent="-457200">
              <a:buFont typeface="Arial" charset="0"/>
              <a:buChar char="•"/>
            </a:pPr>
            <a:r>
              <a:rPr lang="en-US" sz="2800" dirty="0">
                <a:latin typeface="Gill Sans Light"/>
                <a:cs typeface="Times New Roman" panose="02020603050405020304" pitchFamily="18" charset="0"/>
              </a:rPr>
              <a:t>in species composition, diversity, productivity, </a:t>
            </a:r>
          </a:p>
          <a:p>
            <a:pPr marL="457200" indent="-457200">
              <a:buFont typeface="Arial" charset="0"/>
              <a:buChar char="•"/>
            </a:pPr>
            <a:r>
              <a:rPr lang="en-US" sz="2800" dirty="0" smtClean="0">
                <a:latin typeface="Gill Sans Light"/>
                <a:cs typeface="Times New Roman" panose="02020603050405020304" pitchFamily="18" charset="0"/>
              </a:rPr>
              <a:t>Forest structure </a:t>
            </a:r>
            <a:r>
              <a:rPr lang="en-US" sz="2800" dirty="0">
                <a:latin typeface="Gill Sans Light"/>
                <a:cs typeface="Times New Roman" panose="02020603050405020304" pitchFamily="18" charset="0"/>
              </a:rPr>
              <a:t>and </a:t>
            </a:r>
            <a:r>
              <a:rPr lang="en-US" sz="2800" dirty="0" smtClean="0">
                <a:latin typeface="Gill Sans Light"/>
                <a:cs typeface="Times New Roman" panose="02020603050405020304" pitchFamily="18" charset="0"/>
              </a:rPr>
              <a:t>dynamic</a:t>
            </a:r>
            <a:endParaRPr lang="en-US" sz="2800" dirty="0">
              <a:latin typeface="Gill Sans Light"/>
              <a:cs typeface="Times New Roman" panose="02020603050405020304" pitchFamily="18" charset="0"/>
            </a:endParaRPr>
          </a:p>
          <a:p>
            <a:pPr marL="457200" indent="-457200">
              <a:buFont typeface="Arial" charset="0"/>
              <a:buChar char="•"/>
            </a:pPr>
            <a:r>
              <a:rPr lang="en-US" sz="2800" dirty="0" smtClean="0">
                <a:latin typeface="Gill Sans Light"/>
                <a:cs typeface="Times New Roman" panose="02020603050405020304" pitchFamily="18" charset="0"/>
              </a:rPr>
              <a:t>Interactions among species</a:t>
            </a:r>
            <a:endParaRPr lang="en-US" sz="2800" dirty="0">
              <a:latin typeface="Gill Sans Light"/>
              <a:cs typeface="Times New Roman" panose="02020603050405020304" pitchFamily="18" charset="0"/>
            </a:endParaRPr>
          </a:p>
          <a:p>
            <a:pPr marL="457200" indent="-457200">
              <a:buFont typeface="Arial" charset="0"/>
              <a:buChar char="•"/>
            </a:pPr>
            <a:r>
              <a:rPr lang="en-US" sz="2800" dirty="0" smtClean="0">
                <a:latin typeface="Gill Sans Light"/>
                <a:cs typeface="Times New Roman" panose="02020603050405020304" pitchFamily="18" charset="0"/>
              </a:rPr>
              <a:t>biological </a:t>
            </a:r>
            <a:r>
              <a:rPr lang="en-US" sz="2800" dirty="0">
                <a:latin typeface="Gill Sans Light"/>
                <a:cs typeface="Times New Roman" panose="02020603050405020304" pitchFamily="18" charset="0"/>
              </a:rPr>
              <a:t>functions of </a:t>
            </a:r>
            <a:r>
              <a:rPr lang="en-US" sz="2800" dirty="0" smtClean="0">
                <a:latin typeface="Gill Sans Light"/>
                <a:cs typeface="Times New Roman" panose="02020603050405020304" pitchFamily="18" charset="0"/>
              </a:rPr>
              <a:t>several organisms</a:t>
            </a:r>
            <a:endParaRPr lang="en-US" sz="2800" dirty="0">
              <a:latin typeface="Gill Sans Light"/>
              <a:cs typeface="Times New Roman" panose="02020603050405020304" pitchFamily="18" charset="0"/>
            </a:endParaRPr>
          </a:p>
        </p:txBody>
      </p:sp>
    </p:spTree>
    <p:extLst>
      <p:ext uri="{BB962C8B-B14F-4D97-AF65-F5344CB8AC3E}">
        <p14:creationId xmlns:p14="http://schemas.microsoft.com/office/powerpoint/2010/main" val="4122845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690"/>
            <a:ext cx="9144000" cy="602044"/>
          </a:xfrm>
          <a:solidFill>
            <a:srgbClr val="99FF99"/>
          </a:solidFill>
        </p:spPr>
        <p:txBody>
          <a:bodyPr>
            <a:normAutofit fontScale="90000"/>
          </a:bodyPr>
          <a:lstStyle/>
          <a:p>
            <a:pPr algn="ctr"/>
            <a:r>
              <a:rPr lang="fr-FR" b="1" dirty="0" err="1" smtClean="0">
                <a:latin typeface="Gill Sans Light"/>
                <a:cs typeface="Times New Roman" panose="02020603050405020304" pitchFamily="18" charset="0"/>
              </a:rPr>
              <a:t>Disturbance</a:t>
            </a:r>
            <a:endParaRPr lang="fr-FR" b="1" dirty="0">
              <a:latin typeface="Gill Sans Light"/>
              <a:cs typeface="Times New Roman" panose="02020603050405020304" pitchFamily="18" charset="0"/>
            </a:endParaRPr>
          </a:p>
        </p:txBody>
      </p:sp>
      <p:sp>
        <p:nvSpPr>
          <p:cNvPr id="3" name="Espace réservé du contenu 2"/>
          <p:cNvSpPr>
            <a:spLocks noGrp="1"/>
          </p:cNvSpPr>
          <p:nvPr>
            <p:ph idx="1"/>
          </p:nvPr>
        </p:nvSpPr>
        <p:spPr>
          <a:xfrm>
            <a:off x="0" y="602280"/>
            <a:ext cx="9427335" cy="1434388"/>
          </a:xfrm>
        </p:spPr>
        <p:txBody>
          <a:bodyPr>
            <a:noAutofit/>
          </a:bodyPr>
          <a:lstStyle/>
          <a:p>
            <a:pPr marL="0" indent="0">
              <a:lnSpc>
                <a:spcPct val="100000"/>
              </a:lnSpc>
              <a:buNone/>
            </a:pPr>
            <a:r>
              <a:rPr lang="en-US" sz="3000" b="1" dirty="0">
                <a:latin typeface="Arial" charset="0"/>
                <a:ea typeface="Arial" charset="0"/>
                <a:cs typeface="Arial" charset="0"/>
              </a:rPr>
              <a:t>In West </a:t>
            </a:r>
            <a:r>
              <a:rPr lang="en-US" sz="3000" b="1" dirty="0" smtClean="0">
                <a:latin typeface="Arial" charset="0"/>
                <a:ea typeface="Arial" charset="0"/>
                <a:cs typeface="Arial" charset="0"/>
              </a:rPr>
              <a:t>Africa, Forest species are </a:t>
            </a:r>
            <a:r>
              <a:rPr lang="en-US" sz="3000" b="1" dirty="0">
                <a:latin typeface="Arial" charset="0"/>
                <a:ea typeface="Arial" charset="0"/>
                <a:cs typeface="Arial" charset="0"/>
              </a:rPr>
              <a:t>facing multiple </a:t>
            </a:r>
            <a:r>
              <a:rPr lang="en-US" sz="3000" b="1" dirty="0" smtClean="0">
                <a:latin typeface="Arial" charset="0"/>
                <a:ea typeface="Arial" charset="0"/>
                <a:cs typeface="Arial" charset="0"/>
              </a:rPr>
              <a:t>disturbances due to human activities </a:t>
            </a:r>
            <a:endParaRPr lang="en-GB" sz="3000" b="1" dirty="0">
              <a:latin typeface="Arial" charset="0"/>
              <a:ea typeface="Arial" charset="0"/>
              <a:cs typeface="Arial" charset="0"/>
            </a:endParaRPr>
          </a:p>
        </p:txBody>
      </p:sp>
      <p:sp>
        <p:nvSpPr>
          <p:cNvPr id="7" name="ZoneTexte 6"/>
          <p:cNvSpPr txBox="1"/>
          <p:nvPr/>
        </p:nvSpPr>
        <p:spPr>
          <a:xfrm>
            <a:off x="6559526" y="4740230"/>
            <a:ext cx="2004924" cy="300082"/>
          </a:xfrm>
          <a:prstGeom prst="rect">
            <a:avLst/>
          </a:prstGeom>
          <a:noFill/>
        </p:spPr>
        <p:txBody>
          <a:bodyPr wrap="square" rtlCol="0">
            <a:spAutoFit/>
          </a:bodyPr>
          <a:lstStyle/>
          <a:p>
            <a:endParaRPr lang="fr-FR" sz="1350" dirty="0"/>
          </a:p>
        </p:txBody>
      </p:sp>
      <p:pic>
        <p:nvPicPr>
          <p:cNvPr id="5" name="Image 4"/>
          <p:cNvPicPr>
            <a:picLocks noChangeAspect="1"/>
          </p:cNvPicPr>
          <p:nvPr/>
        </p:nvPicPr>
        <p:blipFill>
          <a:blip r:embed="rId3"/>
          <a:stretch>
            <a:fillRect/>
          </a:stretch>
        </p:blipFill>
        <p:spPr>
          <a:xfrm>
            <a:off x="964118" y="1749632"/>
            <a:ext cx="7499097" cy="5617084"/>
          </a:xfrm>
          <a:prstGeom prst="rect">
            <a:avLst/>
          </a:prstGeom>
        </p:spPr>
      </p:pic>
    </p:spTree>
    <p:extLst>
      <p:ext uri="{BB962C8B-B14F-4D97-AF65-F5344CB8AC3E}">
        <p14:creationId xmlns:p14="http://schemas.microsoft.com/office/powerpoint/2010/main" val="362342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31740" y="566672"/>
            <a:ext cx="6878904" cy="489150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1454" y="4456090"/>
            <a:ext cx="3202546" cy="2401910"/>
          </a:xfrm>
          <a:prstGeom prst="rect">
            <a:avLst/>
          </a:prstGeom>
        </p:spPr>
      </p:pic>
      <p:cxnSp>
        <p:nvCxnSpPr>
          <p:cNvPr id="7" name="Connecteur droit avec flèche 6"/>
          <p:cNvCxnSpPr/>
          <p:nvPr/>
        </p:nvCxnSpPr>
        <p:spPr>
          <a:xfrm>
            <a:off x="2717442" y="1287887"/>
            <a:ext cx="4636395" cy="466215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996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091" t="7273" r="25636" b="15636"/>
          <a:stretch/>
        </p:blipFill>
        <p:spPr>
          <a:xfrm>
            <a:off x="1396178" y="876822"/>
            <a:ext cx="5826563" cy="5880970"/>
          </a:xfrm>
          <a:prstGeom prst="rect">
            <a:avLst/>
          </a:prstGeom>
        </p:spPr>
      </p:pic>
      <p:sp>
        <p:nvSpPr>
          <p:cNvPr id="5" name="ZoneTexte 4"/>
          <p:cNvSpPr txBox="1"/>
          <p:nvPr/>
        </p:nvSpPr>
        <p:spPr>
          <a:xfrm>
            <a:off x="399243" y="243320"/>
            <a:ext cx="7881871" cy="584775"/>
          </a:xfrm>
          <a:prstGeom prst="rect">
            <a:avLst/>
          </a:prstGeom>
          <a:noFill/>
        </p:spPr>
        <p:txBody>
          <a:bodyPr wrap="square" rtlCol="0">
            <a:spAutoFit/>
          </a:bodyPr>
          <a:lstStyle/>
          <a:p>
            <a:pPr algn="ctr"/>
            <a:r>
              <a:rPr lang="fr-FR" sz="3200" b="1" dirty="0" err="1" smtClean="0">
                <a:latin typeface="Gill Sans Light"/>
              </a:rPr>
              <a:t>Debarking</a:t>
            </a:r>
            <a:r>
              <a:rPr lang="fr-FR" sz="3200" b="1" dirty="0" smtClean="0">
                <a:latin typeface="Gill Sans Light"/>
              </a:rPr>
              <a:t> for </a:t>
            </a:r>
            <a:r>
              <a:rPr lang="fr-FR" sz="3200" b="1" dirty="0" err="1" smtClean="0">
                <a:latin typeface="Gill Sans Light"/>
              </a:rPr>
              <a:t>medicine</a:t>
            </a:r>
            <a:endParaRPr lang="fr-FR" dirty="0"/>
          </a:p>
        </p:txBody>
      </p:sp>
    </p:spTree>
    <p:extLst>
      <p:ext uri="{BB962C8B-B14F-4D97-AF65-F5344CB8AC3E}">
        <p14:creationId xmlns:p14="http://schemas.microsoft.com/office/powerpoint/2010/main" val="3783596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64" y="641472"/>
            <a:ext cx="9166664" cy="6111110"/>
          </a:xfrm>
        </p:spPr>
      </p:pic>
      <p:sp>
        <p:nvSpPr>
          <p:cNvPr id="5" name="ZoneTexte 4"/>
          <p:cNvSpPr txBox="1"/>
          <p:nvPr/>
        </p:nvSpPr>
        <p:spPr>
          <a:xfrm>
            <a:off x="1173916" y="0"/>
            <a:ext cx="6220497" cy="584775"/>
          </a:xfrm>
          <a:prstGeom prst="rect">
            <a:avLst/>
          </a:prstGeom>
          <a:noFill/>
        </p:spPr>
        <p:txBody>
          <a:bodyPr wrap="square" rtlCol="0">
            <a:spAutoFit/>
          </a:bodyPr>
          <a:lstStyle/>
          <a:p>
            <a:pPr algn="ctr"/>
            <a:r>
              <a:rPr lang="fr-FR" sz="3200" b="1" dirty="0" err="1" smtClean="0">
                <a:latin typeface="Gill Sans Light"/>
              </a:rPr>
              <a:t>Logging</a:t>
            </a:r>
            <a:r>
              <a:rPr lang="fr-FR" sz="3200" b="1" dirty="0" smtClean="0">
                <a:latin typeface="Gill Sans Light"/>
              </a:rPr>
              <a:t> for </a:t>
            </a:r>
            <a:r>
              <a:rPr lang="fr-FR" sz="3200" b="1" dirty="0" err="1" smtClean="0">
                <a:latin typeface="Gill Sans Light"/>
              </a:rPr>
              <a:t>timber</a:t>
            </a:r>
            <a:endParaRPr lang="fr-FR" sz="3200" b="1" dirty="0">
              <a:latin typeface="Gill Sans Light"/>
            </a:endParaRPr>
          </a:p>
        </p:txBody>
      </p:sp>
    </p:spTree>
    <p:extLst>
      <p:ext uri="{BB962C8B-B14F-4D97-AF65-F5344CB8AC3E}">
        <p14:creationId xmlns:p14="http://schemas.microsoft.com/office/powerpoint/2010/main" val="4183360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16652</TotalTime>
  <Words>1109</Words>
  <Application>Microsoft Office PowerPoint</Application>
  <PresentationFormat>Affichage à l'écran (4:3)</PresentationFormat>
  <Paragraphs>151</Paragraphs>
  <Slides>39</Slides>
  <Notes>18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39</vt:i4>
      </vt:variant>
    </vt:vector>
  </HeadingPairs>
  <TitlesOfParts>
    <vt:vector size="47" baseType="lpstr">
      <vt:lpstr>Arial</vt:lpstr>
      <vt:lpstr>Calibri</vt:lpstr>
      <vt:lpstr>Calibri Light</vt:lpstr>
      <vt:lpstr>Gill Sans Light</vt:lpstr>
      <vt:lpstr>Gill Sans MT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Disturbance</vt:lpstr>
      <vt:lpstr>Présentation PowerPoint</vt:lpstr>
      <vt:lpstr>Présentation PowerPoint</vt:lpstr>
      <vt:lpstr>Présentation PowerPoint</vt:lpstr>
      <vt:lpstr>Présentation PowerPoint</vt:lpstr>
      <vt:lpstr>Présentation PowerPoint</vt:lpstr>
      <vt:lpstr>Study interest</vt:lpstr>
      <vt:lpstr>Objective</vt:lpstr>
      <vt:lpstr>Data collection</vt:lpstr>
      <vt:lpstr>Présentation PowerPoint</vt:lpstr>
      <vt:lpstr>Counting the number of fruit </vt:lpstr>
      <vt:lpstr>Statistical modelling </vt:lpstr>
      <vt:lpstr>Data analysis</vt:lpstr>
      <vt:lpstr>Présentation PowerPoint</vt:lpstr>
      <vt:lpstr>Présentation PowerPoint</vt:lpstr>
      <vt:lpstr>No fruit for high harvest population</vt:lpstr>
      <vt:lpstr>Présentation PowerPoint</vt:lpstr>
      <vt:lpstr>Présentation PowerPoint</vt:lpstr>
      <vt:lpstr>Présentation PowerPoint</vt:lpstr>
      <vt:lpstr>Présentation PowerPoint</vt:lpstr>
      <vt:lpstr>Présentation PowerPoint</vt:lpstr>
      <vt:lpstr>Implication for conservation</vt:lpstr>
      <vt:lpstr>Why to conserve Afzelia africana?</vt:lpstr>
      <vt:lpstr>Possibilité de se développer en population: alors plantation en plein </vt:lpstr>
      <vt:lpstr>Présentation PowerPoint</vt:lpstr>
      <vt:lpstr>Présentation PowerPoint</vt:lpstr>
      <vt:lpstr>Présentation PowerPoint</vt:lpstr>
      <vt:lpstr>Présentation PowerPoint</vt:lpstr>
      <vt:lpstr>Présentation PowerPoint</vt:lpstr>
      <vt:lpstr>Présentation PowerPoint</vt:lpstr>
      <vt:lpstr>Great potentiel for Timber industry and Economy</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FUNCTIONAL TRAITS TO GROWTH PERFORMANCE OF AFZELIA AFRICANA SM &amp; PERS (FABACEAE) ACROSS DISTURBANCE AND CLIMATE GRADIENTS IN BENIN REPUBLIC (WEST AFRICA)</dc:title>
  <dc:creator>HP 15</dc:creator>
  <cp:lastModifiedBy>HP 15</cp:lastModifiedBy>
  <cp:revision>722</cp:revision>
  <dcterms:created xsi:type="dcterms:W3CDTF">2017-09-19T12:28:41Z</dcterms:created>
  <dcterms:modified xsi:type="dcterms:W3CDTF">2019-05-23T09:06:55Z</dcterms:modified>
</cp:coreProperties>
</file>