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58" r:id="rId5"/>
    <p:sldId id="260" r:id="rId6"/>
    <p:sldId id="261" r:id="rId7"/>
    <p:sldId id="259" r:id="rId8"/>
    <p:sldId id="257" r:id="rId9"/>
    <p:sldId id="262" r:id="rId10"/>
    <p:sldId id="270" r:id="rId11"/>
    <p:sldId id="264" r:id="rId12"/>
    <p:sldId id="265" r:id="rId13"/>
    <p:sldId id="263" r:id="rId14"/>
    <p:sldId id="267" r:id="rId15"/>
    <p:sldId id="26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A7E5D432-1BA9-4745-844C-D2A8A98875D0}">
          <p14:sldIdLst>
            <p14:sldId id="256"/>
            <p14:sldId id="269"/>
            <p14:sldId id="266"/>
            <p14:sldId id="258"/>
            <p14:sldId id="260"/>
            <p14:sldId id="261"/>
            <p14:sldId id="259"/>
            <p14:sldId id="257"/>
            <p14:sldId id="262"/>
            <p14:sldId id="270"/>
            <p14:sldId id="264"/>
            <p14:sldId id="265"/>
            <p14:sldId id="263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15350223546946"/>
          <c:y val="7.3008310450801042E-2"/>
          <c:w val="0.71568554396423245"/>
          <c:h val="0.645698387008783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Freq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Feuil1!$B$1:$D$1</c:f>
              <c:strCache>
                <c:ptCount val="3"/>
                <c:pt idx="0">
                  <c:v>ZAE3</c:v>
                </c:pt>
                <c:pt idx="1">
                  <c:v>ZAE4</c:v>
                </c:pt>
                <c:pt idx="2">
                  <c:v>ZAE5</c:v>
                </c:pt>
              </c:strCache>
            </c:strRef>
          </c:cat>
          <c:val>
            <c:numRef>
              <c:f>Feuil1!$B$2:$D$2</c:f>
              <c:numCache>
                <c:formatCode>General</c:formatCode>
                <c:ptCount val="3"/>
                <c:pt idx="0">
                  <c:v>7.9166670000000003</c:v>
                </c:pt>
                <c:pt idx="1">
                  <c:v>8.75</c:v>
                </c:pt>
                <c:pt idx="2">
                  <c:v>16.25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26-4500-BED0-ED1A5F182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9102608"/>
        <c:axId val="-79093904"/>
      </c:barChart>
      <c:catAx>
        <c:axId val="-79102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Zone Agroecologique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-79093904"/>
        <c:crosses val="autoZero"/>
        <c:auto val="1"/>
        <c:lblAlgn val="ctr"/>
        <c:lblOffset val="100"/>
        <c:noMultiLvlLbl val="0"/>
      </c:catAx>
      <c:valAx>
        <c:axId val="-7909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Frequence de presence de Apte terebrans (%)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0.113560804899387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-7910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654-C851-44AE-BE12-8D3FB2FF11AC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D466-D74D-4E33-85C1-3DDAF557E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1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654-C851-44AE-BE12-8D3FB2FF11AC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D466-D74D-4E33-85C1-3DDAF557E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64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654-C851-44AE-BE12-8D3FB2FF11AC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D466-D74D-4E33-85C1-3DDAF557E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23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654-C851-44AE-BE12-8D3FB2FF11AC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D466-D74D-4E33-85C1-3DDAF557E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03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654-C851-44AE-BE12-8D3FB2FF11AC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D466-D74D-4E33-85C1-3DDAF557E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47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654-C851-44AE-BE12-8D3FB2FF11AC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D466-D74D-4E33-85C1-3DDAF557E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47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654-C851-44AE-BE12-8D3FB2FF11AC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D466-D74D-4E33-85C1-3DDAF557E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22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654-C851-44AE-BE12-8D3FB2FF11AC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D466-D74D-4E33-85C1-3DDAF557E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30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654-C851-44AE-BE12-8D3FB2FF11AC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D466-D74D-4E33-85C1-3DDAF557E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89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654-C851-44AE-BE12-8D3FB2FF11AC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D466-D74D-4E33-85C1-3DDAF557E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4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2654-C851-44AE-BE12-8D3FB2FF11AC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D466-D74D-4E33-85C1-3DDAF557E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32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2654-C851-44AE-BE12-8D3FB2FF11AC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3D466-D74D-4E33-85C1-3DDAF557E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89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niv-parakou.bj/activite/6/validation-des-outils-annuels-de-gestion-a-luniversite-de-parakou-un-budget-de-25-milliards-adopte-pour-20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727" y="3244334"/>
            <a:ext cx="7743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426" y="2429647"/>
            <a:ext cx="11153104" cy="30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DEUXIEME EDITION DE LA SEMAINE DE LA BIODIVERSITE ET DE LA RECHERCHE FORESTIERE</a:t>
            </a:r>
            <a:endParaRPr lang="fr-FR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75782" y="5512161"/>
            <a:ext cx="3310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Anselme Y. TCHETANGNI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Ir. Léonard AFOUDA 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Pr. Dr. Ir. Christine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OUINSAVI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491730" y="6439439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au 25 Mai 2019</a:t>
            </a:r>
            <a:endParaRPr lang="fr-F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56069" y="3692290"/>
            <a:ext cx="1004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Efficacité de l’huile de neem pour le contrôle du foreur de bois 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Apate terebrans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Pallas,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insecte ravageur de l’anacardier au Bénin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1" descr="Validation des outils annuels de gestion à lUni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r="7043"/>
          <a:stretch>
            <a:fillRect/>
          </a:stretch>
        </p:blipFill>
        <p:spPr bwMode="auto">
          <a:xfrm>
            <a:off x="253949" y="353045"/>
            <a:ext cx="1581475" cy="13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ce réservé du contenu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943" y="244338"/>
            <a:ext cx="1477598" cy="147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1179" y="349785"/>
            <a:ext cx="389420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fr-FR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MATERIEL ET METHODES</a:t>
            </a:r>
            <a:endParaRPr lang="fr-FR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18" descr="Apate terebrans.jpg (374 ko, 859 x 163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70" y="321972"/>
            <a:ext cx="3000778" cy="12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7883" y="1643768"/>
            <a:ext cx="10702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identités des plants ont été emboitées dans les traitements, le tout emboité dans les zones agro-écologiques pour tenir compte de l'autocorrélation temporelle</a:t>
            </a:r>
            <a:endParaRPr lang="fr-FR" sz="20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Toutes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analyses ont été effectuées avec le logiciel statistique R version 3.5.0 (R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Team 2018).</a:t>
            </a:r>
          </a:p>
        </p:txBody>
      </p:sp>
    </p:spTree>
    <p:extLst>
      <p:ext uri="{BB962C8B-B14F-4D97-AF65-F5344CB8AC3E}">
        <p14:creationId xmlns:p14="http://schemas.microsoft.com/office/powerpoint/2010/main" val="15831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7484" y="596269"/>
            <a:ext cx="5082032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RÉSULTATS ET DISCUSSION</a:t>
            </a:r>
            <a:endParaRPr lang="fr-FR" sz="3200" b="1" dirty="0">
              <a:solidFill>
                <a:srgbClr val="5B9BD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668759161"/>
              </p:ext>
            </p:extLst>
          </p:nvPr>
        </p:nvGraphicFramePr>
        <p:xfrm>
          <a:off x="218939" y="2101902"/>
          <a:ext cx="4644979" cy="266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34848" y="1197733"/>
            <a:ext cx="4529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 de la zone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agro-écologique (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la fréquence de présence de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Apate terebrans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arbres d’anacardier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88166" y="2168846"/>
            <a:ext cx="5297512" cy="1754326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la zone agro écologique 4 (31.25 %) et 3 (23,75 %). </a:t>
            </a:r>
            <a:r>
              <a:rPr lang="fr-FR" dirty="0">
                <a:latin typeface="Times New Roman" panose="02020603050405020304" pitchFamily="18" charset="0"/>
                <a:ea typeface="TimesNewRoman"/>
              </a:rPr>
              <a:t>(</a:t>
            </a:r>
            <a:r>
              <a:rPr lang="fr-FR" dirty="0" err="1">
                <a:latin typeface="Times New Roman" panose="02020603050405020304" pitchFamily="18" charset="0"/>
                <a:ea typeface="TimesNewRoman"/>
              </a:rPr>
              <a:t>Agboton</a:t>
            </a:r>
            <a:r>
              <a:rPr lang="fr-FR" dirty="0">
                <a:latin typeface="Times New Roman" panose="02020603050405020304" pitchFamily="18" charset="0"/>
                <a:ea typeface="TimesNewRoman"/>
              </a:rPr>
              <a:t> </a:t>
            </a:r>
            <a:r>
              <a:rPr lang="fr-FR" i="1" dirty="0">
                <a:latin typeface="Times New Roman" panose="02020603050405020304" pitchFamily="18" charset="0"/>
                <a:ea typeface="TimesNewRoman"/>
              </a:rPr>
              <a:t>et al</a:t>
            </a:r>
            <a:r>
              <a:rPr lang="fr-FR" dirty="0">
                <a:latin typeface="Times New Roman" panose="02020603050405020304" pitchFamily="18" charset="0"/>
                <a:ea typeface="TimesNewRoman"/>
              </a:rPr>
              <a:t>., 2017) 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ont </a:t>
            </a:r>
            <a:r>
              <a:rPr lang="fr-FR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fait 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observations </a:t>
            </a:r>
            <a:r>
              <a:rPr lang="fr-FR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similaires en 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2009-2010 </a:t>
            </a:r>
          </a:p>
          <a:p>
            <a:pPr algn="just"/>
            <a:endParaRPr lang="fr-FR" dirty="0" smtClean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/>
            <a:r>
              <a:rPr lang="fr-FR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Le 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taux d’infestation était de 40% dans la zone agro écologique 5.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5859" y="4574028"/>
            <a:ext cx="5271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Le taux d’infestation de </a:t>
            </a:r>
            <a:r>
              <a:rPr lang="fr-FR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Apate terebrans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varie significativement entre les zones agro-écologiques (</a:t>
            </a:r>
            <a:r>
              <a:rPr lang="fr-FR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X</a:t>
            </a:r>
            <a:r>
              <a:rPr lang="fr-FR" baseline="30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=10,351, </a:t>
            </a:r>
            <a:r>
              <a:rPr lang="fr-FR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ddl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=2, </a:t>
            </a:r>
            <a:r>
              <a:rPr lang="fr-FR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p=0,006), </a:t>
            </a:r>
            <a:r>
              <a:rPr lang="fr-FR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7,92%  dans la ZAE 3. 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8,75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dans la ZAE 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endParaRPr lang="fr-FR" b="1" dirty="0" smtClean="0">
              <a:solidFill>
                <a:srgbClr val="7030A0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taux est significativement plus élevé dans la zone agro-écologique (ZAE) 5 (16,25%)</a:t>
            </a:r>
          </a:p>
        </p:txBody>
      </p:sp>
      <p:pic>
        <p:nvPicPr>
          <p:cNvPr id="16" name="Image 18" descr="Apate terebrans.jpg (374 ko, 859 x 163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70" y="321972"/>
            <a:ext cx="3000778" cy="12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9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7484" y="596269"/>
            <a:ext cx="5082032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RÉSULTATS ET DISCUSSION</a:t>
            </a:r>
            <a:endParaRPr lang="fr-FR" sz="3200" b="1" dirty="0">
              <a:solidFill>
                <a:srgbClr val="5B9BD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06072" y="2434104"/>
            <a:ext cx="239547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T3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réduit de 92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T1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réduit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81 %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T2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réduit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2384" y="3906081"/>
            <a:ext cx="296452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L'huile de neem est un moyen de lutte efficace pour réduire la prolifération de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Apate terebrans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(X2 = 85.807,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3, p &lt;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0.0001)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16582" y="3883884"/>
            <a:ext cx="376063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 les applications, la population de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Apate terebrans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réduit avec le temps mais cette réduction n’est statistiquement importante qu’à la 3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ème 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(β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o1 vs o3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=-1,401±0,546, z=-2,568, p=0,01)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59392" y="1908101"/>
            <a:ext cx="4653566" cy="646331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L’huile de neem a aussi montré son efficacité pour le contrôle des foreurs de tige (</a:t>
            </a:r>
            <a:r>
              <a:rPr lang="fr-FR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Stoll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, 2002)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970468" y="1506828"/>
            <a:ext cx="445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 de l’huile de neem sur l’</a:t>
            </a:r>
            <a:r>
              <a:rPr lang="fr-FR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Apate terebrans </a:t>
            </a:r>
            <a:endParaRPr lang="fr-FR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18" descr="Apate terebrans.jpg (374 ko, 859 x 163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70" y="321972"/>
            <a:ext cx="3000778" cy="12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286" y="2323388"/>
            <a:ext cx="5065691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Nos résultats ont montré qu’il n’y a aucune différence significative entre les parcelles traitées avec l’huile de neem à 8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litres à l’ha 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et celles traitées avec le pacha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40913" y="1378039"/>
            <a:ext cx="118614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Etude comparée de l’huile de neem et de pacha (produit de synthèse)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7484" y="596269"/>
            <a:ext cx="5082032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RÉSULTATS ET DISCUSSION</a:t>
            </a:r>
            <a:endParaRPr lang="fr-FR" sz="3200" b="1" dirty="0">
              <a:solidFill>
                <a:srgbClr val="5B9BD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5351" y="2046389"/>
            <a:ext cx="4353059" cy="120032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Un résultat similaire a été obtenu dans un essai sur le niébé au Togo et montre des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effets similaires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entre l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es extraits végétaux et l'insecticide chimique (</a:t>
            </a:r>
            <a:r>
              <a:rPr lang="fr-FR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Tounou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fr-FR" i="1" dirty="0">
                <a:latin typeface="Times New Roman" panose="02020603050405020304" pitchFamily="18" charset="0"/>
                <a:ea typeface="Batang" panose="02030600000101010101" pitchFamily="18" charset="-127"/>
              </a:rPr>
              <a:t>et al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., 2012</a:t>
            </a:r>
            <a:endParaRPr lang="fr-FR" dirty="0"/>
          </a:p>
        </p:txBody>
      </p:sp>
      <p:cxnSp>
        <p:nvCxnSpPr>
          <p:cNvPr id="7" name="Connecteur droit avec flèche 6"/>
          <p:cNvCxnSpPr>
            <a:endCxn id="5" idx="1"/>
          </p:cNvCxnSpPr>
          <p:nvPr/>
        </p:nvCxnSpPr>
        <p:spPr>
          <a:xfrm flipV="1">
            <a:off x="5743977" y="2646554"/>
            <a:ext cx="1661374" cy="138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72263" y="4387180"/>
            <a:ext cx="6096000" cy="1477328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les avantages pour l’utilisation des pesticides à base de neem est motivé par ses effets comparables et même supérieurs à ceux des pesticides chimiques ainsi </a:t>
            </a:r>
            <a:r>
              <a:rPr lang="fr-FR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que 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leur innocuité sur l’environnement (Belanger et </a:t>
            </a:r>
            <a:r>
              <a:rPr lang="fr-FR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Musabyimana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, 2010</a:t>
            </a:r>
            <a:r>
              <a:rPr lang="fr-FR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),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les mammifères et l’homme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3131" y="5205667"/>
            <a:ext cx="5160135" cy="1477328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Contrairement aux pesticides conventionnels, les formulations à base de neem n’ont aucun effet néfaste sur les insectes bénéfiques et le ravageur ne peut y développer aucune résistance (Belanger et </a:t>
            </a:r>
            <a:r>
              <a:rPr lang="fr-FR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Musabyimana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, 2010</a:t>
            </a:r>
            <a:endParaRPr lang="fr-FR" dirty="0"/>
          </a:p>
        </p:txBody>
      </p:sp>
      <p:sp>
        <p:nvSpPr>
          <p:cNvPr id="17" name="Arc 16"/>
          <p:cNvSpPr/>
          <p:nvPr/>
        </p:nvSpPr>
        <p:spPr>
          <a:xfrm>
            <a:off x="3211131" y="3551518"/>
            <a:ext cx="2112135" cy="2081509"/>
          </a:xfrm>
          <a:prstGeom prst="arc">
            <a:avLst>
              <a:gd name="adj1" fmla="val 16200000"/>
              <a:gd name="adj2" fmla="val 20852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4840309" y="2782905"/>
            <a:ext cx="2112135" cy="2081509"/>
          </a:xfrm>
          <a:prstGeom prst="arc">
            <a:avLst>
              <a:gd name="adj1" fmla="val 16200000"/>
              <a:gd name="adj2" fmla="val 18451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18" descr="Apate terebrans.jpg (374 ko, 859 x 163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70" y="321972"/>
            <a:ext cx="3000778" cy="11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9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47752" y="1596980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2035" y="2721180"/>
            <a:ext cx="10787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L’huile de neem a montré son efficacité pour le contrôle de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Apate terebrans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les plantations d’anacardier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Cette efficacité augmente au fur et à mesure que la dose augmente. Il faut alors vulgariser au Bénin l’utilisation de l’huile de neem dans les plantations d’anacardier.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18" descr="Apate terebrans.jpg (374 ko, 859 x 163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70" y="321972"/>
            <a:ext cx="3000778" cy="12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0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48508" y="3052292"/>
            <a:ext cx="460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Merci pour votre attention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76"/>
            <a:ext cx="3348508" cy="40137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5" y="-90152"/>
            <a:ext cx="4095751" cy="6858000"/>
          </a:xfrm>
          <a:prstGeom prst="rect">
            <a:avLst/>
          </a:prstGeom>
        </p:spPr>
      </p:pic>
      <p:pic>
        <p:nvPicPr>
          <p:cNvPr id="7" name="Image 18" descr="Apate terebrans.jpg (374 ko, 859 x 163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8" y="382760"/>
            <a:ext cx="5035637" cy="26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729" y="4472609"/>
            <a:ext cx="4494727" cy="238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12" y="4232529"/>
            <a:ext cx="3010372" cy="2865549"/>
          </a:xfrm>
          <a:prstGeom prst="rect">
            <a:avLst/>
          </a:prstGeom>
        </p:spPr>
      </p:pic>
      <p:pic>
        <p:nvPicPr>
          <p:cNvPr id="10" name="Image 9" descr="C:\Users\user\Documents\photo\photo insecticides\IMG_20171009_1754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84" y="4271351"/>
            <a:ext cx="2731961" cy="2969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4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71223" y="1056068"/>
            <a:ext cx="35674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</a:p>
          <a:p>
            <a:pPr algn="just"/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 </a:t>
            </a:r>
          </a:p>
          <a:p>
            <a:pPr algn="just"/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Matériel et méthodes </a:t>
            </a:r>
          </a:p>
          <a:p>
            <a:pPr algn="just"/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Résultats et discussion</a:t>
            </a:r>
          </a:p>
          <a:p>
            <a:pPr algn="just"/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 </a:t>
            </a:r>
          </a:p>
          <a:p>
            <a:pPr algn="just"/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7966" y="813420"/>
            <a:ext cx="23827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fr-FR" sz="1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155" y="1698476"/>
            <a:ext cx="10831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Au Bénin, 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l’anacardier est attaqué par de nombreux insectes ravageurs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Agboton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2014).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ucun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calendrier de traitement phytosanitaire n’est proposé aux producteurs. I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ls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utilisent des insecticides peu recommandés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34851" y="3173391"/>
            <a:ext cx="10612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Ces  pesticides chimiques qui sont  efficaces révèlent leurs limites par des effets pervers sur l’écosystème, la faune, la flore et par voie de conséquence, sur l’homme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Gnago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., 2010)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37881" y="4528847"/>
            <a:ext cx="10509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L’utilisation incontrôlée de pesticides entraine l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’érosion de la biodiversité et la perte de fonction de régulation, la sensibilité des écosystèmes cultivés aux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bio-agresseurs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aux invasions biologiques (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Clouve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2015)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15154" y="5832002"/>
            <a:ext cx="1052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Une alternative à cette pratique est l’utilisation des pesticides naturels respectueux de l’environnement (Bélanger 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al.,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2017)</a:t>
            </a:r>
            <a:endParaRPr lang="fr-FR" dirty="0"/>
          </a:p>
        </p:txBody>
      </p:sp>
      <p:pic>
        <p:nvPicPr>
          <p:cNvPr id="7" name="Image 18" descr="Apate terebrans.jpg (374 ko, 859 x 163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70" y="334851"/>
            <a:ext cx="3000778" cy="12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0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245" y="1615050"/>
            <a:ext cx="10406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Des études ont montré l’efficacité des dérivés du neem sur les ravageurs des cultures vivrières (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Mukendi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</a:rPr>
              <a:t>et al.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, 2014;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Tamgno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et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Ngamo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Tinkeu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, 2014)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637966" y="813420"/>
            <a:ext cx="23827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fr-FR" sz="1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245" y="2890061"/>
            <a:ext cx="10071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L’huile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neem serait efficace pour contrôler des ravageurs de l’anacardier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(Ouattara</a:t>
            </a: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2012)</a:t>
            </a: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Ils n’ont pas pu proposer une dose ni une méthode d’application.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9245" y="3928056"/>
            <a:ext cx="1025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Puisque l’huile de neem est efficace pour lutter contre les ravageurs,  il faut alors le tester sur les ravageurs de l’anacardier au Bénin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8" descr="Apate terebrans.jpg (374 ko, 859 x 163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70" y="321972"/>
            <a:ext cx="3000778" cy="12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3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0729" y="581603"/>
            <a:ext cx="1415772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OBJECTIFS</a:t>
            </a:r>
            <a:r>
              <a:rPr lang="fr-FR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6952" y="3324360"/>
            <a:ext cx="6096000" cy="20610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 Evaluer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taux d’infestation de </a:t>
            </a: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Apate terebrans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trois zones agro-écologiques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 Comparer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l’efficacité de l’huile de neem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Pacha, un produit de synthèse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Déterminer la dose de l’huile de neem efficace pour le contrôle de </a:t>
            </a: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Apate terebrans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4552" y="1302673"/>
            <a:ext cx="994249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L’objectif principal de cette étude est de contribuer à la protection phytosanitaire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écologiquement durable de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l’anacardier dans trois zones agro-écologiques du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Bénin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19722" y="4023977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Spécifiquement, il s’agit de</a:t>
            </a:r>
            <a:endParaRPr lang="fr-FR" dirty="0"/>
          </a:p>
        </p:txBody>
      </p:sp>
      <p:pic>
        <p:nvPicPr>
          <p:cNvPr id="7" name="Image 18" descr="Apate terebrans.jpg (374 ko, 859 x 163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70" y="321972"/>
            <a:ext cx="3000778" cy="98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3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1179" y="349785"/>
            <a:ext cx="2967607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fr-FR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MATERIEL ET METHODES</a:t>
            </a:r>
            <a:endParaRPr lang="fr-FR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8591" y="1096731"/>
            <a:ext cx="10217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L’étude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a été conduite dans trois exploitations en milieu réel. Les sites expérimentaux ont été installés dans les communes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 Djidja, Nikki et Copargo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58591" y="2204314"/>
            <a:ext cx="1064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Le dispositif expérimental est un bloc aléatoire de trois (3)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répétitions et  4 objets.   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7" y="3277334"/>
            <a:ext cx="526732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845372" y="3058391"/>
            <a:ext cx="51448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T0 : Sans traitement phytosanitaire 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T1 : Traitement avec le pacha un insecticide chimique à la dose de 1l/ha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T2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Traitement à l’huile de neem à la dose de 6l/ha. 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T3: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Traitement à l’huile de neem à la dose de 8l/ha.  </a:t>
            </a:r>
            <a:endParaRPr lang="fr-F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97735" y="6207613"/>
            <a:ext cx="564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Huile de neem sensible au rayon solaire- traitement le soir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84100" y="2897744"/>
            <a:ext cx="246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ispositif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expérimentale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8" descr="Apate terebrans.jpg (374 ko, 859 x 163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68" y="321972"/>
            <a:ext cx="2756079" cy="77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7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user\Documents\photo\Photo anacarde\photo plantation-Damien\IMG_20170218_1752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92" y="193186"/>
            <a:ext cx="2895600" cy="43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301179" y="349785"/>
            <a:ext cx="389420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fr-FR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MATERIEL ET METHODES</a:t>
            </a:r>
            <a:endParaRPr lang="fr-FR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6215" y="1429555"/>
            <a:ext cx="5899172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réalisées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la veille de chaque application d’insecticide. Les insectes sont dénombrés sur 10 plants échantillonnés et marqués par parcelle élémentaire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730" y="1040145"/>
            <a:ext cx="2544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réalisées 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96215" y="3159141"/>
            <a:ext cx="6001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La population de </a:t>
            </a:r>
            <a:r>
              <a:rPr lang="fr-FR" i="1" dirty="0">
                <a:latin typeface="Times New Roman" panose="02020603050405020304" pitchFamily="18" charset="0"/>
                <a:ea typeface="Batang" panose="02030600000101010101" pitchFamily="18" charset="-127"/>
              </a:rPr>
              <a:t>Apate terebrans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 a été évaluée à partir des galeries vivantes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92" y="4546110"/>
            <a:ext cx="2895600" cy="23118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799" y="5095548"/>
            <a:ext cx="5683877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 des traitements </a:t>
            </a:r>
            <a:endParaRPr lang="fr-FR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Six (6) applications ont été réalisées </a:t>
            </a:r>
            <a:r>
              <a:rPr lang="fr-FR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, Les 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traitements sont réalisés au lendemain de chaque observation</a:t>
            </a:r>
            <a:endParaRPr lang="fr-FR" dirty="0"/>
          </a:p>
        </p:txBody>
      </p:sp>
      <p:pic>
        <p:nvPicPr>
          <p:cNvPr id="10" name="Image 18" descr="Apate terebrans.jpg (374 ko, 859 x 163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414" y="321972"/>
            <a:ext cx="1899633" cy="7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7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525" y="1311917"/>
            <a:ext cx="7873286" cy="509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Préparation de la bouillie</a:t>
            </a:r>
            <a:endParaRPr lang="fr-FR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Selon </a:t>
            </a:r>
            <a:r>
              <a:rPr lang="fr-FR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Stoll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 (2002</a:t>
            </a:r>
            <a:r>
              <a:rPr lang="fr-FR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), 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il faut 500 litres de bouillies à l’hectare. </a:t>
            </a:r>
            <a:endParaRPr lang="fr-FR" dirty="0" smtClean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endParaRPr lang="fr-FR" dirty="0" smtClean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endParaRPr lang="fr-F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/>
            <a:r>
              <a:rPr lang="fr-FR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Ainsi 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pour préparer la bouillie de la dose de 6l/ha, il a été ajouté à 123l  d’eau, 1.5l de l’huile de neem bien mélangé à laquelle est ajouté 0,5l de savon liquide pour couvrir 2500m² (soit 1/4ha</a:t>
            </a:r>
            <a:r>
              <a:rPr lang="fr-FR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).</a:t>
            </a:r>
          </a:p>
          <a:p>
            <a:endParaRPr lang="fr-FR" dirty="0" smtClean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endParaRPr lang="fr-F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endParaRPr lang="fr-F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/>
            <a:r>
              <a:rPr lang="fr-FR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Pour préparer celle de la dose de 8l/ha, il a été ajouté à 122.5l d’eau, 2l de l’huile de neem bien mélangé à laquelle est ajouté 0,5l de savon liquide pour couvrir 2500m² (soit 1/4ha). </a:t>
            </a:r>
            <a:endParaRPr lang="fr-FR" dirty="0" smtClean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/>
            <a:endParaRPr lang="fr-F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/>
            <a:endParaRPr lang="fr-FR" dirty="0" smtClean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endParaRPr lang="fr-FR" dirty="0" smtClean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/>
            <a:r>
              <a:rPr lang="fr-FR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Pour </a:t>
            </a:r>
            <a:r>
              <a:rPr lang="fr-FR" dirty="0">
                <a:latin typeface="Times New Roman" panose="02020603050405020304" pitchFamily="18" charset="0"/>
                <a:ea typeface="Batang" panose="02030600000101010101" pitchFamily="18" charset="-127"/>
              </a:rPr>
              <a:t>préparer la bouillie du pacha, il a été ajouté à 124,5l d’eau ¼ du produit commercial afin d’obtenir une bouillie de 125l utilisé pour couvrir 2500 m²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301179" y="349785"/>
            <a:ext cx="389420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fr-FR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MATERIEL ET METHODES</a:t>
            </a:r>
            <a:endParaRPr lang="fr-FR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C:\Users\user\Documents\photo\photo insecticides\IMG_20171119_1131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54" y="3428804"/>
            <a:ext cx="1666875" cy="336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user\Documents\photo\photo insecticides\IMG_20171006_0806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759" y="812245"/>
            <a:ext cx="1609725" cy="261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user\Documents\photo\photo insecticides\IMG_20171009_1754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479" y="798283"/>
            <a:ext cx="2076450" cy="26176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8100812" y="3464416"/>
            <a:ext cx="2021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 1: Insecticides utilisés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122794" y="3065170"/>
            <a:ext cx="1949135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Photo2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Huile de Neem 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448454" y="6256610"/>
            <a:ext cx="1485495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Photo3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Appareil de traitement 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8" descr="Apate terebrans.jpg (374 ko, 859 x 163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414" y="167425"/>
            <a:ext cx="1899633" cy="6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3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248" y="1733945"/>
            <a:ext cx="11230377" cy="503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1F4D7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Méthode d’analyse</a:t>
            </a:r>
          </a:p>
          <a:p>
            <a:pPr algn="just">
              <a:lnSpc>
                <a:spcPct val="200000"/>
              </a:lnSpc>
            </a:pPr>
            <a:r>
              <a:rPr lang="fr-FR" sz="2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Pour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tester si l’utilisation de l’huile de neem réduit </a:t>
            </a:r>
            <a:r>
              <a:rPr lang="fr-FR" sz="2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la population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de </a:t>
            </a:r>
            <a:r>
              <a:rPr lang="fr-FR" sz="20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Apate </a:t>
            </a:r>
            <a:r>
              <a:rPr lang="fr-FR" sz="2000" i="1" dirty="0" err="1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terebrans</a:t>
            </a:r>
            <a:r>
              <a:rPr lang="fr-FR" sz="2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la variable nombre d’individus de </a:t>
            </a:r>
            <a:r>
              <a:rPr lang="fr-FR" sz="20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Apate terebrans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 été transformée en variable binaire. </a:t>
            </a:r>
            <a:endParaRPr lang="fr-FR" sz="20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fr-FR" sz="20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fr-FR" sz="2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Le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nombre d’individus de </a:t>
            </a:r>
            <a:r>
              <a:rPr lang="fr-FR" sz="20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Apate terebrans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variait de 0 à 4 soit 5 modalités. Le nombre de modalité étant très faible, la variable a été transformée en une variable binaire en considérant l’absence de </a:t>
            </a:r>
            <a:r>
              <a:rPr lang="fr-FR" sz="20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Apate terebrans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si l’effectif est compris entre 0 et 1 et la présence de </a:t>
            </a:r>
            <a:r>
              <a:rPr lang="fr-FR" sz="20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Apate terebrans </a:t>
            </a: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si l’effectif est compris entre 2 et 4</a:t>
            </a:r>
            <a:r>
              <a:rPr lang="fr-FR" sz="2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fr-FR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fr-FR" sz="20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1179" y="349785"/>
            <a:ext cx="3894208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fr-FR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MATERIEL ET METHODES</a:t>
            </a:r>
            <a:endParaRPr lang="fr-FR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18" descr="Apate terebrans.jpg (374 ko, 859 x 163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70" y="321972"/>
            <a:ext cx="3000778" cy="12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5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1204</Words>
  <Application>Microsoft Office PowerPoint</Application>
  <PresentationFormat>Grand écran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Batang</vt:lpstr>
      <vt:lpstr>Arial</vt:lpstr>
      <vt:lpstr>Calibri</vt:lpstr>
      <vt:lpstr>Calibri Light</vt:lpstr>
      <vt:lpstr>Times New Roman</vt:lpstr>
      <vt:lpstr>TimesNewRoman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TCHETANGNI</dc:creator>
  <cp:lastModifiedBy>TCHETANGNI</cp:lastModifiedBy>
  <cp:revision>64</cp:revision>
  <dcterms:created xsi:type="dcterms:W3CDTF">2019-05-07T02:35:58Z</dcterms:created>
  <dcterms:modified xsi:type="dcterms:W3CDTF">2019-05-23T08:02:22Z</dcterms:modified>
</cp:coreProperties>
</file>