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6">
  <p:sldMasterIdLst>
    <p:sldMasterId id="2147483684" r:id="rId1"/>
  </p:sldMasterIdLst>
  <p:notesMasterIdLst>
    <p:notesMasterId r:id="rId20"/>
  </p:notesMasterIdLst>
  <p:sldIdLst>
    <p:sldId id="256" r:id="rId2"/>
    <p:sldId id="297" r:id="rId3"/>
    <p:sldId id="298" r:id="rId4"/>
    <p:sldId id="259" r:id="rId5"/>
    <p:sldId id="336" r:id="rId6"/>
    <p:sldId id="325" r:id="rId7"/>
    <p:sldId id="324" r:id="rId8"/>
    <p:sldId id="319" r:id="rId9"/>
    <p:sldId id="262" r:id="rId10"/>
    <p:sldId id="326" r:id="rId11"/>
    <p:sldId id="333" r:id="rId12"/>
    <p:sldId id="321" r:id="rId13"/>
    <p:sldId id="280" r:id="rId14"/>
    <p:sldId id="335" r:id="rId15"/>
    <p:sldId id="339" r:id="rId16"/>
    <p:sldId id="340" r:id="rId17"/>
    <p:sldId id="32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83333" autoAdjust="0"/>
  </p:normalViewPr>
  <p:slideViewPr>
    <p:cSldViewPr>
      <p:cViewPr>
        <p:scale>
          <a:sx n="71" d="100"/>
          <a:sy n="71" d="100"/>
        </p:scale>
        <p:origin x="-136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kandi%20awf\DCIM(0)\ancien%20doc\Copie%20de%20base%20de%20donn&#233;e%20Objectif%20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nostivi\Copie%20de%20base%20de%20donn&#233;e%20Objectif%20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kandi%20awf\DCIM(0)\ancien%20doc\Copie%20de%20base%20de%20donn&#233;e%20Objectif%20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nostivi\Copie%20de%20base%20de%20donn&#233;e%20Objectif%20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nostivi\Copie%20de%20base%20de%20donn&#233;e%20Objectif%2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Feuil1!$I$10</c:f>
              <c:strCache>
                <c:ptCount val="1"/>
                <c:pt idx="0">
                  <c:v>numbers</c:v>
                </c:pt>
              </c:strCache>
            </c:strRef>
          </c:tx>
          <c:invertIfNegative val="0"/>
          <c:cat>
            <c:numRef>
              <c:f>Feuil1!$H$11:$H$18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Feuil1!$I$11:$I$18</c:f>
              <c:numCache>
                <c:formatCode>General</c:formatCode>
                <c:ptCount val="8"/>
                <c:pt idx="0">
                  <c:v>80</c:v>
                </c:pt>
                <c:pt idx="1">
                  <c:v>61</c:v>
                </c:pt>
                <c:pt idx="2">
                  <c:v>62</c:v>
                </c:pt>
                <c:pt idx="3">
                  <c:v>62</c:v>
                </c:pt>
                <c:pt idx="4">
                  <c:v>36</c:v>
                </c:pt>
                <c:pt idx="5">
                  <c:v>26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04096"/>
        <c:axId val="186806272"/>
      </c:barChart>
      <c:catAx>
        <c:axId val="18680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6806272"/>
        <c:crosses val="autoZero"/>
        <c:auto val="1"/>
        <c:lblAlgn val="ctr"/>
        <c:lblOffset val="100"/>
        <c:noMultiLvlLbl val="0"/>
      </c:catAx>
      <c:valAx>
        <c:axId val="186806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Poached </a:t>
                </a:r>
                <a:r>
                  <a:rPr lang="fr-FR" dirty="0" err="1" smtClean="0"/>
                  <a:t>animals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680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Feuil1!$J$24</c:f>
              <c:strCache>
                <c:ptCount val="1"/>
                <c:pt idx="0">
                  <c:v>Individual Number Killed</c:v>
                </c:pt>
              </c:strCache>
            </c:strRef>
          </c:tx>
          <c:invertIfNegative val="0"/>
          <c:dLbls>
            <c:delete val="1"/>
          </c:dLbls>
          <c:cat>
            <c:strRef>
              <c:f>Feuil1!$H$25:$H$27</c:f>
              <c:strCache>
                <c:ptCount val="3"/>
                <c:pt idx="0">
                  <c:v>Park</c:v>
                </c:pt>
                <c:pt idx="1">
                  <c:v>Hunting_Zone</c:v>
                </c:pt>
                <c:pt idx="2">
                  <c:v>Village</c:v>
                </c:pt>
              </c:strCache>
            </c:strRef>
          </c:cat>
          <c:val>
            <c:numRef>
              <c:f>Feuil1!$J$25:$J$27</c:f>
              <c:numCache>
                <c:formatCode>0%</c:formatCode>
                <c:ptCount val="3"/>
                <c:pt idx="0">
                  <c:v>0.70469798657718141</c:v>
                </c:pt>
                <c:pt idx="1">
                  <c:v>0.26845637583892623</c:v>
                </c:pt>
                <c:pt idx="2">
                  <c:v>2.6845637583892627E-2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867712"/>
        <c:axId val="186869632"/>
      </c:barChart>
      <c:catAx>
        <c:axId val="18686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Management </a:t>
                </a:r>
                <a:r>
                  <a:rPr lang="fr-FR" dirty="0" smtClean="0"/>
                  <a:t>Zones</a:t>
                </a:r>
                <a:endParaRPr lang="fr-FR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6869632"/>
        <c:crosses val="autoZero"/>
        <c:auto val="1"/>
        <c:lblAlgn val="ctr"/>
        <c:lblOffset val="100"/>
        <c:noMultiLvlLbl val="0"/>
      </c:catAx>
      <c:valAx>
        <c:axId val="186869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Percentage Individual Killed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868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Feuil1!$J$46:$J$54</c:f>
              <c:strCache>
                <c:ptCount val="9"/>
                <c:pt idx="0">
                  <c:v>K. kob</c:v>
                </c:pt>
                <c:pt idx="1">
                  <c:v>S. caffer</c:v>
                </c:pt>
                <c:pt idx="2">
                  <c:v>P. africanus</c:v>
                </c:pt>
                <c:pt idx="3">
                  <c:v>L. africana</c:v>
                </c:pt>
                <c:pt idx="4">
                  <c:v>H. amphibius</c:v>
                </c:pt>
                <c:pt idx="5">
                  <c:v>O.ourebia</c:v>
                </c:pt>
                <c:pt idx="6">
                  <c:v>R. redunca</c:v>
                </c:pt>
                <c:pt idx="7">
                  <c:v>T. scriptus</c:v>
                </c:pt>
                <c:pt idx="8">
                  <c:v>P. anubis</c:v>
                </c:pt>
              </c:strCache>
            </c:strRef>
          </c:cat>
          <c:val>
            <c:numRef>
              <c:f>Feuil1!$K$46:$K$54</c:f>
              <c:numCache>
                <c:formatCode>General</c:formatCode>
                <c:ptCount val="9"/>
                <c:pt idx="0">
                  <c:v>65</c:v>
                </c:pt>
                <c:pt idx="1">
                  <c:v>51</c:v>
                </c:pt>
                <c:pt idx="2">
                  <c:v>33</c:v>
                </c:pt>
                <c:pt idx="3">
                  <c:v>29</c:v>
                </c:pt>
                <c:pt idx="4">
                  <c:v>25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86240"/>
        <c:axId val="186588160"/>
      </c:barChart>
      <c:catAx>
        <c:axId val="18658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Species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86588160"/>
        <c:crosses val="autoZero"/>
        <c:auto val="1"/>
        <c:lblAlgn val="ctr"/>
        <c:lblOffset val="100"/>
        <c:noMultiLvlLbl val="0"/>
      </c:catAx>
      <c:valAx>
        <c:axId val="186588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 dirty="0" err="1"/>
                  <a:t>Number</a:t>
                </a:r>
                <a:r>
                  <a:rPr lang="fr-FR" sz="1600" dirty="0"/>
                  <a:t> </a:t>
                </a:r>
                <a:r>
                  <a:rPr lang="fr-FR" sz="1600" dirty="0" smtClean="0"/>
                  <a:t>of</a:t>
                </a:r>
                <a:r>
                  <a:rPr lang="fr-FR" sz="1600" baseline="0" dirty="0" smtClean="0"/>
                  <a:t> </a:t>
                </a:r>
                <a:r>
                  <a:rPr lang="fr-FR" sz="1600" dirty="0" smtClean="0"/>
                  <a:t> Poached </a:t>
                </a:r>
                <a:r>
                  <a:rPr lang="fr-FR" sz="1600" dirty="0" err="1" smtClean="0"/>
                  <a:t>animals</a:t>
                </a:r>
                <a:r>
                  <a:rPr lang="fr-FR" sz="1600" dirty="0" smtClean="0"/>
                  <a:t> </a:t>
                </a:r>
                <a:endParaRPr lang="fr-FR" sz="1600" dirty="0"/>
              </a:p>
              <a:p>
                <a:pPr>
                  <a:defRPr sz="1600"/>
                </a:pPr>
                <a:r>
                  <a:rPr lang="fr-FR" sz="1600" dirty="0" err="1"/>
                  <a:t>From</a:t>
                </a:r>
                <a:r>
                  <a:rPr lang="fr-FR" sz="1600" dirty="0"/>
                  <a:t> 2011 to 2017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5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Feuil1!$J$67:$J$68</c:f>
              <c:strCache>
                <c:ptCount val="2"/>
                <c:pt idx="0">
                  <c:v>Pedestrian</c:v>
                </c:pt>
                <c:pt idx="1">
                  <c:v>Motorbike</c:v>
                </c:pt>
              </c:strCache>
            </c:strRef>
          </c:cat>
          <c:val>
            <c:numRef>
              <c:f>Feuil1!$L$67:$L$68</c:f>
              <c:numCache>
                <c:formatCode>0%</c:formatCode>
                <c:ptCount val="2"/>
                <c:pt idx="0">
                  <c:v>0.72000000000000008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27968"/>
        <c:axId val="186654720"/>
      </c:barChart>
      <c:catAx>
        <c:axId val="18662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/>
                  <a:t>Technics practiced</a:t>
                </a:r>
                <a:endParaRPr lang="fr-FR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86654720"/>
        <c:crosses val="autoZero"/>
        <c:auto val="1"/>
        <c:lblAlgn val="ctr"/>
        <c:lblOffset val="100"/>
        <c:noMultiLvlLbl val="0"/>
      </c:catAx>
      <c:valAx>
        <c:axId val="186654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frequency of use</a:t>
                </a:r>
              </a:p>
            </c:rich>
          </c:tx>
          <c:layout>
            <c:manualLayout>
              <c:xMode val="edge"/>
              <c:yMode val="edge"/>
              <c:x val="3.0555555555555565E-2"/>
              <c:y val="7.6820866141732294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866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Feuil1!$E$88:$E$89</c:f>
              <c:strCache>
                <c:ptCount val="2"/>
                <c:pt idx="0">
                  <c:v>Routine patrol</c:v>
                </c:pt>
                <c:pt idx="1">
                  <c:v>Search patrol</c:v>
                </c:pt>
              </c:strCache>
            </c:strRef>
          </c:cat>
          <c:val>
            <c:numRef>
              <c:f>Feuil1!$G$88:$G$89</c:f>
              <c:numCache>
                <c:formatCode>0%</c:formatCode>
                <c:ptCount val="2"/>
                <c:pt idx="0">
                  <c:v>0.83000000000000007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81984"/>
        <c:axId val="186692352"/>
      </c:barChart>
      <c:catAx>
        <c:axId val="18668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Patrol types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86692352"/>
        <c:crosses val="autoZero"/>
        <c:auto val="1"/>
        <c:lblAlgn val="ctr"/>
        <c:lblOffset val="100"/>
        <c:noMultiLvlLbl val="0"/>
      </c:catAx>
      <c:valAx>
        <c:axId val="186692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Implementation frequency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8668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AD3EE-08BA-4D24-943E-B8F5204A165E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595E-A1AF-4AA6-AC9F-A960D7A2A8D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R software, we carried out a generalized linear model on the kernel value to see the biophysical and human factors best predicting the poaching.</a:t>
            </a:r>
          </a:p>
          <a:p>
            <a:r>
              <a:rPr lang="en-US" dirty="0" smtClean="0"/>
              <a:t>We find that poaching areas are more concentrated around the waterholes and along the Main River but far from the reserve boundaries.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595E-A1AF-4AA6-AC9F-A960D7A2A8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BC6E-9174-45E6-84A5-134FCE4C2A3A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F23A-6AC9-4BBF-B8C7-4F12B35A9C19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5B7-C4FD-4A53-AD99-9CA4B11D7755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BE24-2C1E-4642-9AEC-07596B7791B0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142D-5E7F-425E-BED3-9E7EF75A6ED2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006F-4407-447B-8B8A-2F68D0177B44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8FFE-B34E-41DB-8F5F-F56EDE70F441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198-8208-4D32-B78A-4C584CA8093B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4272-0479-4225-A64B-CAA990D191B2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A3B-72E2-414C-AC71-4ED5931EB88A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26AC-00C7-486A-8021-BA8BCD130FCC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1264-07FD-4ED0-9B2D-DF69153D2065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0358-21C4-4326-9768-5EF771C552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chart" Target="../charts/chart3.xm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10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uac"/>
          <p:cNvPicPr/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74"/>
            <a:ext cx="1357291" cy="135228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14892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Poaching status, and its spatial impacts within Pendjari Biosphere Reserve (Northern Benin)</a:t>
            </a:r>
            <a:endParaRPr lang="fr-FR" sz="3600" b="1" dirty="0"/>
          </a:p>
        </p:txBody>
      </p:sp>
      <p:pic>
        <p:nvPicPr>
          <p:cNvPr id="16" name="Image 15" descr="C:\Users\DEGBELO Galvius\Desktop\Nouveau dossier (4)\Capture.PNG7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5" r="22982" b="21608"/>
          <a:stretch/>
        </p:blipFill>
        <p:spPr bwMode="auto">
          <a:xfrm>
            <a:off x="3428992" y="1714488"/>
            <a:ext cx="2238375" cy="1485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0232" y="5143512"/>
            <a:ext cx="5786478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7000" b="1" dirty="0" smtClean="0">
                <a:solidFill>
                  <a:schemeClr val="tx1"/>
                </a:solidFill>
              </a:rPr>
              <a:t>MSc. </a:t>
            </a:r>
            <a:r>
              <a:rPr lang="fr-FR" sz="7000" b="1" dirty="0" err="1" smtClean="0">
                <a:solidFill>
                  <a:schemeClr val="tx1"/>
                </a:solidFill>
              </a:rPr>
              <a:t>Galvius</a:t>
            </a:r>
            <a:r>
              <a:rPr lang="fr-FR" sz="7000" b="1" dirty="0" smtClean="0">
                <a:solidFill>
                  <a:schemeClr val="tx1"/>
                </a:solidFill>
              </a:rPr>
              <a:t> </a:t>
            </a:r>
            <a:r>
              <a:rPr lang="fr-FR" sz="8300" b="1" dirty="0" err="1" smtClean="0">
                <a:solidFill>
                  <a:schemeClr val="tx1"/>
                </a:solidFill>
              </a:rPr>
              <a:t>Finagnon</a:t>
            </a:r>
            <a:r>
              <a:rPr lang="fr-FR" sz="7000" b="1" dirty="0" smtClean="0">
                <a:solidFill>
                  <a:schemeClr val="tx1"/>
                </a:solidFill>
              </a:rPr>
              <a:t> DEGBELO</a:t>
            </a:r>
            <a:r>
              <a:rPr lang="en-US" sz="7000" b="1" dirty="0" smtClean="0">
                <a:solidFill>
                  <a:schemeClr val="tx1"/>
                </a:solidFill>
              </a:rPr>
              <a:t>  </a:t>
            </a:r>
            <a:endParaRPr lang="fr-FR" sz="3800" b="1" dirty="0" smtClean="0">
              <a:solidFill>
                <a:schemeClr val="tx1"/>
              </a:solidFill>
            </a:endParaRPr>
          </a:p>
          <a:p>
            <a:r>
              <a:rPr lang="fr-FR" sz="6000" b="1" dirty="0" smtClean="0">
                <a:solidFill>
                  <a:schemeClr val="tx1"/>
                </a:solidFill>
              </a:rPr>
              <a:t> </a:t>
            </a:r>
            <a:r>
              <a:rPr lang="fr-FR" sz="6000" b="1" dirty="0" err="1" smtClean="0">
                <a:solidFill>
                  <a:srgbClr val="00B050"/>
                </a:solidFill>
              </a:rPr>
              <a:t>Laboratory</a:t>
            </a:r>
            <a:r>
              <a:rPr lang="fr-FR" sz="6000" b="1" dirty="0" smtClean="0">
                <a:solidFill>
                  <a:srgbClr val="00B050"/>
                </a:solidFill>
              </a:rPr>
              <a:t> of </a:t>
            </a:r>
            <a:r>
              <a:rPr lang="fr-FR" sz="6000" b="1" dirty="0" err="1" smtClean="0">
                <a:solidFill>
                  <a:srgbClr val="00B050"/>
                </a:solidFill>
              </a:rPr>
              <a:t>Applied</a:t>
            </a:r>
            <a:r>
              <a:rPr lang="fr-FR" sz="6000" b="1" dirty="0" smtClean="0">
                <a:solidFill>
                  <a:srgbClr val="00B050"/>
                </a:solidFill>
              </a:rPr>
              <a:t> </a:t>
            </a:r>
            <a:r>
              <a:rPr lang="fr-FR" sz="6000" b="1" dirty="0" err="1" smtClean="0">
                <a:solidFill>
                  <a:srgbClr val="00B050"/>
                </a:solidFill>
              </a:rPr>
              <a:t>Ecology</a:t>
            </a:r>
            <a:r>
              <a:rPr lang="fr-FR" sz="6000" b="1" dirty="0" smtClean="0">
                <a:solidFill>
                  <a:srgbClr val="00B050"/>
                </a:solidFill>
              </a:rPr>
              <a:t>(LEA)</a:t>
            </a:r>
          </a:p>
          <a:p>
            <a:r>
              <a:rPr lang="en-US" sz="6000" b="1" dirty="0" smtClean="0">
                <a:solidFill>
                  <a:schemeClr val="tx1"/>
                </a:solidFill>
              </a:rPr>
              <a:t>Faculty of Agronomic Sciences (FSA)</a:t>
            </a:r>
          </a:p>
          <a:p>
            <a:r>
              <a:rPr lang="en-US" sz="6000" b="1" dirty="0" smtClean="0">
                <a:solidFill>
                  <a:srgbClr val="00B050"/>
                </a:solidFill>
              </a:rPr>
              <a:t>University of </a:t>
            </a:r>
            <a:r>
              <a:rPr lang="en-US" sz="6000" b="1" dirty="0" err="1" smtClean="0">
                <a:solidFill>
                  <a:srgbClr val="00B050"/>
                </a:solidFill>
              </a:rPr>
              <a:t>Abomey-Calavi</a:t>
            </a:r>
            <a:r>
              <a:rPr lang="en-US" sz="6000" b="1" dirty="0" smtClean="0">
                <a:solidFill>
                  <a:srgbClr val="00B050"/>
                </a:solidFill>
              </a:rPr>
              <a:t> (</a:t>
            </a:r>
            <a:r>
              <a:rPr lang="en-US" sz="6000" b="1" dirty="0" err="1" smtClean="0">
                <a:solidFill>
                  <a:srgbClr val="00B050"/>
                </a:solidFill>
              </a:rPr>
              <a:t>Bénin</a:t>
            </a:r>
            <a:r>
              <a:rPr lang="en-US" sz="6000" b="1" dirty="0" smtClean="0">
                <a:solidFill>
                  <a:srgbClr val="00B050"/>
                </a:solidFill>
              </a:rPr>
              <a:t>)</a:t>
            </a:r>
            <a:endParaRPr lang="fr-FR" sz="6000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 descr="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572140"/>
            <a:ext cx="1285852" cy="128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2735" y="1500174"/>
            <a:ext cx="1551265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" name="Image 18" descr="C:\Users\DEGBELO Galvius\Desktop\Nouveau dossier (4)\IMG-20170820-WA001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486008"/>
            <a:ext cx="2714644" cy="2514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C:\Users\DEGBELO Galvius\Desktop\Nouveau dossier (4)\IMG_20170725_16464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b="23408"/>
          <a:stretch/>
        </p:blipFill>
        <p:spPr bwMode="auto">
          <a:xfrm>
            <a:off x="5201306" y="1771628"/>
            <a:ext cx="2371090" cy="32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 descr="C:\Users\DEGBELO Galvius\Desktop\Nouveau dossier (4)\IMG_20170801_09535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843198"/>
            <a:ext cx="164307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4" name="Picture 1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454"/>
            <a:ext cx="1928793" cy="10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" y="785794"/>
            <a:ext cx="5489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2- Poaching zone in the PBR</a:t>
            </a:r>
            <a:endParaRPr lang="fr-FR" sz="3600" dirty="0"/>
          </a:p>
        </p:txBody>
      </p:sp>
      <p:sp>
        <p:nvSpPr>
          <p:cNvPr id="11" name="Rectangle 10"/>
          <p:cNvSpPr/>
          <p:nvPr/>
        </p:nvSpPr>
        <p:spPr>
          <a:xfrm>
            <a:off x="0" y="515719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dirty="0"/>
              <a:t>P</a:t>
            </a:r>
            <a:r>
              <a:rPr lang="en-US" sz="2800" dirty="0" smtClean="0"/>
              <a:t>oaching </a:t>
            </a:r>
            <a:r>
              <a:rPr lang="en-US" sz="2800" dirty="0"/>
              <a:t>is much more in </a:t>
            </a:r>
            <a:r>
              <a:rPr lang="en-US" sz="2800" dirty="0" smtClean="0"/>
              <a:t>the National Park (Core area) versus more disturbed areas such as hunting zones and villages.</a:t>
            </a:r>
            <a:endParaRPr lang="fr-FR" sz="2800" b="1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5BB-2A6D-478C-8433-1C652BDFAF4F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characteristics in PBR </a:t>
            </a:r>
            <a:endParaRPr lang="fr-FR" sz="4400" b="1" dirty="0"/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044337450"/>
              </p:ext>
            </p:extLst>
          </p:nvPr>
        </p:nvGraphicFramePr>
        <p:xfrm>
          <a:off x="1000100" y="1643050"/>
          <a:ext cx="650085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characteristics in PBR</a:t>
            </a:r>
            <a:endParaRPr lang="fr-F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-32" y="785794"/>
            <a:ext cx="6981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3- Most poached species in the PBR</a:t>
            </a:r>
            <a:endParaRPr lang="fr-FR" sz="3600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512167370"/>
              </p:ext>
            </p:extLst>
          </p:nvPr>
        </p:nvGraphicFramePr>
        <p:xfrm>
          <a:off x="857224" y="1716583"/>
          <a:ext cx="735811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550070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There is a positive correlation between species population size and the number of poached individuals </a:t>
            </a:r>
          </a:p>
          <a:p>
            <a:pPr algn="ctr"/>
            <a:r>
              <a:rPr lang="en-US" sz="2800" b="1" dirty="0" smtClean="0"/>
              <a:t>r = 0.624; p = 0.023</a:t>
            </a:r>
            <a:endParaRPr lang="fr-FR" sz="2800" b="1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61-71C6-477B-8365-8175900938E2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8" name="Picture 4" descr="C:\Users\acer\Desktop\nostivi\images (6).jpg"/>
          <p:cNvPicPr>
            <a:picLocks noChangeAspect="1" noChangeArrowheads="1"/>
          </p:cNvPicPr>
          <p:nvPr/>
        </p:nvPicPr>
        <p:blipFill>
          <a:blip r:embed="rId4"/>
          <a:srcRect l="8373" r="7892"/>
          <a:stretch>
            <a:fillRect/>
          </a:stretch>
        </p:blipFill>
        <p:spPr bwMode="auto">
          <a:xfrm>
            <a:off x="4857752" y="2786058"/>
            <a:ext cx="714380" cy="714380"/>
          </a:xfrm>
          <a:prstGeom prst="rect">
            <a:avLst/>
          </a:prstGeom>
          <a:noFill/>
        </p:spPr>
      </p:pic>
      <p:pic>
        <p:nvPicPr>
          <p:cNvPr id="14" name="Image 13" descr="H:\Photo_Pendjari\IMG_5489.JPG"/>
          <p:cNvPicPr/>
          <p:nvPr/>
        </p:nvPicPr>
        <p:blipFill>
          <a:blip r:embed="rId5" cstate="print"/>
          <a:srcRect l="33398" t="11558" r="33838" b="17588"/>
          <a:stretch>
            <a:fillRect/>
          </a:stretch>
        </p:blipFill>
        <p:spPr bwMode="auto">
          <a:xfrm>
            <a:off x="2071670" y="1357298"/>
            <a:ext cx="571504" cy="716258"/>
          </a:xfrm>
          <a:prstGeom prst="rect">
            <a:avLst/>
          </a:prstGeom>
          <a:noFill/>
        </p:spPr>
      </p:pic>
      <p:pic>
        <p:nvPicPr>
          <p:cNvPr id="15" name="Image 14" descr="H:\Photo_Pendjari\IMG_0915.JPG"/>
          <p:cNvPicPr/>
          <p:nvPr/>
        </p:nvPicPr>
        <p:blipFill>
          <a:blip r:embed="rId6" cstate="print"/>
          <a:srcRect l="8340" t="44878" r="62751" b="22439"/>
          <a:stretch>
            <a:fillRect/>
          </a:stretch>
        </p:blipFill>
        <p:spPr bwMode="auto">
          <a:xfrm>
            <a:off x="2714612" y="1857364"/>
            <a:ext cx="785818" cy="720846"/>
          </a:xfrm>
          <a:prstGeom prst="rect">
            <a:avLst/>
          </a:prstGeom>
          <a:noFill/>
        </p:spPr>
      </p:pic>
      <p:pic>
        <p:nvPicPr>
          <p:cNvPr id="16" name="Image 15" descr="C:\Users\acer\Desktop\nostivi\images (10).jpg"/>
          <p:cNvPicPr/>
          <p:nvPr/>
        </p:nvPicPr>
        <p:blipFill>
          <a:blip r:embed="rId7"/>
          <a:srcRect l="59061" t="14486" r="17508" b="42838"/>
          <a:stretch>
            <a:fillRect/>
          </a:stretch>
        </p:blipFill>
        <p:spPr bwMode="auto">
          <a:xfrm>
            <a:off x="3500430" y="2428868"/>
            <a:ext cx="571504" cy="7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I:\Pendjari_flore_faune\IMG_0908 (2).JPG"/>
          <p:cNvPicPr>
            <a:picLocks noChangeAspect="1" noChangeArrowheads="1"/>
          </p:cNvPicPr>
          <p:nvPr/>
        </p:nvPicPr>
        <p:blipFill>
          <a:blip r:embed="rId8" cstate="print"/>
          <a:srcRect l="10000" t="2778" r="42500" b="38889"/>
          <a:stretch>
            <a:fillRect/>
          </a:stretch>
        </p:blipFill>
        <p:spPr bwMode="auto">
          <a:xfrm>
            <a:off x="4143372" y="2729660"/>
            <a:ext cx="585111" cy="64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patterns Map of top five  wildlife species</a:t>
            </a:r>
            <a:endParaRPr lang="fr-FR" sz="4400" b="1" dirty="0"/>
          </a:p>
        </p:txBody>
      </p:sp>
      <p:sp>
        <p:nvSpPr>
          <p:cNvPr id="15" name="Rectangle 14"/>
          <p:cNvSpPr/>
          <p:nvPr/>
        </p:nvSpPr>
        <p:spPr>
          <a:xfrm>
            <a:off x="2786018" y="2143116"/>
            <a:ext cx="5857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Data on poaching locations from 2011 to 2017 have been collected</a:t>
            </a:r>
          </a:p>
        </p:txBody>
      </p:sp>
      <p:sp>
        <p:nvSpPr>
          <p:cNvPr id="16" name="Rectangle avec flèche vers la droite 15"/>
          <p:cNvSpPr/>
          <p:nvPr/>
        </p:nvSpPr>
        <p:spPr>
          <a:xfrm>
            <a:off x="0" y="1643050"/>
            <a:ext cx="2643174" cy="2214578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chemeClr val="tx1"/>
                </a:solidFill>
                <a:cs typeface="Arial" pitchFamily="34" charset="0"/>
              </a:rPr>
              <a:t>Data collection</a:t>
            </a:r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angle avec flèche vers la droite 16"/>
          <p:cNvSpPr/>
          <p:nvPr/>
        </p:nvSpPr>
        <p:spPr>
          <a:xfrm>
            <a:off x="0" y="4643422"/>
            <a:ext cx="2643174" cy="2214578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chemeClr val="tx1"/>
                </a:solidFill>
                <a:cs typeface="Arial" pitchFamily="34" charset="0"/>
              </a:rPr>
              <a:t>Data analysis</a:t>
            </a:r>
            <a:endParaRPr lang="en-GB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122" name="Picture 2" descr="C:\Users\acer\Desktop\nostivi\téléchargement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14818"/>
            <a:ext cx="2786082" cy="2086872"/>
          </a:xfrm>
          <a:prstGeom prst="rect">
            <a:avLst/>
          </a:prstGeom>
          <a:noFill/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AD6-6CE6-4208-9141-1E4B7BFAA5F5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622461" y="6019800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800" smtClean="0"/>
              <a:pPr/>
              <a:t>13</a:t>
            </a:fld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972616" y="6423719"/>
            <a:ext cx="7572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4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igure </a:t>
            </a:r>
            <a:r>
              <a:rPr kumimoji="0" lang="en-US" sz="2400" i="0" u="none" strike="noStrike" cap="none" normalizeH="0" baseline="0" dirty="0" bmk="_Toc497049953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i="0" u="none" strike="noStrike" cap="none" normalizeH="0" baseline="0" dirty="0" smtClean="0" bmk="_Toc497049953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</a:t>
            </a:r>
            <a:r>
              <a:rPr lang="en-US" sz="2400" dirty="0" smtClean="0"/>
              <a:t> </a:t>
            </a:r>
            <a:r>
              <a:rPr lang="en-US" sz="2400" b="1" dirty="0" smtClean="0"/>
              <a:t>Wildlife poaching patterns in PBR</a:t>
            </a:r>
            <a:endParaRPr lang="fr-FR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patterns map of top five  wildlife species</a:t>
            </a:r>
            <a:endParaRPr lang="fr-FR" sz="44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86446" y="2643182"/>
            <a:ext cx="31432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/>
              <a:t>Poaching is scarce near villages and concentrated along the Pendjari River.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213"/>
            <a:ext cx="5233519" cy="51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5276"/>
            <a:ext cx="1584176" cy="11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4" y="5517232"/>
            <a:ext cx="1511396" cy="5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64469"/>
              </p:ext>
            </p:extLst>
          </p:nvPr>
        </p:nvGraphicFramePr>
        <p:xfrm>
          <a:off x="250001" y="2204864"/>
          <a:ext cx="8643997" cy="4143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216"/>
                <a:gridCol w="1331863"/>
                <a:gridCol w="1080120"/>
                <a:gridCol w="720080"/>
                <a:gridCol w="792088"/>
                <a:gridCol w="1009630"/>
              </a:tblGrid>
              <a:tr h="4266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Terms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Means(Km)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Estimate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 value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</a:t>
                      </a:r>
                      <a:r>
                        <a:rPr lang="fr-FR" sz="2000" baseline="0" dirty="0" smtClean="0">
                          <a:effectLst/>
                        </a:rPr>
                        <a:t>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</a:t>
                      </a:r>
                      <a:r>
                        <a:rPr lang="fr-FR" sz="2000" dirty="0" smtClean="0">
                          <a:effectLst/>
                        </a:rPr>
                        <a:t>Park</a:t>
                      </a:r>
                      <a:r>
                        <a:rPr lang="fr-FR" sz="2000" baseline="0" dirty="0" smtClean="0"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</a:rPr>
                        <a:t>Gate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 smtClean="0">
                          <a:effectLst/>
                        </a:rPr>
                        <a:t>22.51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-0.01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0.04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-0.17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0.869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</a:t>
                      </a:r>
                      <a:r>
                        <a:rPr lang="fr-FR" sz="2000" dirty="0" err="1" smtClean="0">
                          <a:effectLst/>
                        </a:rPr>
                        <a:t>Waterholes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14.45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-0.01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-2.03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0.047*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 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</a:t>
                      </a:r>
                      <a:r>
                        <a:rPr lang="fr-FR" sz="2000" dirty="0" err="1" smtClean="0">
                          <a:effectLst/>
                        </a:rPr>
                        <a:t>Patrol</a:t>
                      </a:r>
                      <a:r>
                        <a:rPr lang="fr-FR" sz="2000" baseline="0" dirty="0" smtClean="0">
                          <a:effectLst/>
                        </a:rPr>
                        <a:t> Camp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21.87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0.22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0.828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</a:t>
                      </a:r>
                      <a:r>
                        <a:rPr lang="fr-FR" sz="2000" dirty="0" smtClean="0">
                          <a:effectLst/>
                        </a:rPr>
                        <a:t>Park</a:t>
                      </a:r>
                      <a:r>
                        <a:rPr lang="fr-FR" sz="2000" baseline="0" dirty="0" smtClean="0">
                          <a:effectLst/>
                        </a:rPr>
                        <a:t> </a:t>
                      </a:r>
                      <a:r>
                        <a:rPr lang="fr-FR" sz="2000" dirty="0" smtClean="0">
                          <a:effectLst/>
                        </a:rPr>
                        <a:t>Road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 smtClean="0">
                          <a:effectLst/>
                        </a:rPr>
                        <a:t>19.99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-0.32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0.749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Pendjari </a:t>
                      </a:r>
                      <a:r>
                        <a:rPr lang="fr-FR" sz="2000" dirty="0" smtClean="0">
                          <a:effectLst/>
                        </a:rPr>
                        <a:t>River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5.767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-0.06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-3.03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0.004**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Distance </a:t>
                      </a:r>
                      <a:r>
                        <a:rPr lang="fr-FR" sz="2000" baseline="0" dirty="0" err="1" smtClean="0">
                          <a:effectLst/>
                        </a:rPr>
                        <a:t>between</a:t>
                      </a:r>
                      <a:r>
                        <a:rPr lang="fr-FR" sz="2000" baseline="0" dirty="0" smtClean="0">
                          <a:effectLst/>
                        </a:rPr>
                        <a:t>  </a:t>
                      </a:r>
                      <a:r>
                        <a:rPr lang="fr-FR" sz="2000" baseline="0" dirty="0" err="1" smtClean="0">
                          <a:effectLst/>
                        </a:rPr>
                        <a:t>poaching</a:t>
                      </a:r>
                      <a:r>
                        <a:rPr lang="fr-FR" sz="2000" baseline="0" dirty="0" smtClean="0">
                          <a:effectLst/>
                        </a:rPr>
                        <a:t> site and Reserve </a:t>
                      </a:r>
                      <a:r>
                        <a:rPr lang="fr-FR" sz="2000" baseline="0" dirty="0" err="1" smtClean="0">
                          <a:effectLst/>
                        </a:rPr>
                        <a:t>Boundary</a:t>
                      </a:r>
                      <a:r>
                        <a:rPr lang="fr-FR" sz="2000" baseline="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6.65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0.04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0.01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2.58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0.013*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500174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 smtClean="0" bmk="">
                <a:ea typeface="Times New Roman" pitchFamily="18" charset="0"/>
                <a:cs typeface="Times New Roman" pitchFamily="18" charset="0"/>
              </a:rPr>
              <a:t>able 1.</a:t>
            </a:r>
            <a:r>
              <a:rPr lang="en-US" sz="2400" b="1" i="1" dirty="0" smtClean="0" bmk="_Toc497162593"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 bmk="_Toc497162593">
                <a:ea typeface="Times New Roman" pitchFamily="18" charset="0"/>
                <a:cs typeface="Times New Roman" pitchFamily="18" charset="0"/>
              </a:rPr>
              <a:t>Results of the Generalized Linear Model on kernel values</a:t>
            </a:r>
            <a:endParaRPr lang="en-US" sz="2400" i="1" dirty="0" smtClean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patterns map of top five  wildlife species</a:t>
            </a:r>
            <a:endParaRPr lang="fr-FR" sz="4400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8736"/>
            <a:ext cx="7007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1- Anti-poaching technics practiced </a:t>
            </a:r>
            <a:endParaRPr lang="fr-FR" sz="3600" dirty="0"/>
          </a:p>
        </p:txBody>
      </p:sp>
      <p:sp>
        <p:nvSpPr>
          <p:cNvPr id="8" name="Rectangle 7"/>
          <p:cNvSpPr/>
          <p:nvPr/>
        </p:nvSpPr>
        <p:spPr>
          <a:xfrm>
            <a:off x="-71470" y="550070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pedestrian patrol is the most practiced. Vehicles are used to bring rangers targeted areas.</a:t>
            </a:r>
            <a:endParaRPr lang="fr-FR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EB95-B61D-441B-A865-6679E2A61F67}" type="datetime1">
              <a:rPr lang="fr-FR" smtClean="0"/>
              <a:pPr/>
              <a:t>23/05/2019</a:t>
            </a:fld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Assess anti-poaching technics implemented in PBR</a:t>
            </a:r>
            <a:endParaRPr lang="fr-FR" sz="4400" b="1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687657577"/>
              </p:ext>
            </p:extLst>
          </p:nvPr>
        </p:nvGraphicFramePr>
        <p:xfrm>
          <a:off x="1285852" y="2143116"/>
          <a:ext cx="578647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A23F-9600-4575-9625-FC863F6E87DB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5729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2-  Patrol</a:t>
            </a:r>
            <a:r>
              <a:rPr lang="fr-FR" sz="3600" b="1" dirty="0" smtClean="0"/>
              <a:t> </a:t>
            </a:r>
            <a:r>
              <a:rPr lang="en-US" sz="3600" b="1" dirty="0" smtClean="0"/>
              <a:t>implementation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550070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 routine patrol is the most used strategy. The search patrol is supported by intelligence information.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Assess anti-poaching technics implemented in PBR</a:t>
            </a:r>
            <a:endParaRPr lang="fr-FR" sz="4400" b="1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123389535"/>
              </p:ext>
            </p:extLst>
          </p:nvPr>
        </p:nvGraphicFramePr>
        <p:xfrm>
          <a:off x="1500166" y="2071678"/>
          <a:ext cx="55721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746313" y="6350023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800" smtClean="0"/>
              <a:pPr/>
              <a:t>17</a:t>
            </a:fld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0" y="3857628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Poaching occurs far from villages and mostly around ponds and the Pendjari River.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Conclusion &amp; </a:t>
            </a:r>
            <a:r>
              <a:rPr lang="fr-FR" sz="4400" b="1" dirty="0" smtClean="0"/>
              <a:t>Suggestions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214282" y="6492899"/>
            <a:ext cx="2133600" cy="365125"/>
          </a:xfrm>
        </p:spPr>
        <p:txBody>
          <a:bodyPr/>
          <a:lstStyle/>
          <a:p>
            <a:fld id="{E1C2B9E1-5B8D-47AC-9427-FF9110EDE067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403851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It’s important to put more focus on patrol around ponds and along the Pendjari River particularly in dry season.</a:t>
            </a:r>
            <a:endParaRPr lang="fr-FR" sz="2800" b="1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1357298"/>
            <a:ext cx="2857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Two of the big five among the most poached species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2" name="Image 11" descr="I:\Pendjari_flore_faune\IMG_3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30003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I:\Pendjari_flore_faune\Elephants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3264685" cy="2176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9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:\Users\DEGBELO Galvius\Desktop\Nouveau dossier (4)\IMG-20170820-WA00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50" y="11430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C:\Users\DEGBELO Galvius\Desktop\Nouveau dossier (4)\IMG-20170820-WA00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1701"/>
            <a:ext cx="2505075" cy="1878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C:\Users\DEGBELO Galvius\Desktop\Nouveau dossier (4)\IMG-20170820-WA00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16" y="2617793"/>
            <a:ext cx="2171700" cy="159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C:\Users\DEGBELO Galvius\Desktop\Nouveau dossier (4)\IMG-20170820-WA00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83" y="2433523"/>
            <a:ext cx="2486025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4" descr="Résultat de recherche d'images pour &quot;elephant trom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71604" y="4214818"/>
            <a:ext cx="6040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</a:p>
        </p:txBody>
      </p:sp>
      <p:pic>
        <p:nvPicPr>
          <p:cNvPr id="18" name="Image 1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429264"/>
            <a:ext cx="1500166" cy="14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5143536"/>
            <a:ext cx="3500462" cy="1643050"/>
          </a:xfrm>
          <a:prstGeom prst="rect">
            <a:avLst/>
          </a:prstGeom>
        </p:spPr>
      </p:pic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357158" y="6356350"/>
            <a:ext cx="2133600" cy="365125"/>
          </a:xfrm>
        </p:spPr>
        <p:txBody>
          <a:bodyPr/>
          <a:lstStyle/>
          <a:p>
            <a:fld id="{AD03E25B-BC4D-4985-95A5-F11A2E8CA14A}" type="datetime1">
              <a:rPr lang="fr-FR" smtClean="0"/>
              <a:pPr/>
              <a:t>23/05/2019</a:t>
            </a:fld>
            <a:endParaRPr lang="en-US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2140"/>
            <a:ext cx="1850868" cy="12858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C:\Users\DEGBELO Galvius\Desktop\workshop\new photo\bushbuck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4" y="2414332"/>
            <a:ext cx="2387424" cy="1591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GBELO Galvius\Desktop\workshop\new photo\IMG_56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8912"/>
            <a:ext cx="1474432" cy="2220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47332" y="1214422"/>
            <a:ext cx="8596668" cy="4707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fr-FR" sz="4000" b="1" dirty="0" smtClean="0"/>
              <a:t>Introduction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 smtClean="0"/>
              <a:t>Study area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 smtClean="0"/>
              <a:t>Methods &amp; Results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4000" b="1" dirty="0" smtClean="0"/>
              <a:t>Conclusion &amp; Suggestions</a:t>
            </a:r>
            <a:endParaRPr lang="fr-FR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  </a:t>
            </a:r>
            <a:r>
              <a:rPr lang="fr-FR" sz="4400" b="1" dirty="0" err="1" smtClean="0">
                <a:solidFill>
                  <a:schemeClr val="tx1"/>
                </a:solidFill>
              </a:rPr>
              <a:t>Outline</a:t>
            </a:r>
            <a:endParaRPr lang="fr-FR" sz="4400" b="1" dirty="0">
              <a:solidFill>
                <a:schemeClr val="tx1"/>
              </a:solidFill>
            </a:endParaRPr>
          </a:p>
        </p:txBody>
      </p:sp>
      <p:pic>
        <p:nvPicPr>
          <p:cNvPr id="14" name="Image 13" descr="C:\Users\DEGBELO Galvius\Desktop\Nouveau dossier (4)\Capture.PNG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5" r="22982" b="21608"/>
          <a:stretch/>
        </p:blipFill>
        <p:spPr bwMode="auto">
          <a:xfrm>
            <a:off x="6905625" y="609600"/>
            <a:ext cx="2238375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A945-9413-4B26-AFE7-F46FA4BCE2E8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12142"/>
            <a:ext cx="9144000" cy="857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Introduction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 Pendjari Biosphere Reserve is one of the best protected areas in West Africa.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2D0D-68BB-42A0-BBE4-3892882007FB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877272"/>
            <a:ext cx="91805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This high species diversity attracts many tourists but unfortunately many poachers.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1628800"/>
            <a:ext cx="133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Fauna</a:t>
            </a:r>
            <a:endParaRPr lang="fr-FR" sz="3600" dirty="0"/>
          </a:p>
        </p:txBody>
      </p:sp>
      <p:sp>
        <p:nvSpPr>
          <p:cNvPr id="12" name="Rectangle 11"/>
          <p:cNvSpPr/>
          <p:nvPr/>
        </p:nvSpPr>
        <p:spPr>
          <a:xfrm>
            <a:off x="1289349" y="1628800"/>
            <a:ext cx="1139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Flora</a:t>
            </a:r>
            <a:endParaRPr lang="fr-FR" sz="3600" dirty="0"/>
          </a:p>
        </p:txBody>
      </p:sp>
      <p:pic>
        <p:nvPicPr>
          <p:cNvPr id="13" name="Image 12" descr="I:\Pendjari_flore_faune\Bubal Hartebee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2276872"/>
            <a:ext cx="1214413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C:\Users\acer\Desktop\nostivi\images (5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6454" y="2276873"/>
            <a:ext cx="1143008" cy="928694"/>
          </a:xfrm>
          <a:prstGeom prst="rect">
            <a:avLst/>
          </a:prstGeom>
          <a:noFill/>
        </p:spPr>
      </p:pic>
      <p:pic>
        <p:nvPicPr>
          <p:cNvPr id="18" name="Image 17" descr="I:\Pendjari_flore_faune\Elephants 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205567"/>
            <a:ext cx="12144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I:\Pendjari_flore_faune\cobes 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6455" y="3205567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I:\Pendjari_flore_faune\IMG_133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184" y="2348311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I:\Pendjari_flore_faune\IMG_14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4068" y="3321786"/>
            <a:ext cx="1285884" cy="8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I:\Pendjari_flore_faune\IMG_642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854068" y="2348311"/>
            <a:ext cx="1283805" cy="9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I:\Pendjari_flore_faune\IMG_196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68184" y="3277005"/>
            <a:ext cx="13220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I:\Pendjari_flore_faune\IMG_630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3738" y="2348311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I:\Pendjari_flore_faune\IMG_142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3738" y="3277005"/>
            <a:ext cx="12146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I:\Pendjari_flore_faune\Roan antelope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9462" y="2276873"/>
            <a:ext cx="1214446" cy="92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I:\Pendjari_flore_faune\IMG_100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9462" y="3205567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45105" y="4221088"/>
            <a:ext cx="2559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25% of Benin Flora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4744361" y="4293096"/>
            <a:ext cx="4436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Elephant: 1719 Individuals (2015)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744361" y="4816316"/>
            <a:ext cx="413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Buffalo 6619 Individuals (2015)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744361" y="5307487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Lion  ± 100 </a:t>
            </a:r>
            <a:r>
              <a:rPr lang="en-GB" sz="2400" b="1" dirty="0"/>
              <a:t>Individuals </a:t>
            </a:r>
            <a:r>
              <a:rPr lang="en-GB" sz="2400" b="1" dirty="0" smtClean="0"/>
              <a:t>(2013)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86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214282" y="6492875"/>
            <a:ext cx="990600" cy="365125"/>
          </a:xfrm>
        </p:spPr>
        <p:txBody>
          <a:bodyPr/>
          <a:lstStyle/>
          <a:p>
            <a:fld id="{9EBFE4A2-B830-4D0A-841C-5A662AE9EE95}" type="datetime1">
              <a:rPr lang="fr-FR" smtClean="0"/>
              <a:pPr/>
              <a:t>23/05/2019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10628" y="6448428"/>
            <a:ext cx="519090" cy="409596"/>
          </a:xfrm>
        </p:spPr>
        <p:txBody>
          <a:bodyPr/>
          <a:lstStyle/>
          <a:p>
            <a:fld id="{519954A3-9DFD-4C44-94BA-B95130A3BA1C}" type="slidenum">
              <a:rPr lang="en-US" sz="2800" smtClean="0"/>
              <a:pPr/>
              <a:t>4</a:t>
            </a:fld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214678" y="857232"/>
            <a:ext cx="5572164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- Characterize poaching </a:t>
            </a:r>
            <a:r>
              <a:rPr lang="en-U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PBR.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678" y="2928934"/>
            <a:ext cx="5572164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- Map the poaching patterns of the top five poached wildlife species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14678" y="4929198"/>
            <a:ext cx="5572164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 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</a:rPr>
              <a:t>- Assess anti-poaching technics implemented in PBR</a:t>
            </a:r>
            <a:endParaRPr lang="fr-FR" sz="2800" b="1" dirty="0" smtClean="0">
              <a:solidFill>
                <a:schemeClr val="tx2"/>
              </a:solidFill>
            </a:endParaRPr>
          </a:p>
          <a:p>
            <a:pPr algn="ctr"/>
            <a:endParaRPr lang="fr-FR" sz="2800" b="1" dirty="0" smtClean="0"/>
          </a:p>
          <a:p>
            <a:pPr algn="ctr"/>
            <a:endParaRPr lang="fr-FR" sz="2800" b="1" dirty="0" smtClean="0"/>
          </a:p>
          <a:p>
            <a:pPr algn="ctr"/>
            <a:endParaRPr lang="fr-FR" sz="2800" b="1" dirty="0" smtClean="0"/>
          </a:p>
        </p:txBody>
      </p:sp>
      <p:sp>
        <p:nvSpPr>
          <p:cNvPr id="11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-4762"/>
            <a:ext cx="9144000" cy="7905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400" b="1" dirty="0" smtClean="0">
                <a:solidFill>
                  <a:schemeClr val="bg1"/>
                </a:solidFill>
              </a:rPr>
              <a:t>Objectives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6" y="857232"/>
            <a:ext cx="2928958" cy="5715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Global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Understand the drivers of poaching in the Pendjari Biosphere Reserve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(PBR).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9190" y="1657872"/>
            <a:ext cx="4143372" cy="3985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300" b="1" dirty="0" smtClean="0"/>
              <a:t>Location: </a:t>
            </a:r>
            <a:r>
              <a:rPr lang="en-GB" sz="2300" dirty="0" smtClean="0"/>
              <a:t>10°30’ to 11°30 N; 0°50’ to 2°00’ E</a:t>
            </a:r>
          </a:p>
          <a:p>
            <a:pPr algn="just"/>
            <a:endParaRPr lang="en-GB" sz="2300" dirty="0" smtClean="0"/>
          </a:p>
          <a:p>
            <a:pPr algn="just"/>
            <a:r>
              <a:rPr lang="en-GB" sz="2300" b="1" dirty="0" smtClean="0"/>
              <a:t>Climate: </a:t>
            </a:r>
            <a:r>
              <a:rPr lang="en-GB" sz="2300" dirty="0" smtClean="0"/>
              <a:t>Tropical </a:t>
            </a:r>
          </a:p>
          <a:p>
            <a:pPr algn="just"/>
            <a:r>
              <a:rPr lang="en-GB" sz="2300" dirty="0" smtClean="0"/>
              <a:t>Wet season: May to October </a:t>
            </a:r>
          </a:p>
          <a:p>
            <a:pPr algn="just"/>
            <a:r>
              <a:rPr lang="en-GB" sz="2300" dirty="0" smtClean="0"/>
              <a:t>Dry season: November to March</a:t>
            </a:r>
          </a:p>
          <a:p>
            <a:pPr algn="just"/>
            <a:endParaRPr lang="en-GB" sz="2300" dirty="0" smtClean="0"/>
          </a:p>
          <a:p>
            <a:pPr algn="just"/>
            <a:r>
              <a:rPr lang="en-GB" sz="2300" b="1" dirty="0" smtClean="0"/>
              <a:t>Rainfall: </a:t>
            </a:r>
            <a:r>
              <a:rPr lang="en-GB" sz="2300" dirty="0" smtClean="0"/>
              <a:t>1,000 mm </a:t>
            </a:r>
          </a:p>
          <a:p>
            <a:pPr algn="just"/>
            <a:r>
              <a:rPr lang="en-GB" sz="2300" dirty="0" smtClean="0"/>
              <a:t>(60%: July to September). </a:t>
            </a:r>
          </a:p>
          <a:p>
            <a:pPr algn="just"/>
            <a:endParaRPr lang="en-GB" sz="2300" dirty="0" smtClean="0"/>
          </a:p>
          <a:p>
            <a:pPr algn="just"/>
            <a:r>
              <a:rPr lang="en-GB" sz="2300" b="1" dirty="0" smtClean="0"/>
              <a:t>Temperature:  </a:t>
            </a:r>
            <a:r>
              <a:rPr lang="en-GB" sz="2300" dirty="0" smtClean="0"/>
              <a:t>25</a:t>
            </a:r>
            <a:r>
              <a:rPr lang="fr-FR" sz="2300" dirty="0"/>
              <a:t>°</a:t>
            </a:r>
            <a:r>
              <a:rPr lang="fr-FR" sz="2300" dirty="0" smtClean="0"/>
              <a:t>-</a:t>
            </a:r>
            <a:r>
              <a:rPr lang="en-US" sz="2300" dirty="0" smtClean="0"/>
              <a:t>32 °C </a:t>
            </a:r>
            <a:endParaRPr lang="en-GB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-357222" y="6488692"/>
            <a:ext cx="5000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 </a:t>
            </a:r>
            <a:r>
              <a:rPr lang="en-US" dirty="0" smtClean="0"/>
              <a:t>2 </a:t>
            </a:r>
            <a:r>
              <a:rPr lang="en-US" b="1" dirty="0" smtClean="0"/>
              <a:t>: Map </a:t>
            </a:r>
            <a:r>
              <a:rPr lang="en-US" b="1" dirty="0"/>
              <a:t>of Pendjari </a:t>
            </a:r>
            <a:r>
              <a:rPr lang="en-US" b="1" dirty="0" smtClean="0"/>
              <a:t>Biosphere Reserve</a:t>
            </a:r>
            <a:endParaRPr lang="en-US" b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24"/>
            <a:ext cx="9144000" cy="8572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Study site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Image 7" descr="Study area_corrected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4643438" cy="5715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24"/>
            <a:ext cx="9144000" cy="8572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Study site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928670"/>
            <a:ext cx="353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Vegetation types</a:t>
            </a:r>
            <a:endParaRPr lang="fr-FR" sz="36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4448-629D-442F-9E87-36DCEBE41D70}" type="datetime1">
              <a:rPr lang="fr-FR" smtClean="0"/>
              <a:pPr/>
              <a:t>23/05/2019</a:t>
            </a:fld>
            <a:endParaRPr lang="en-US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2" name="Espace réservé du contenu 6" descr="PB08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2160000" cy="1620000"/>
          </a:xfrm>
          <a:prstGeom prst="rect">
            <a:avLst/>
          </a:prstGeom>
        </p:spPr>
      </p:pic>
      <p:pic>
        <p:nvPicPr>
          <p:cNvPr id="23" name="Espace réservé du contenu 6" descr="PB130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570" y="1714488"/>
            <a:ext cx="2160000" cy="162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7158" y="3296556"/>
            <a:ext cx="259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cs typeface="Arial" pitchFamily="34" charset="0"/>
              </a:rPr>
              <a:t>Gallery</a:t>
            </a:r>
            <a:r>
              <a:rPr lang="fr-FR" sz="2800" b="1" dirty="0" smtClean="0">
                <a:cs typeface="Arial" pitchFamily="34" charset="0"/>
              </a:rPr>
              <a:t> </a:t>
            </a:r>
            <a:r>
              <a:rPr lang="fr-FR" sz="2800" b="1" dirty="0" err="1" smtClean="0">
                <a:cs typeface="Arial" pitchFamily="34" charset="0"/>
              </a:rPr>
              <a:t>forest</a:t>
            </a:r>
            <a:endParaRPr lang="fr-FR" sz="2800" b="1" dirty="0"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15074" y="3212976"/>
            <a:ext cx="255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cs typeface="Arial" pitchFamily="34" charset="0"/>
              </a:rPr>
              <a:t>Tree</a:t>
            </a:r>
            <a:r>
              <a:rPr lang="fr-FR" sz="2800" b="1" dirty="0" smtClean="0">
                <a:cs typeface="Arial" pitchFamily="34" charset="0"/>
              </a:rPr>
              <a:t> </a:t>
            </a:r>
            <a:r>
              <a:rPr lang="fr-FR" sz="2800" b="1" dirty="0" err="1" smtClean="0">
                <a:cs typeface="Arial" pitchFamily="34" charset="0"/>
              </a:rPr>
              <a:t>savanna</a:t>
            </a:r>
            <a:endParaRPr lang="fr-FR" sz="2800" b="1" dirty="0"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00430" y="328441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cs typeface="Arial" pitchFamily="34" charset="0"/>
              </a:rPr>
              <a:t>Woodland</a:t>
            </a:r>
            <a:endParaRPr lang="fr-FR" sz="2800" b="1" dirty="0">
              <a:cs typeface="Arial" pitchFamily="34" charset="0"/>
            </a:endParaRPr>
          </a:p>
        </p:txBody>
      </p:sp>
      <p:pic>
        <p:nvPicPr>
          <p:cNvPr id="28" name="Espace réservé du contenu 3" descr="PA260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22" y="4071942"/>
            <a:ext cx="2160000" cy="1620000"/>
          </a:xfrm>
          <a:prstGeom prst="rect">
            <a:avLst/>
          </a:prstGeom>
        </p:spPr>
      </p:pic>
      <p:pic>
        <p:nvPicPr>
          <p:cNvPr id="29" name="Espace réservé du contenu 3" descr="PB0801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570" y="4071942"/>
            <a:ext cx="2160000" cy="162000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251016" y="551723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cs typeface="Arial" pitchFamily="34" charset="0"/>
              </a:rPr>
              <a:t>Grass </a:t>
            </a:r>
            <a:r>
              <a:rPr lang="fr-FR" sz="2800" b="1" dirty="0" err="1" smtClean="0">
                <a:cs typeface="Arial" pitchFamily="34" charset="0"/>
              </a:rPr>
              <a:t>savanna</a:t>
            </a:r>
            <a:endParaRPr lang="fr-FR" sz="2800" b="1" dirty="0"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11631" y="5589240"/>
            <a:ext cx="313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cs typeface="Arial" pitchFamily="34" charset="0"/>
              </a:rPr>
              <a:t>Outcrop</a:t>
            </a:r>
            <a:r>
              <a:rPr lang="fr-FR" sz="2800" b="1" dirty="0" smtClean="0">
                <a:cs typeface="Arial" pitchFamily="34" charset="0"/>
              </a:rPr>
              <a:t> </a:t>
            </a:r>
            <a:r>
              <a:rPr lang="fr-FR" sz="2800" b="1" dirty="0" err="1" smtClean="0">
                <a:cs typeface="Arial" pitchFamily="34" charset="0"/>
              </a:rPr>
              <a:t>savanna</a:t>
            </a:r>
            <a:endParaRPr lang="fr-FR" sz="2800" b="1" dirty="0"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7766" y="558924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cs typeface="Arial" pitchFamily="34" charset="0"/>
              </a:rPr>
              <a:t>Shrub</a:t>
            </a:r>
            <a:r>
              <a:rPr lang="fr-FR" sz="2800" b="1" dirty="0" smtClean="0">
                <a:cs typeface="Arial" pitchFamily="34" charset="0"/>
              </a:rPr>
              <a:t> </a:t>
            </a:r>
            <a:r>
              <a:rPr lang="fr-FR" sz="2800" b="1" dirty="0" err="1" smtClean="0">
                <a:cs typeface="Arial" pitchFamily="34" charset="0"/>
              </a:rPr>
              <a:t>savanna</a:t>
            </a:r>
            <a:endParaRPr lang="fr-FR" sz="2800" b="1" dirty="0">
              <a:cs typeface="Arial" pitchFamily="34" charset="0"/>
            </a:endParaRPr>
          </a:p>
        </p:txBody>
      </p:sp>
      <p:pic>
        <p:nvPicPr>
          <p:cNvPr id="1026" name="Picture 2" descr="I:\Pendjari_flore_faune\IMG_1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71942"/>
            <a:ext cx="2143127" cy="1607272"/>
          </a:xfrm>
          <a:prstGeom prst="rect">
            <a:avLst/>
          </a:prstGeom>
          <a:noFill/>
        </p:spPr>
      </p:pic>
      <p:pic>
        <p:nvPicPr>
          <p:cNvPr id="1027" name="Picture 3" descr="I:\Pendjari_flore_faune\IMG_1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1411" y="1714488"/>
            <a:ext cx="209560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24"/>
            <a:ext cx="9144000" cy="8572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Study site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857232"/>
            <a:ext cx="300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Fauna richness</a:t>
            </a:r>
            <a:endParaRPr lang="fr-FR" sz="3600" dirty="0"/>
          </a:p>
        </p:txBody>
      </p:sp>
      <p:pic>
        <p:nvPicPr>
          <p:cNvPr id="3076" name="Picture 4" descr="C:\Users\acer\Desktop\nostivi\images (6).jpg"/>
          <p:cNvPicPr>
            <a:picLocks noChangeAspect="1" noChangeArrowheads="1"/>
          </p:cNvPicPr>
          <p:nvPr/>
        </p:nvPicPr>
        <p:blipFill>
          <a:blip r:embed="rId3"/>
          <a:srcRect t="12295" r="7272"/>
          <a:stretch>
            <a:fillRect/>
          </a:stretch>
        </p:blipFill>
        <p:spPr bwMode="auto">
          <a:xfrm>
            <a:off x="571472" y="4857760"/>
            <a:ext cx="2000264" cy="1343456"/>
          </a:xfrm>
          <a:prstGeom prst="rect">
            <a:avLst/>
          </a:prstGeom>
          <a:noFill/>
        </p:spPr>
      </p:pic>
      <p:pic>
        <p:nvPicPr>
          <p:cNvPr id="3079" name="Picture 7" descr="C:\Users\acer\Desktop\nostivi\images (3).jpg"/>
          <p:cNvPicPr>
            <a:picLocks noChangeAspect="1" noChangeArrowheads="1"/>
          </p:cNvPicPr>
          <p:nvPr/>
        </p:nvPicPr>
        <p:blipFill>
          <a:blip r:embed="rId4"/>
          <a:srcRect l="12217" r="9050"/>
          <a:stretch>
            <a:fillRect/>
          </a:stretch>
        </p:blipFill>
        <p:spPr bwMode="auto">
          <a:xfrm>
            <a:off x="2571736" y="4857760"/>
            <a:ext cx="2000264" cy="1357322"/>
          </a:xfrm>
          <a:prstGeom prst="rect">
            <a:avLst/>
          </a:prstGeom>
          <a:noFill/>
        </p:spPr>
      </p:pic>
      <p:pic>
        <p:nvPicPr>
          <p:cNvPr id="3074" name="Picture 2" descr="C:\Users\acer\Desktop\nostivi\téléchargement (3).jpg"/>
          <p:cNvPicPr>
            <a:picLocks noChangeAspect="1" noChangeArrowheads="1"/>
          </p:cNvPicPr>
          <p:nvPr/>
        </p:nvPicPr>
        <p:blipFill>
          <a:blip r:embed="rId5"/>
          <a:srcRect l="26063" r="18918"/>
          <a:stretch>
            <a:fillRect/>
          </a:stretch>
        </p:blipFill>
        <p:spPr bwMode="auto">
          <a:xfrm>
            <a:off x="7429520" y="4429132"/>
            <a:ext cx="1357290" cy="1785950"/>
          </a:xfrm>
          <a:prstGeom prst="rect">
            <a:avLst/>
          </a:prstGeom>
          <a:noFill/>
        </p:spPr>
      </p:pic>
      <p:pic>
        <p:nvPicPr>
          <p:cNvPr id="2" name="Picture 3" descr="C:\Users\acer\Desktop\nostivi\téléchargement (4).jpg"/>
          <p:cNvPicPr>
            <a:picLocks noChangeAspect="1" noChangeArrowheads="1"/>
          </p:cNvPicPr>
          <p:nvPr/>
        </p:nvPicPr>
        <p:blipFill>
          <a:blip r:embed="rId6"/>
          <a:srcRect l="10695" r="55246" b="1574"/>
          <a:stretch>
            <a:fillRect/>
          </a:stretch>
        </p:blipFill>
        <p:spPr bwMode="auto">
          <a:xfrm>
            <a:off x="6500826" y="4429132"/>
            <a:ext cx="928694" cy="1785950"/>
          </a:xfrm>
          <a:prstGeom prst="rect">
            <a:avLst/>
          </a:prstGeom>
          <a:noFill/>
        </p:spPr>
      </p:pic>
      <p:pic>
        <p:nvPicPr>
          <p:cNvPr id="1026" name="Picture 2" descr="H:\Photo_Pendjari\IMG_0915.JPG"/>
          <p:cNvPicPr>
            <a:picLocks noChangeAspect="1" noChangeArrowheads="1"/>
          </p:cNvPicPr>
          <p:nvPr/>
        </p:nvPicPr>
        <p:blipFill>
          <a:blip r:embed="rId7" cstate="print"/>
          <a:srcRect t="4938" r="2730" b="3792"/>
          <a:stretch>
            <a:fillRect/>
          </a:stretch>
        </p:blipFill>
        <p:spPr bwMode="auto">
          <a:xfrm>
            <a:off x="4571999" y="4857760"/>
            <a:ext cx="1928827" cy="1357322"/>
          </a:xfrm>
          <a:prstGeom prst="rect">
            <a:avLst/>
          </a:prstGeom>
          <a:noFill/>
        </p:spPr>
      </p:pic>
      <p:pic>
        <p:nvPicPr>
          <p:cNvPr id="1028" name="Picture 4" descr="H:\Photo_Pendjari\Chasing.JPG"/>
          <p:cNvPicPr>
            <a:picLocks noChangeAspect="1" noChangeArrowheads="1"/>
          </p:cNvPicPr>
          <p:nvPr/>
        </p:nvPicPr>
        <p:blipFill>
          <a:blip r:embed="rId8" cstate="print"/>
          <a:srcRect t="19307" r="18137"/>
          <a:stretch>
            <a:fillRect/>
          </a:stretch>
        </p:blipFill>
        <p:spPr bwMode="auto">
          <a:xfrm>
            <a:off x="571472" y="3429000"/>
            <a:ext cx="2000264" cy="1357322"/>
          </a:xfrm>
          <a:prstGeom prst="rect">
            <a:avLst/>
          </a:prstGeom>
          <a:noFill/>
        </p:spPr>
      </p:pic>
      <p:pic>
        <p:nvPicPr>
          <p:cNvPr id="1029" name="Picture 5" descr="H:\Photo_Pendjari\Quelea swarm.JPG"/>
          <p:cNvPicPr>
            <a:picLocks noChangeAspect="1" noChangeArrowheads="1"/>
          </p:cNvPicPr>
          <p:nvPr/>
        </p:nvPicPr>
        <p:blipFill>
          <a:blip r:embed="rId9" cstate="print"/>
          <a:srcRect r="14284"/>
          <a:stretch>
            <a:fillRect/>
          </a:stretch>
        </p:blipFill>
        <p:spPr bwMode="auto">
          <a:xfrm>
            <a:off x="4572001" y="1857364"/>
            <a:ext cx="1928825" cy="1500175"/>
          </a:xfrm>
          <a:prstGeom prst="rect">
            <a:avLst/>
          </a:prstGeom>
          <a:noFill/>
        </p:spPr>
      </p:pic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365125"/>
          </a:xfrm>
        </p:spPr>
        <p:txBody>
          <a:bodyPr/>
          <a:lstStyle/>
          <a:p>
            <a:fld id="{5787B046-3FF7-4F21-82BA-E30C69EFAFAA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365125"/>
          </a:xfrm>
        </p:spPr>
        <p:txBody>
          <a:bodyPr/>
          <a:lstStyle/>
          <a:p>
            <a:fld id="{448F0358-21C4-4326-9768-5EF771C5526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Image 15" descr="I:\Pendjari_flore_faune\lion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1857364"/>
            <a:ext cx="2000264" cy="150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:\Pendjari_flore_faune\Roan antelope.JPG"/>
          <p:cNvPicPr>
            <a:picLocks noChangeAspect="1" noChangeArrowheads="1"/>
          </p:cNvPicPr>
          <p:nvPr/>
        </p:nvPicPr>
        <p:blipFill>
          <a:blip r:embed="rId11" cstate="print"/>
          <a:srcRect l="6623"/>
          <a:stretch>
            <a:fillRect/>
          </a:stretch>
        </p:blipFill>
        <p:spPr bwMode="auto">
          <a:xfrm>
            <a:off x="2571736" y="1857364"/>
            <a:ext cx="2014520" cy="1500198"/>
          </a:xfrm>
          <a:prstGeom prst="rect">
            <a:avLst/>
          </a:prstGeom>
          <a:noFill/>
        </p:spPr>
      </p:pic>
      <p:pic>
        <p:nvPicPr>
          <p:cNvPr id="20" name="Picture 2" descr="I:\Pendjari_flore_faune\IMG_0908 (2).JPG"/>
          <p:cNvPicPr>
            <a:picLocks noChangeAspect="1" noChangeArrowheads="1"/>
          </p:cNvPicPr>
          <p:nvPr/>
        </p:nvPicPr>
        <p:blipFill>
          <a:blip r:embed="rId12" cstate="print"/>
          <a:srcRect r="17500"/>
          <a:stretch>
            <a:fillRect/>
          </a:stretch>
        </p:blipFill>
        <p:spPr bwMode="auto">
          <a:xfrm>
            <a:off x="6500826" y="1857364"/>
            <a:ext cx="2357454" cy="2571768"/>
          </a:xfrm>
          <a:prstGeom prst="rect">
            <a:avLst/>
          </a:prstGeom>
          <a:noFill/>
        </p:spPr>
      </p:pic>
      <p:pic>
        <p:nvPicPr>
          <p:cNvPr id="7" name="Picture 4" descr="I:\Pendjari_flore_faune\Bubal Hartebeest.JPG"/>
          <p:cNvPicPr>
            <a:picLocks noChangeAspect="1" noChangeArrowheads="1"/>
          </p:cNvPicPr>
          <p:nvPr/>
        </p:nvPicPr>
        <p:blipFill>
          <a:blip r:embed="rId13" cstate="print"/>
          <a:srcRect t="4967" r="10595" b="661"/>
          <a:stretch>
            <a:fillRect/>
          </a:stretch>
        </p:blipFill>
        <p:spPr bwMode="auto">
          <a:xfrm>
            <a:off x="4572000" y="3429000"/>
            <a:ext cx="1928826" cy="1357322"/>
          </a:xfrm>
          <a:prstGeom prst="rect">
            <a:avLst/>
          </a:prstGeom>
          <a:noFill/>
        </p:spPr>
      </p:pic>
      <p:pic>
        <p:nvPicPr>
          <p:cNvPr id="21" name="Image 20" descr="H:\Photo_Pendjari\IMG_5489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3429000"/>
            <a:ext cx="2000264" cy="135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14644" y="1571612"/>
            <a:ext cx="6286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GB" sz="2800" b="1" dirty="0" smtClean="0">
                <a:cs typeface="Arial" pitchFamily="34" charset="0"/>
              </a:rPr>
              <a:t>All available reports of patrol activities</a:t>
            </a:r>
          </a:p>
        </p:txBody>
      </p:sp>
      <p:sp>
        <p:nvSpPr>
          <p:cNvPr id="14" name="Rectangle avec flèche vers la droite 13"/>
          <p:cNvSpPr/>
          <p:nvPr/>
        </p:nvSpPr>
        <p:spPr>
          <a:xfrm>
            <a:off x="0" y="1571612"/>
            <a:ext cx="2643174" cy="2214578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chemeClr val="tx1"/>
                </a:solidFill>
              </a:rPr>
              <a:t>Data collection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avec flèche vers la droite 14"/>
          <p:cNvSpPr/>
          <p:nvPr/>
        </p:nvSpPr>
        <p:spPr>
          <a:xfrm>
            <a:off x="0" y="4643422"/>
            <a:ext cx="2643174" cy="2214578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chemeClr val="tx1"/>
                </a:solidFill>
              </a:rPr>
              <a:t>Data analysis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characteristics in PBR </a:t>
            </a:r>
            <a:endParaRPr lang="fr-FR" sz="4400" b="1" dirty="0"/>
          </a:p>
        </p:txBody>
      </p:sp>
      <p:pic>
        <p:nvPicPr>
          <p:cNvPr id="9" name="Picture 2" descr="C:\Users\acer\Desktop\nostivi\téléchargemen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786322"/>
            <a:ext cx="2214578" cy="167380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200668" y="613150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(R Core Team, 2017)</a:t>
            </a:r>
            <a:endParaRPr lang="fr-FR" b="1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2" descr="C:\Users\acer\Desktop\clé 4g\Capture.JPG"/>
          <p:cNvPicPr>
            <a:picLocks noChangeAspect="1" noChangeArrowheads="1"/>
          </p:cNvPicPr>
          <p:nvPr/>
        </p:nvPicPr>
        <p:blipFill>
          <a:blip r:embed="rId4"/>
          <a:srcRect l="2095" t="2820" b="4135"/>
          <a:stretch>
            <a:fillRect/>
          </a:stretch>
        </p:blipFill>
        <p:spPr bwMode="auto">
          <a:xfrm>
            <a:off x="3929058" y="2428868"/>
            <a:ext cx="2500330" cy="176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6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Poaching characteristics in PBR </a:t>
            </a:r>
            <a:endParaRPr lang="fr-FR" sz="4400" b="1" dirty="0"/>
          </a:p>
        </p:txBody>
      </p:sp>
      <p:sp>
        <p:nvSpPr>
          <p:cNvPr id="16" name="Rectangle 15"/>
          <p:cNvSpPr/>
          <p:nvPr/>
        </p:nvSpPr>
        <p:spPr>
          <a:xfrm>
            <a:off x="118184" y="1000108"/>
            <a:ext cx="775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Arial" pitchFamily="34" charset="0"/>
              </a:rPr>
              <a:t>1- Number of poached animals per year</a:t>
            </a:r>
            <a:endParaRPr lang="fr-FR" sz="3600" dirty="0"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1142976" y="1857364"/>
          <a:ext cx="650085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28596" y="522920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We found a decrease in the number of poached animals from 2011 to 2017.</a:t>
            </a:r>
            <a:endParaRPr lang="fr-FR" sz="2800" b="1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20B2-2F6C-4D24-A2EA-F67ACE0D18B0}" type="datetime1">
              <a:rPr lang="fr-FR" smtClean="0"/>
              <a:pPr/>
              <a:t>23/05/2019</a:t>
            </a:fld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0358-21C4-4326-9768-5EF771C552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8815911</TotalTime>
  <Words>713</Words>
  <Application>Microsoft Office PowerPoint</Application>
  <PresentationFormat>Affichage à l'écran (4:3)</PresentationFormat>
  <Paragraphs>188</Paragraphs>
  <Slides>18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DEGBELO Galvius</dc:creator>
  <cp:lastModifiedBy>DEGBELO Galvius</cp:lastModifiedBy>
  <cp:revision>690</cp:revision>
  <dcterms:created xsi:type="dcterms:W3CDTF">2017-11-08T09:15:08Z</dcterms:created>
  <dcterms:modified xsi:type="dcterms:W3CDTF">2019-05-23T06:04:53Z</dcterms:modified>
</cp:coreProperties>
</file>