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7" r:id="rId8"/>
    <p:sldId id="261" r:id="rId9"/>
    <p:sldId id="262" r:id="rId10"/>
    <p:sldId id="263" r:id="rId11"/>
    <p:sldId id="265" r:id="rId12"/>
    <p:sldId id="269" r:id="rId13"/>
    <p:sldId id="273" r:id="rId14"/>
    <p:sldId id="270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2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9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70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6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5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37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59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71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9896-47B6-446B-AD76-0017D738E7C7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8E66-07B5-414F-9363-483E19281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83052" y="3691991"/>
            <a:ext cx="9335960" cy="1162230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EFFECT OF CUTTINGS DIAMETER AND INDOL ACETIC ACID ON THE ROOTING OF </a:t>
            </a:r>
            <a:r>
              <a:rPr lang="en-US" b="1" i="1" dirty="0"/>
              <a:t>PTEROCARPUS ERINACEUS </a:t>
            </a:r>
            <a:r>
              <a:rPr lang="en-US" b="1" dirty="0"/>
              <a:t>POIR</a:t>
            </a:r>
            <a:r>
              <a:rPr lang="en-US" b="1" i="1" dirty="0"/>
              <a:t>.</a:t>
            </a:r>
            <a:r>
              <a:rPr lang="en-US" b="1" dirty="0"/>
              <a:t> STEM CUTTINGS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68416" y="1342103"/>
            <a:ext cx="7565232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Laboratoire d’Etudes et de Recherches Forestières (LERF)</a:t>
            </a:r>
            <a:endParaRPr lang="fr-FR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8644" y="284411"/>
            <a:ext cx="4308362" cy="51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Parakou</a:t>
            </a:r>
            <a:endParaRPr lang="fr-FR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116" y="5178725"/>
            <a:ext cx="11860306" cy="101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OUINSAVI, Bienvenue </a:t>
            </a:r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SOUROU,Towanou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HOUETCHEGNON,</a:t>
            </a: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Appolinaire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WEDJANGNON,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Yanik Y. AKIN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8644" y="783514"/>
            <a:ext cx="4308362" cy="51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FACULTE D’AGRONOMIE</a:t>
            </a:r>
            <a:endParaRPr lang="fr-FR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6" y="284411"/>
            <a:ext cx="1810003" cy="18100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53" y="1944860"/>
            <a:ext cx="1556757" cy="15567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75" y="82705"/>
            <a:ext cx="1741804" cy="17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335" y="141666"/>
            <a:ext cx="7353837" cy="682582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9397" y="824248"/>
            <a:ext cx="11306172" cy="5782613"/>
          </a:xfrm>
        </p:spPr>
        <p:txBody>
          <a:bodyPr/>
          <a:lstStyle/>
          <a:p>
            <a:pPr algn="l"/>
            <a:r>
              <a:rPr lang="fr-FR" b="1" dirty="0" err="1" smtClean="0"/>
              <a:t>Burd</a:t>
            </a:r>
            <a:r>
              <a:rPr lang="fr-FR" b="1" dirty="0" smtClean="0"/>
              <a:t> </a:t>
            </a:r>
            <a:r>
              <a:rPr lang="fr-FR" b="1" dirty="0" err="1" smtClean="0"/>
              <a:t>bursting</a:t>
            </a:r>
            <a:endParaRPr lang="fr-FR" b="1" dirty="0" smtClean="0"/>
          </a:p>
          <a:p>
            <a:pPr algn="l"/>
            <a:r>
              <a:rPr lang="fr-FR" dirty="0"/>
              <a:t>Table1: Results of glm on  </a:t>
            </a:r>
            <a:r>
              <a:rPr lang="fr-FR" dirty="0" err="1" smtClean="0"/>
              <a:t>burd</a:t>
            </a:r>
            <a:r>
              <a:rPr lang="fr-FR" dirty="0" smtClean="0"/>
              <a:t> </a:t>
            </a:r>
            <a:r>
              <a:rPr lang="fr-FR" dirty="0" err="1"/>
              <a:t>bursting</a:t>
            </a:r>
            <a:endParaRPr lang="fr-FR" dirty="0"/>
          </a:p>
          <a:p>
            <a:pPr algn="l"/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77152"/>
              </p:ext>
            </p:extLst>
          </p:nvPr>
        </p:nvGraphicFramePr>
        <p:xfrm>
          <a:off x="643943" y="1790162"/>
          <a:ext cx="4687910" cy="3803164"/>
        </p:xfrm>
        <a:graphic>
          <a:graphicData uri="http://schemas.openxmlformats.org/drawingml/2006/table">
            <a:tbl>
              <a:tblPr firstRow="1" firstCol="1" bandRow="1"/>
              <a:tblGrid>
                <a:gridCol w="1298757"/>
                <a:gridCol w="1297626"/>
                <a:gridCol w="1298757"/>
                <a:gridCol w="105794"/>
                <a:gridCol w="686976"/>
              </a:tblGrid>
              <a:tr h="445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P&gt;|z|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01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Indole acetic acid dose (mg/l)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099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Soaking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time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(seconds)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2" y="1313645"/>
            <a:ext cx="5426178" cy="37640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0800000" flipH="1" flipV="1">
            <a:off x="6275530" y="5085457"/>
            <a:ext cx="5455856" cy="75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Figure 6 : Budding rate </a:t>
            </a:r>
            <a:r>
              <a:rPr lang="fr-FR" dirty="0" err="1" smtClean="0">
                <a:solidFill>
                  <a:schemeClr val="tx1"/>
                </a:solidFill>
              </a:rPr>
              <a:t>according</a:t>
            </a:r>
            <a:r>
              <a:rPr lang="fr-FR" dirty="0" smtClean="0">
                <a:solidFill>
                  <a:schemeClr val="tx1"/>
                </a:solidFill>
              </a:rPr>
              <a:t> to AIA doses and duration of </a:t>
            </a:r>
            <a:r>
              <a:rPr lang="fr-FR" dirty="0" err="1" smtClean="0">
                <a:solidFill>
                  <a:schemeClr val="tx1"/>
                </a:solidFill>
              </a:rPr>
              <a:t>soaking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335" y="5850055"/>
            <a:ext cx="1105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progressive decline of cuttings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depletion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the reserves related to the growing maintenance needs of the shoots before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rooting (</a:t>
            </a:r>
            <a:r>
              <a:rPr lang="en-US" sz="24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Kokou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 al., 2015)</a:t>
            </a:r>
            <a:endParaRPr lang="fr-FR" sz="2400" dirty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5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68584" cy="66319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3341"/>
          <a:stretch>
            <a:fillRect/>
          </a:stretch>
        </p:blipFill>
        <p:spPr>
          <a:xfrm>
            <a:off x="6019800" y="416568"/>
            <a:ext cx="6172200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935908"/>
            <a:ext cx="5882665" cy="5069825"/>
          </a:xfrm>
        </p:spPr>
        <p:txBody>
          <a:bodyPr>
            <a:normAutofit/>
          </a:bodyPr>
          <a:lstStyle/>
          <a:p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Rooting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2.90 %, </a:t>
            </a:r>
            <a:r>
              <a:rPr lang="en-US" sz="2400" dirty="0"/>
              <a:t>6.30 % and 0.79 % respectively ,</a:t>
            </a:r>
            <a:r>
              <a:rPr lang="en-US" sz="2400" dirty="0" smtClean="0"/>
              <a:t>diameter </a:t>
            </a:r>
            <a:r>
              <a:rPr lang="en-US" sz="2400" dirty="0"/>
              <a:t>[2 – 2.5], [2.6 – 3] and [3.1 – 3.5] </a:t>
            </a:r>
            <a:r>
              <a:rPr lang="en-US" sz="2400" dirty="0" smtClean="0"/>
              <a:t>cm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0 %, 1.77 %, 2.88 % and 7.48 % </a:t>
            </a:r>
            <a:r>
              <a:rPr lang="en-US" sz="2400" dirty="0" smtClean="0"/>
              <a:t>respectively,  </a:t>
            </a:r>
            <a:r>
              <a:rPr lang="en-US" sz="2400" dirty="0"/>
              <a:t>control tests </a:t>
            </a:r>
            <a:r>
              <a:rPr lang="en-US" sz="2400" dirty="0" smtClean="0"/>
              <a:t>750</a:t>
            </a:r>
            <a:r>
              <a:rPr lang="en-US" sz="2400" dirty="0"/>
              <a:t>; 1500 and 2000 mg/l of </a:t>
            </a:r>
            <a:r>
              <a:rPr lang="en-US" sz="2400" dirty="0" smtClean="0"/>
              <a:t>IAA</a:t>
            </a:r>
          </a:p>
          <a:p>
            <a:pPr algn="just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0%, 2.68% and 8.70% </a:t>
            </a:r>
            <a:r>
              <a:rPr lang="en-US" sz="2400" dirty="0" smtClean="0"/>
              <a:t>respectively,  </a:t>
            </a:r>
            <a:r>
              <a:rPr lang="en-US" sz="2400" dirty="0"/>
              <a:t>soaking duration of 10 second, 20 minutes and 1 hour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76" y="5960290"/>
            <a:ext cx="10311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contrast to the findings of (</a:t>
            </a:r>
            <a:r>
              <a:rPr lang="en-US" sz="2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Bodjrènou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et al.,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2018)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882664" y="5405568"/>
            <a:ext cx="4201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 9: rooting stem cuttings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16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335" y="115910"/>
            <a:ext cx="7749317" cy="52206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PERSPECTIVES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9446" y="637974"/>
            <a:ext cx="11319079" cy="607191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tem </a:t>
            </a:r>
            <a:r>
              <a:rPr lang="en-US" dirty="0"/>
              <a:t>cuttings of </a:t>
            </a:r>
            <a:r>
              <a:rPr lang="en-US" i="1" dirty="0"/>
              <a:t>Pterocarpus </a:t>
            </a:r>
            <a:r>
              <a:rPr lang="en-US" i="1" dirty="0" err="1"/>
              <a:t>erinaceus</a:t>
            </a:r>
            <a:r>
              <a:rPr lang="en-US" dirty="0"/>
              <a:t> </a:t>
            </a:r>
            <a:r>
              <a:rPr lang="en-US" dirty="0" smtClean="0"/>
              <a:t>propagate , not,  the species naturally.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487511"/>
            <a:ext cx="10100601" cy="5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163" y="112542"/>
            <a:ext cx="7493391" cy="53457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 AND PERSPECTIVES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9151" y="647114"/>
            <a:ext cx="11441987" cy="572555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Hi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ghest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bursted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bursting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rate (80%) (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AIA),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Stem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cuttings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[2.6 – 3]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6.30 %)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2000 mg/l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IAA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7.48%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hour   8.70%, low rooting rate,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AIA, AIB, ANA , best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rate,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stem &amp;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cuttings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, best rate.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3970" y="2953780"/>
            <a:ext cx="7198216" cy="1325563"/>
          </a:xfrm>
          <a:noFill/>
          <a:ln>
            <a:noFill/>
          </a:ln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attention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33" y="3845869"/>
            <a:ext cx="2645134" cy="28672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0" y="62857"/>
            <a:ext cx="2771775" cy="1647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7" y="4191000"/>
            <a:ext cx="2667000" cy="2667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95" y="62857"/>
            <a:ext cx="2402611" cy="2353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1386" y="2107231"/>
            <a:ext cx="4468969" cy="155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</a:rPr>
              <a:t>SIRP-AO</a:t>
            </a:r>
            <a:endParaRPr lang="fr-FR" sz="54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129262" y="3040939"/>
            <a:ext cx="2727927" cy="1558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631" y="386365"/>
            <a:ext cx="2777543" cy="1075856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552842"/>
            <a:ext cx="6267718" cy="502873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algn="l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algn="l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</a:p>
          <a:p>
            <a:pPr algn="l"/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perspectives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514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045" y="0"/>
            <a:ext cx="3360313" cy="80685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425" y="806852"/>
            <a:ext cx="11912958" cy="5696979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50% of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lants,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etc.),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richest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>on earth (</a:t>
            </a:r>
            <a:r>
              <a:rPr lang="en-US" sz="2400" dirty="0" err="1"/>
              <a:t>Ninko</a:t>
            </a:r>
            <a:r>
              <a:rPr lang="en-US" sz="2400" dirty="0"/>
              <a:t> and </a:t>
            </a:r>
            <a:r>
              <a:rPr lang="en-US" sz="2400" dirty="0" err="1"/>
              <a:t>Hounkpossi</a:t>
            </a:r>
            <a:r>
              <a:rPr lang="en-US" sz="2400" dirty="0"/>
              <a:t>, 2011)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Benin 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faces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imbalances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ressurces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destruction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/>
              <a:t>Ganglo</a:t>
            </a:r>
            <a:r>
              <a:rPr lang="en-US" sz="2400" dirty="0" smtClean="0"/>
              <a:t> </a:t>
            </a:r>
            <a:r>
              <a:rPr lang="en-US" sz="2400" dirty="0"/>
              <a:t>and Maître, 2003</a:t>
            </a:r>
            <a:r>
              <a:rPr lang="en-US" sz="2400" dirty="0" smtClean="0"/>
              <a:t>).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Bush fires, land clearing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firewood, or charcoal 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fr-FR" sz="2400" dirty="0"/>
              <a:t>In addition, </a:t>
            </a:r>
            <a:r>
              <a:rPr lang="fr-FR" sz="2400" dirty="0" err="1"/>
              <a:t>Urbanization</a:t>
            </a:r>
            <a:r>
              <a:rPr lang="fr-FR" sz="2400" dirty="0"/>
              <a:t>,  Non </a:t>
            </a:r>
            <a:r>
              <a:rPr lang="fr-FR" sz="2400" dirty="0" err="1"/>
              <a:t>timber</a:t>
            </a:r>
            <a:r>
              <a:rPr lang="fr-FR" sz="2400" dirty="0"/>
              <a:t> </a:t>
            </a:r>
            <a:r>
              <a:rPr lang="fr-FR" sz="2400" dirty="0" err="1"/>
              <a:t>forest</a:t>
            </a:r>
            <a:r>
              <a:rPr lang="fr-FR" sz="2400" dirty="0"/>
              <a:t> </a:t>
            </a:r>
            <a:r>
              <a:rPr lang="fr-FR" sz="2400" dirty="0" err="1"/>
              <a:t>product</a:t>
            </a:r>
            <a:r>
              <a:rPr lang="fr-FR" sz="2400" dirty="0"/>
              <a:t> (</a:t>
            </a:r>
            <a:r>
              <a:rPr lang="fr-FR" sz="2400" dirty="0" err="1"/>
              <a:t>edible</a:t>
            </a:r>
            <a:r>
              <a:rPr lang="fr-FR" sz="2400" dirty="0"/>
              <a:t> fruit, </a:t>
            </a:r>
            <a:r>
              <a:rPr lang="fr-FR" sz="2400" dirty="0" err="1"/>
              <a:t>medicinale</a:t>
            </a:r>
            <a:r>
              <a:rPr lang="fr-FR" sz="2400" dirty="0"/>
              <a:t>, </a:t>
            </a:r>
            <a:r>
              <a:rPr lang="fr-FR" sz="2400" dirty="0" err="1"/>
              <a:t>aromatic</a:t>
            </a:r>
            <a:r>
              <a:rPr lang="fr-FR" sz="2400" dirty="0"/>
              <a:t> plants) </a:t>
            </a:r>
            <a:r>
              <a:rPr lang="en-US" sz="2400" dirty="0"/>
              <a:t>(</a:t>
            </a:r>
            <a:r>
              <a:rPr lang="en-US" sz="2400" dirty="0" err="1"/>
              <a:t>Segla</a:t>
            </a:r>
            <a:r>
              <a:rPr lang="en-US" sz="2400" dirty="0"/>
              <a:t> et al., 2015</a:t>
            </a:r>
            <a:r>
              <a:rPr lang="en-US" sz="2400" dirty="0" smtClean="0"/>
              <a:t>). </a:t>
            </a:r>
          </a:p>
          <a:p>
            <a:pPr marL="342900" indent="-342900" algn="just"/>
            <a:endParaRPr lang="en-US" sz="2400" dirty="0"/>
          </a:p>
          <a:p>
            <a:pPr marL="342900" indent="-3429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100.000ha/ an of vegetation every year in Benin (FAO, 2016)</a:t>
            </a:r>
          </a:p>
          <a:p>
            <a:pPr marL="342900" indent="-342900" algn="just"/>
            <a:endParaRPr lang="en-US" sz="2400" dirty="0"/>
          </a:p>
          <a:p>
            <a:pPr marL="342900" indent="-342900" algn="just"/>
            <a:endParaRPr lang="en-US" sz="2400" dirty="0"/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771" y="103031"/>
            <a:ext cx="4310130" cy="593086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031" y="901520"/>
            <a:ext cx="11912958" cy="5859887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Dissappearance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Pterocarpus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erinaceus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leguminous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Papilionoideae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(super family),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Fabaceae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(Family)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Multipurpose Species endemic  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Soudano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-Guinean, et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Soudano-Sahelean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Species, threatened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various practices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problem of regeneration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Glèlè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al.,2008,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Rabiou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2015)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Biology/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Sylviculture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species  as measure, ensure biodiversity </a:t>
            </a:r>
            <a:r>
              <a:rPr lang="fr-FR" sz="2800" dirty="0"/>
              <a:t>(</a:t>
            </a:r>
            <a:r>
              <a:rPr lang="fr-FR" sz="2800" dirty="0" err="1"/>
              <a:t>Montesqui</a:t>
            </a:r>
            <a:r>
              <a:rPr lang="fr-FR" sz="2800" dirty="0"/>
              <a:t> 2000, Ali et al., 2017)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0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35" y="184822"/>
            <a:ext cx="3463344" cy="768216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851" y="643944"/>
            <a:ext cx="11044707" cy="5937160"/>
          </a:xfrm>
        </p:spPr>
        <p:txBody>
          <a:bodyPr>
            <a:normAutofit/>
          </a:bodyPr>
          <a:lstStyle/>
          <a:p>
            <a:pPr marL="342900" indent="-342900" algn="just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Pterocarpus e.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impossible, propagation stem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cuttings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(not possible)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Kouami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2015,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Bodjrenou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sylviculture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effect of class diameter of cuttings , doses of AIA on budding, buds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bursting, rooting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530" y="102425"/>
            <a:ext cx="6180786" cy="90988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547" y="1004552"/>
            <a:ext cx="11681138" cy="56538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erinaceus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Ouémé-Supérieur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northern Benin.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Figure 1: Cuttings harvested                      Figure2: Cutting of cuttings</a:t>
            </a:r>
          </a:p>
          <a:p>
            <a:pPr marL="0" indent="0" algn="just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7" y="1774724"/>
            <a:ext cx="5550812" cy="4094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6" y="1776612"/>
            <a:ext cx="5489948" cy="4117461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 rot="13067457">
            <a:off x="1058931" y="3894912"/>
            <a:ext cx="289847" cy="140362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703472">
            <a:off x="11012023" y="4031935"/>
            <a:ext cx="275702" cy="103826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3067457">
            <a:off x="8240296" y="4654241"/>
            <a:ext cx="289847" cy="140362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67993" y="597346"/>
            <a:ext cx="4955335" cy="5433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5" y="1726899"/>
            <a:ext cx="5181600" cy="3886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17" y="1726899"/>
            <a:ext cx="5181600" cy="3886200"/>
          </a:xfrm>
        </p:spPr>
      </p:pic>
      <p:sp>
        <p:nvSpPr>
          <p:cNvPr id="7" name="Rectangle 6"/>
          <p:cNvSpPr/>
          <p:nvPr/>
        </p:nvSpPr>
        <p:spPr>
          <a:xfrm>
            <a:off x="369509" y="5808371"/>
            <a:ext cx="5609508" cy="33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Figure 3 : Doses of AIA for solutions for </a:t>
            </a:r>
            <a:r>
              <a:rPr lang="fr-FR" dirty="0" err="1" smtClean="0">
                <a:solidFill>
                  <a:schemeClr val="tx1"/>
                </a:solidFill>
              </a:rPr>
              <a:t>cuttings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soaking</a:t>
            </a:r>
            <a:r>
              <a:rPr lang="fr-FR" dirty="0" err="1" smtClean="0"/>
              <a:t>J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979017" y="5808371"/>
            <a:ext cx="5491324" cy="33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Figure 4 : </a:t>
            </a:r>
            <a:r>
              <a:rPr lang="fr-FR" dirty="0" err="1" smtClean="0">
                <a:solidFill>
                  <a:schemeClr val="tx1"/>
                </a:solidFill>
              </a:rPr>
              <a:t>Soaking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cuttings</a:t>
            </a:r>
            <a:r>
              <a:rPr lang="fr-FR" dirty="0" smtClean="0">
                <a:solidFill>
                  <a:schemeClr val="tx1"/>
                </a:solidFill>
              </a:rPr>
              <a:t> on </a:t>
            </a:r>
            <a:r>
              <a:rPr lang="fr-FR" dirty="0" err="1" smtClean="0">
                <a:solidFill>
                  <a:schemeClr val="tx1"/>
                </a:solidFill>
              </a:rPr>
              <a:t>differents</a:t>
            </a:r>
            <a:r>
              <a:rPr lang="fr-FR" dirty="0" smtClean="0">
                <a:solidFill>
                  <a:schemeClr val="tx1"/>
                </a:solidFill>
              </a:rPr>
              <a:t> doses of AIA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108620" cy="84810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577" y="965916"/>
            <a:ext cx="11616744" cy="579549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 design: Split plot, Diameter of cuttings ([2 - 2.5], [2.6 - 3] and [3.1 - 3.5] cm), Doses of AIA (750; 1500; 2000 mg/l), Time of soaking (10s; 20min and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432 treatments, repetition (3 times)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collected: Number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rooted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analysis :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binomial), packages (effects)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ratio, Probability)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0304"/>
            <a:ext cx="8714704" cy="72121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discussions</a:t>
            </a:r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41667" y="901522"/>
            <a:ext cx="11655381" cy="5615188"/>
          </a:xfrm>
        </p:spPr>
        <p:txBody>
          <a:bodyPr/>
          <a:lstStyle/>
          <a:p>
            <a:pPr algn="l"/>
            <a:r>
              <a:rPr lang="fr-FR" b="1" dirty="0" smtClean="0"/>
              <a:t>Budding</a:t>
            </a:r>
          </a:p>
          <a:p>
            <a:pPr algn="l"/>
            <a:r>
              <a:rPr lang="fr-FR" dirty="0" smtClean="0"/>
              <a:t>Table1: Results of glm on  </a:t>
            </a:r>
            <a:r>
              <a:rPr lang="fr-FR" dirty="0" err="1"/>
              <a:t>b</a:t>
            </a:r>
            <a:r>
              <a:rPr lang="fr-FR" dirty="0" err="1" smtClean="0"/>
              <a:t>udding</a:t>
            </a:r>
            <a:endParaRPr lang="fr-FR" dirty="0"/>
          </a:p>
          <a:p>
            <a:pPr algn="l"/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803700"/>
              </p:ext>
            </p:extLst>
          </p:nvPr>
        </p:nvGraphicFramePr>
        <p:xfrm>
          <a:off x="296215" y="1848131"/>
          <a:ext cx="4445236" cy="3473979"/>
        </p:xfrm>
        <a:graphic>
          <a:graphicData uri="http://schemas.openxmlformats.org/drawingml/2006/table">
            <a:tbl>
              <a:tblPr firstRow="1" firstCol="1" bandRow="1"/>
              <a:tblGrid>
                <a:gridCol w="1440095"/>
                <a:gridCol w="1298113"/>
                <a:gridCol w="661964"/>
                <a:gridCol w="83925"/>
                <a:gridCol w="961139"/>
              </a:tblGrid>
              <a:tr h="83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P&gt;|z|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8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acetic acid dose (mg/l)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5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Soakin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 time (seconds)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34" y="1203742"/>
            <a:ext cx="5392939" cy="38799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0800000" flipH="1" flipV="1">
            <a:off x="6258105" y="5104188"/>
            <a:ext cx="5455856" cy="756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Figure 5 : Budding rate </a:t>
            </a:r>
            <a:r>
              <a:rPr lang="fr-FR" dirty="0" err="1" smtClean="0">
                <a:solidFill>
                  <a:schemeClr val="tx1"/>
                </a:solidFill>
              </a:rPr>
              <a:t>according</a:t>
            </a:r>
            <a:r>
              <a:rPr lang="fr-FR" dirty="0" smtClean="0">
                <a:solidFill>
                  <a:schemeClr val="tx1"/>
                </a:solidFill>
              </a:rPr>
              <a:t> to AIA doses and duration of </a:t>
            </a:r>
            <a:r>
              <a:rPr lang="fr-FR" dirty="0" err="1" smtClean="0">
                <a:solidFill>
                  <a:schemeClr val="tx1"/>
                </a:solidFill>
              </a:rPr>
              <a:t>soaking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56" y="5881511"/>
            <a:ext cx="8589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Bodjrenou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(2018) on </a:t>
            </a:r>
            <a:r>
              <a:rPr lang="en-US" sz="2000" i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P, </a:t>
            </a:r>
            <a:r>
              <a:rPr lang="en-US" sz="20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erinaceus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stem cuttings (35.5%) </a:t>
            </a:r>
            <a:r>
              <a:rPr lang="en-US" sz="2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NAA)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777</Words>
  <Application>Microsoft Office PowerPoint</Application>
  <PresentationFormat>Grand écran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Outline</vt:lpstr>
      <vt:lpstr>Introduction</vt:lpstr>
      <vt:lpstr>Introduction</vt:lpstr>
      <vt:lpstr>Introduction</vt:lpstr>
      <vt:lpstr>Methodology</vt:lpstr>
      <vt:lpstr>Methodology Materials  </vt:lpstr>
      <vt:lpstr>Methodology</vt:lpstr>
      <vt:lpstr>Results and discussions</vt:lpstr>
      <vt:lpstr>Results and discussions</vt:lpstr>
      <vt:lpstr>Results and discussions</vt:lpstr>
      <vt:lpstr>CONCLUSION AND PERSPECTIVES</vt:lpstr>
      <vt:lpstr>CONCLUSION AND PERSPECTIVES</vt:lpstr>
      <vt:lpstr>Thanks for your attention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AKIN Yanik</dc:creator>
  <cp:lastModifiedBy>AKIN Yanik</cp:lastModifiedBy>
  <cp:revision>77</cp:revision>
  <dcterms:created xsi:type="dcterms:W3CDTF">2019-05-11T20:59:07Z</dcterms:created>
  <dcterms:modified xsi:type="dcterms:W3CDTF">2019-05-24T09:31:58Z</dcterms:modified>
</cp:coreProperties>
</file>