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88" r:id="rId2"/>
    <p:sldId id="262" r:id="rId3"/>
    <p:sldId id="290" r:id="rId4"/>
    <p:sldId id="302" r:id="rId5"/>
    <p:sldId id="298" r:id="rId6"/>
    <p:sldId id="285" r:id="rId7"/>
    <p:sldId id="289" r:id="rId8"/>
    <p:sldId id="266" r:id="rId9"/>
    <p:sldId id="293" r:id="rId10"/>
    <p:sldId id="292" r:id="rId11"/>
    <p:sldId id="279" r:id="rId12"/>
    <p:sldId id="271" r:id="rId13"/>
    <p:sldId id="286" r:id="rId14"/>
    <p:sldId id="283" r:id="rId15"/>
    <p:sldId id="276" r:id="rId16"/>
    <p:sldId id="277" r:id="rId17"/>
    <p:sldId id="284" r:id="rId18"/>
    <p:sldId id="312" r:id="rId19"/>
    <p:sldId id="25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DJANGNON" initials="W" lastIdx="9" clrIdx="0">
    <p:extLst>
      <p:ext uri="{19B8F6BF-5375-455C-9EA6-DF929625EA0E}">
        <p15:presenceInfo xmlns:p15="http://schemas.microsoft.com/office/powerpoint/2012/main" userId="WEDJANG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7" autoAdjust="0"/>
    <p:restoredTop sz="58007" autoAdjust="0"/>
  </p:normalViewPr>
  <p:slideViewPr>
    <p:cSldViewPr>
      <p:cViewPr varScale="1">
        <p:scale>
          <a:sx n="86" d="100"/>
          <a:sy n="86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4CE8-0DF5-4DB0-B54C-31F09C49D310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9C67F-11B9-41E2-B4D0-5D4176B75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31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fr-FR" sz="1200" b="1" dirty="0">
              <a:latin typeface="Berlin Sans FB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4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17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40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86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08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64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1200" b="1" dirty="0" smtClean="0"/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16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4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0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27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16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2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Berlin Sans FB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C67F-11B9-41E2-B4D0-5D4176B755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72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3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5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2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7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94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E829-59BB-49EB-B2F9-D0A77A58BA7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223C-E5C3-40FE-A1ED-F6EA7508F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lerf-u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abdelazize_issa@yahoo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13605" y="5013176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ISSA Abdel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Azize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OUINSAVI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Christine</a:t>
            </a:r>
            <a:r>
              <a:rPr lang="fr-F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AKOSSOU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Arcardus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Laboratoire d’Études et de Recherches Forestières (LERF),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www,lerf-up.com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Faculté d’Agronomie, Université de Parakou, BP 123  Parakou, Bénin.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* 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: Auteur de correspondance, E-mail : </a:t>
            </a:r>
            <a:r>
              <a:rPr lang="fr-FR" b="1" i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abdelazize_issa@yahoo.fr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C:\Users\OUINSAVI\AppData\Local\Microsoft\Windows\Temporary Internet Files\Content.IE5\00IT9E3I\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4" y="332655"/>
            <a:ext cx="1775714" cy="180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IVERSITE DE PARAKO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1550"/>
            <a:ext cx="1643375" cy="1753019"/>
          </a:xfrm>
          <a:prstGeom prst="rect">
            <a:avLst/>
          </a:prstGeom>
          <a:noFill/>
        </p:spPr>
      </p:pic>
      <p:sp>
        <p:nvSpPr>
          <p:cNvPr id="10" name="Rectangle à coins arrondis 9"/>
          <p:cNvSpPr/>
          <p:nvPr/>
        </p:nvSpPr>
        <p:spPr bwMode="auto">
          <a:xfrm>
            <a:off x="303963" y="2134571"/>
            <a:ext cx="8823731" cy="234652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Nouvelles formes d'utilisation des terres dans les agro écosystèmes au nord-est du Benin: Impact sur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concentration en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C02 et la respiration du sol.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559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Méthodologies (3/7)</a:t>
            </a:r>
            <a:endParaRPr lang="fr-F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2016224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r>
              <a:rPr lang="fr-FR" b="1" dirty="0" smtClean="0">
                <a:latin typeface="Berlin Sans FB" pitchFamily="34" charset="0"/>
              </a:rPr>
              <a:t>Dispositif de l’expérience  </a:t>
            </a:r>
            <a:endParaRPr lang="fr-FR" sz="3200" b="1" dirty="0">
              <a:latin typeface="Berlin Sans FB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97814"/>
              </p:ext>
            </p:extLst>
          </p:nvPr>
        </p:nvGraphicFramePr>
        <p:xfrm>
          <a:off x="611559" y="2132856"/>
          <a:ext cx="7704857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2020339"/>
                <a:gridCol w="1951885"/>
                <a:gridCol w="2088794"/>
                <a:gridCol w="1643839"/>
              </a:tblGrid>
              <a:tr h="8910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O2_M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O1_M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FM_M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9261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FM_M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O1_M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O2_M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</a:tr>
              <a:tr h="991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FM_M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O2_M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O1_M</a:t>
                      </a: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605276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Berlin Sans FB Demi" pitchFamily="34" charset="0"/>
              </a:rPr>
              <a:t>Figure </a:t>
            </a:r>
            <a:r>
              <a:rPr lang="fr-FR" sz="2000" dirty="0" smtClean="0">
                <a:latin typeface="Berlin Sans FB Demi" pitchFamily="34" charset="0"/>
              </a:rPr>
              <a:t>4 : </a:t>
            </a:r>
            <a:r>
              <a:rPr lang="fr-FR" sz="2000" dirty="0">
                <a:latin typeface="Berlin Sans FB Demi" pitchFamily="34" charset="0"/>
              </a:rPr>
              <a:t>Dispositif expérimental à</a:t>
            </a:r>
            <a:r>
              <a:rPr lang="fr-FR" sz="2000" dirty="0" smtClean="0">
                <a:latin typeface="Berlin Sans FB Demi" pitchFamily="34" charset="0"/>
              </a:rPr>
              <a:t> </a:t>
            </a:r>
            <a:r>
              <a:rPr lang="fr-FR" sz="2000" dirty="0" err="1">
                <a:latin typeface="Berlin Sans FB Demi" pitchFamily="34" charset="0"/>
              </a:rPr>
              <a:t>Kassakou</a:t>
            </a:r>
            <a:endParaRPr lang="fr-FR" sz="20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2"/>
                </a:solidFill>
                <a:latin typeface="Berlin Sans FB" pitchFamily="34" charset="0"/>
              </a:rPr>
              <a:t>Méthodes </a:t>
            </a:r>
            <a:r>
              <a:rPr lang="fr-FR" sz="3600" b="1" dirty="0">
                <a:solidFill>
                  <a:schemeClr val="accent2"/>
                </a:solidFill>
                <a:latin typeface="Berlin Sans FB" pitchFamily="34" charset="0"/>
              </a:rPr>
              <a:t>de collecte de </a:t>
            </a:r>
            <a:r>
              <a:rPr lang="fr-FR" sz="3600" b="1" dirty="0" smtClean="0">
                <a:solidFill>
                  <a:schemeClr val="accent2"/>
                </a:solidFill>
                <a:latin typeface="Berlin Sans FB" pitchFamily="34" charset="0"/>
              </a:rPr>
              <a:t>données </a:t>
            </a:r>
            <a:r>
              <a:rPr lang="fr-FR" sz="3600" b="1" dirty="0" smtClean="0">
                <a:solidFill>
                  <a:schemeClr val="accent2"/>
                </a:solidFill>
                <a:latin typeface="Berlin Sans FB" pitchFamily="34" charset="0"/>
                <a:ea typeface="Adobe Gothic Std B" pitchFamily="34" charset="-128"/>
              </a:rPr>
              <a:t>(5/7)</a:t>
            </a:r>
            <a:endParaRPr lang="fr-FR" sz="3600" dirty="0">
              <a:solidFill>
                <a:schemeClr val="accent2"/>
              </a:solidFill>
              <a:latin typeface="Berlin Sans FB" pitchFamily="34" charset="0"/>
              <a:ea typeface="Adobe Gothic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latin typeface="Berlin Sans FB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" pitchFamily="34" charset="0"/>
              </a:rPr>
              <a:t>2 </a:t>
            </a:r>
            <a:r>
              <a:rPr lang="fr-FR" sz="2800" dirty="0">
                <a:latin typeface="Berlin Sans FB" pitchFamily="34" charset="0"/>
              </a:rPr>
              <a:t>les matins entre 6h30 et </a:t>
            </a:r>
            <a:r>
              <a:rPr lang="fr-FR" sz="2800" dirty="0" smtClean="0">
                <a:latin typeface="Berlin Sans FB" pitchFamily="34" charset="0"/>
              </a:rPr>
              <a:t>9h</a:t>
            </a: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" pitchFamily="34" charset="0"/>
              </a:rPr>
              <a:t>2 </a:t>
            </a:r>
            <a:r>
              <a:rPr lang="fr-FR" sz="2800" dirty="0">
                <a:latin typeface="Berlin Sans FB" pitchFamily="34" charset="0"/>
              </a:rPr>
              <a:t>puis les soirs dans l’après-midi entre l2h00 et 16h </a:t>
            </a:r>
            <a:r>
              <a:rPr lang="fr-FR" sz="2800" dirty="0" smtClean="0">
                <a:latin typeface="Berlin Sans FB" pitchFamily="34" charset="0"/>
              </a:rPr>
              <a:t>;</a:t>
            </a: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" pitchFamily="34" charset="0"/>
              </a:rPr>
              <a:t>48 </a:t>
            </a:r>
            <a:r>
              <a:rPr lang="fr-FR" sz="2800" dirty="0">
                <a:latin typeface="Berlin Sans FB" pitchFamily="34" charset="0"/>
              </a:rPr>
              <a:t>points de mesures au tota</a:t>
            </a:r>
            <a:r>
              <a:rPr lang="fr-FR" sz="3200" dirty="0">
                <a:latin typeface="Berlin Sans FB" pitchFamily="34" charset="0"/>
              </a:rPr>
              <a:t>l  </a:t>
            </a:r>
            <a:endParaRPr lang="fr-FR" sz="3200" dirty="0" smtClean="0">
              <a:latin typeface="Berlin Sans FB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200" dirty="0">
                <a:latin typeface="Berlin Sans FB" pitchFamily="34" charset="0"/>
              </a:rPr>
              <a:t>Période de phase développement des cultures : mi-aout et mi-novembre 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3200" dirty="0" smtClean="0">
              <a:latin typeface="Berlin Sans FB" pitchFamily="34" charset="0"/>
            </a:endParaRPr>
          </a:p>
          <a:p>
            <a:pPr lvl="0" algn="just"/>
            <a:endParaRPr lang="fr-FR" sz="3200" b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235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Méthodologies (6/7)</a:t>
            </a:r>
            <a:endParaRPr lang="fr-F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200800" cy="35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5922719"/>
            <a:ext cx="4213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Berlin Sans FB" panose="020E0602020502020306" pitchFamily="34" charset="0"/>
              </a:rPr>
              <a:t>Photo 1 : Respiration IRGA in situ</a:t>
            </a:r>
          </a:p>
        </p:txBody>
      </p:sp>
    </p:spTree>
    <p:extLst>
      <p:ext uri="{BB962C8B-B14F-4D97-AF65-F5344CB8AC3E}">
        <p14:creationId xmlns:p14="http://schemas.microsoft.com/office/powerpoint/2010/main" val="1603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Méthode </a:t>
            </a:r>
            <a:r>
              <a:rPr lang="fr-FR" b="1" dirty="0">
                <a:solidFill>
                  <a:schemeClr val="accent2"/>
                </a:solidFill>
                <a:latin typeface="Berlin Sans FB" pitchFamily="34" charset="0"/>
              </a:rPr>
              <a:t>d’analyse des </a:t>
            </a:r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données(7/7)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" pitchFamily="34" charset="0"/>
              </a:rPr>
              <a:t>Modèle </a:t>
            </a:r>
            <a:r>
              <a:rPr lang="fr-FR" sz="2800" dirty="0">
                <a:latin typeface="Berlin Sans FB" pitchFamily="34" charset="0"/>
              </a:rPr>
              <a:t>d’analyse de covariance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" pitchFamily="34" charset="0"/>
              </a:rPr>
              <a:t>Analyses  R </a:t>
            </a:r>
            <a:r>
              <a:rPr lang="fr-FR" sz="2800" dirty="0">
                <a:latin typeface="Berlin Sans FB" pitchFamily="34" charset="0"/>
              </a:rPr>
              <a:t>version 3.4.2 (R </a:t>
            </a:r>
            <a:r>
              <a:rPr lang="fr-FR" sz="2800" dirty="0" err="1">
                <a:latin typeface="Berlin Sans FB" pitchFamily="34" charset="0"/>
              </a:rPr>
              <a:t>Core</a:t>
            </a:r>
            <a:r>
              <a:rPr lang="fr-FR" sz="2800" dirty="0">
                <a:latin typeface="Berlin Sans FB" pitchFamily="34" charset="0"/>
              </a:rPr>
              <a:t> Team 2017</a:t>
            </a:r>
            <a:r>
              <a:rPr lang="fr-FR" sz="2800" dirty="0" smtClean="0">
                <a:latin typeface="Berlin Sans FB" pitchFamily="34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" pitchFamily="34" charset="0"/>
              </a:rPr>
              <a:t>Le seuil de significativité retenu est de 5 %.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latin typeface="Berlin Sans FB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792088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  <a:latin typeface="Berlin Sans FB" pitchFamily="34" charset="0"/>
              </a:rPr>
              <a:t>Résultats et discussions </a:t>
            </a:r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(1/3) 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101498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Berlin Sans FB" pitchFamily="34" charset="0"/>
              </a:rPr>
              <a:t>Tableau </a:t>
            </a:r>
            <a:r>
              <a:rPr lang="fr-FR" sz="2000" dirty="0" smtClean="0">
                <a:latin typeface="Berlin Sans FB" pitchFamily="34" charset="0"/>
              </a:rPr>
              <a:t>1: </a:t>
            </a:r>
            <a:r>
              <a:rPr lang="fr-FR" sz="2000" dirty="0">
                <a:latin typeface="Berlin Sans FB" pitchFamily="34" charset="0"/>
              </a:rPr>
              <a:t>Matrice de corrélation des variables et valeurs de probabilité</a:t>
            </a:r>
            <a:endParaRPr lang="fr-FR" sz="2000" b="1" dirty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701" y="98072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Berlin Sans FB" pitchFamily="34" charset="0"/>
              </a:rPr>
              <a:t>Caractéristiques </a:t>
            </a:r>
            <a:r>
              <a:rPr lang="fr-FR" sz="2800" b="1" dirty="0">
                <a:latin typeface="Berlin Sans FB" pitchFamily="34" charset="0"/>
              </a:rPr>
              <a:t>physiques, concentration et respiration du sol au cours du cycle de la plante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8371"/>
              </p:ext>
            </p:extLst>
          </p:nvPr>
        </p:nvGraphicFramePr>
        <p:xfrm>
          <a:off x="179512" y="3068960"/>
          <a:ext cx="8691113" cy="3429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24316"/>
                <a:gridCol w="615950"/>
                <a:gridCol w="757449"/>
                <a:gridCol w="1083254"/>
                <a:gridCol w="1153200"/>
                <a:gridCol w="757449"/>
                <a:gridCol w="586264"/>
                <a:gridCol w="1083254"/>
                <a:gridCol w="846723"/>
                <a:gridCol w="1083254"/>
              </a:tblGrid>
              <a:tr h="45925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en-US" sz="1800" dirty="0">
                          <a:effectLst/>
                        </a:rPr>
                        <a:t>Début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925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CO </a:t>
                      </a:r>
                      <a:r>
                        <a:rPr lang="en-US" sz="1800" baseline="-25000" smtClean="0">
                          <a:effectLst/>
                        </a:rPr>
                        <a:t>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0,676</a:t>
                      </a:r>
                      <a:r>
                        <a:rPr lang="en-US" sz="1800" baseline="30000" dirty="0">
                          <a:effectLst/>
                        </a:rPr>
                        <a:t>ns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&lt;0,001***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0,001***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 </a:t>
                      </a:r>
                      <a:r>
                        <a:rPr lang="en-US" sz="1800" b="0" baseline="-25000" dirty="0">
                          <a:effectLst/>
                        </a:rPr>
                        <a:t>2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&lt;0,001***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0,005**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0,051</a:t>
                      </a:r>
                      <a:r>
                        <a:rPr lang="en-US" sz="1800" baseline="30000">
                          <a:effectLst/>
                        </a:rPr>
                        <a:t>ns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45925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-0,06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0,698</a:t>
                      </a:r>
                      <a:r>
                        <a:rPr lang="en-US" sz="1800" baseline="30000" dirty="0">
                          <a:effectLst/>
                        </a:rPr>
                        <a:t>ns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0,054</a:t>
                      </a:r>
                      <a:r>
                        <a:rPr lang="en-US" sz="1800" baseline="30000" dirty="0">
                          <a:effectLst/>
                        </a:rPr>
                        <a:t>ns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RS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0,714</a:t>
                      </a:r>
                      <a:r>
                        <a:rPr lang="en-US" sz="1800" baseline="30000" dirty="0">
                          <a:effectLst/>
                        </a:rPr>
                        <a:t>ns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0,222</a:t>
                      </a:r>
                      <a:r>
                        <a:rPr lang="en-US" sz="1800" baseline="30000">
                          <a:effectLst/>
                        </a:rPr>
                        <a:t>ns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925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-0,57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-0,06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&lt;0,001***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0,40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-0,05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&lt;0,001***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45925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0,53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-0,88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H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0,18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-0,88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600" y="691519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** </a:t>
            </a:r>
            <a:r>
              <a:rPr lang="fr-FR" sz="2400" b="1" dirty="0" err="1"/>
              <a:t>Prob</a:t>
            </a:r>
            <a:r>
              <a:rPr lang="fr-FR" sz="2400" b="1" dirty="0"/>
              <a:t> &lt; 0,01  ***</a:t>
            </a:r>
            <a:r>
              <a:rPr lang="fr-FR" sz="2400" b="1" dirty="0" err="1"/>
              <a:t>Prob</a:t>
            </a:r>
            <a:r>
              <a:rPr lang="fr-FR" sz="2400" b="1" dirty="0"/>
              <a:t> &lt; 0,001 et ns=non significatif.</a:t>
            </a:r>
          </a:p>
        </p:txBody>
      </p:sp>
      <p:sp>
        <p:nvSpPr>
          <p:cNvPr id="10" name="Ellipse 9"/>
          <p:cNvSpPr/>
          <p:nvPr/>
        </p:nvSpPr>
        <p:spPr>
          <a:xfrm>
            <a:off x="5180315" y="4494902"/>
            <a:ext cx="798258" cy="57439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267744" y="3862718"/>
            <a:ext cx="1000844" cy="574394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899484" y="3862718"/>
            <a:ext cx="936104" cy="574394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772908" y="3942013"/>
            <a:ext cx="1080120" cy="422847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347863" y="5250105"/>
            <a:ext cx="1184321" cy="57439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784476" y="5225008"/>
            <a:ext cx="1053081" cy="57439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55576" y="5302878"/>
            <a:ext cx="798258" cy="47079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069886" y="5373216"/>
            <a:ext cx="798258" cy="47079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219341" y="5977945"/>
            <a:ext cx="798258" cy="47079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831241" y="6000566"/>
            <a:ext cx="798258" cy="47079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2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  <a:latin typeface="Berlin Sans FB" pitchFamily="34" charset="0"/>
              </a:rPr>
              <a:t>Résultats et </a:t>
            </a:r>
            <a:r>
              <a:rPr lang="fr-FR" b="1" dirty="0" smtClean="0">
                <a:solidFill>
                  <a:srgbClr val="C00000"/>
                </a:solidFill>
                <a:latin typeface="Berlin Sans FB" pitchFamily="34" charset="0"/>
              </a:rPr>
              <a:t>discussions (2/3) </a:t>
            </a:r>
            <a:endParaRPr lang="fr-FR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35" y="908720"/>
            <a:ext cx="8784976" cy="72008"/>
          </a:xfrm>
        </p:spPr>
        <p:txBody>
          <a:bodyPr>
            <a:normAutofit fontScale="25000" lnSpcReduction="20000"/>
          </a:bodyPr>
          <a:lstStyle/>
          <a:p>
            <a:pPr marL="0" lvl="2" indent="0">
              <a:buClr>
                <a:schemeClr val="tx2"/>
              </a:buClr>
              <a:buSzPct val="75000"/>
              <a:buNone/>
            </a:pPr>
            <a:endParaRPr lang="fr-FR" sz="9600" dirty="0" smtClean="0">
              <a:latin typeface="Berlin Sans FB" pitchFamily="34" charset="0"/>
            </a:endParaRPr>
          </a:p>
          <a:p>
            <a:pPr marL="342900" lvl="2" indent="-342900"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endParaRPr lang="fr-FR" sz="2000" b="1" dirty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0" y="980728"/>
            <a:ext cx="7478125" cy="49685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6914" y="6237312"/>
            <a:ext cx="821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erlin Sans FB" panose="020E0602020502020306" pitchFamily="34" charset="0"/>
              </a:rPr>
              <a:t>Figure </a:t>
            </a:r>
            <a:r>
              <a:rPr lang="fr-FR" sz="2000" b="1" dirty="0" smtClean="0">
                <a:latin typeface="Berlin Sans FB" panose="020E0602020502020306" pitchFamily="34" charset="0"/>
              </a:rPr>
              <a:t>6: </a:t>
            </a:r>
            <a:r>
              <a:rPr lang="fr-FR" sz="2000" b="1" dirty="0">
                <a:latin typeface="Berlin Sans FB" panose="020E0602020502020306" pitchFamily="34" charset="0"/>
              </a:rPr>
              <a:t>Effet du type de fertilisant  sur la teneur en CO2  du sol</a:t>
            </a:r>
            <a:r>
              <a:rPr lang="fr-F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0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792088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Berlin Sans FB" pitchFamily="34" charset="0"/>
              </a:rPr>
              <a:t>Résultats et </a:t>
            </a:r>
            <a:r>
              <a:rPr lang="fr-FR" b="1" dirty="0" smtClean="0">
                <a:solidFill>
                  <a:srgbClr val="C00000"/>
                </a:solidFill>
                <a:latin typeface="Berlin Sans FB" pitchFamily="34" charset="0"/>
              </a:rPr>
              <a:t>discussions (3/3) </a:t>
            </a:r>
            <a:endParaRPr lang="fr-FR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1715"/>
            <a:ext cx="756084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99592" y="5949280"/>
            <a:ext cx="75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erlin Sans FB" panose="020E0602020502020306" pitchFamily="34" charset="0"/>
              </a:rPr>
              <a:t>Figure </a:t>
            </a:r>
            <a:r>
              <a:rPr lang="fr-FR" sz="2000" b="1" dirty="0" smtClean="0">
                <a:latin typeface="Berlin Sans FB" panose="020E0602020502020306" pitchFamily="34" charset="0"/>
              </a:rPr>
              <a:t>7 : </a:t>
            </a:r>
            <a:r>
              <a:rPr lang="fr-FR" sz="2000" b="1" dirty="0">
                <a:latin typeface="Berlin Sans FB" panose="020E0602020502020306" pitchFamily="34" charset="0"/>
              </a:rPr>
              <a:t>Effet du type de fertilisant  sur la </a:t>
            </a:r>
            <a:r>
              <a:rPr lang="fr-FR" sz="2000" b="1" dirty="0" smtClean="0">
                <a:latin typeface="Berlin Sans FB" panose="020E0602020502020306" pitchFamily="34" charset="0"/>
              </a:rPr>
              <a:t>respiration </a:t>
            </a:r>
            <a:r>
              <a:rPr lang="fr-FR" sz="2000" b="1" dirty="0">
                <a:latin typeface="Berlin Sans FB" panose="020E0602020502020306" pitchFamily="34" charset="0"/>
              </a:rPr>
              <a:t>du sol</a:t>
            </a:r>
            <a:endParaRPr lang="en-US" sz="20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3"/>
            <a:ext cx="7772400" cy="63935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Conclusion (1/1)</a:t>
            </a:r>
            <a:endParaRPr lang="fr-F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44019"/>
            <a:ext cx="8712968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 "/>
              </a:rPr>
              <a:t>Le </a:t>
            </a:r>
            <a:r>
              <a:rPr lang="fr-FR" sz="2800" dirty="0">
                <a:latin typeface="Berlin Sans FB "/>
              </a:rPr>
              <a:t>traitement à la fumure organique a occasionné une hausse sensible de la respiration du sol comparativement à la fertilisation minérale azotée qui est statistiquement identique aux parcelles non traitées.</a:t>
            </a:r>
          </a:p>
        </p:txBody>
      </p:sp>
    </p:spTree>
    <p:extLst>
      <p:ext uri="{BB962C8B-B14F-4D97-AF65-F5344CB8AC3E}">
        <p14:creationId xmlns:p14="http://schemas.microsoft.com/office/powerpoint/2010/main" val="13733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3"/>
            <a:ext cx="7772400" cy="63935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Suggestions  (1/1)</a:t>
            </a:r>
            <a:endParaRPr lang="fr-F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44019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 "/>
              </a:rPr>
              <a:t>Utiliser rationnement le fumure organique  pour  réduire l’émission du CO2  en atténuant les effets du changement climatique.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Promouvoir l’association du riz au soja pour restaurer le sol.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>
              <a:latin typeface="Berlin Sans FB "/>
            </a:endParaRPr>
          </a:p>
        </p:txBody>
      </p:sp>
    </p:spTree>
    <p:extLst>
      <p:ext uri="{BB962C8B-B14F-4D97-AF65-F5344CB8AC3E}">
        <p14:creationId xmlns:p14="http://schemas.microsoft.com/office/powerpoint/2010/main" val="8709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208912" cy="518457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9195"/>
              </a:avLst>
            </a:prstTxWarp>
          </a:bodyPr>
          <a:lstStyle/>
          <a:p>
            <a:pPr algn="ctr"/>
            <a:r>
              <a:rPr lang="fr-FR" sz="9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aimable attention</a:t>
            </a:r>
          </a:p>
        </p:txBody>
      </p:sp>
      <p:pic>
        <p:nvPicPr>
          <p:cNvPr id="5" name="Image 4" descr="C:\Users\User\AppData\Local\Microsoft\Windows\INetCache\Content.Word\IMG_20170825_114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9208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2"/>
                </a:solidFill>
                <a:latin typeface="Berlin Sans FB" pitchFamily="34" charset="0"/>
              </a:rPr>
              <a:t>PLAN (1/1)</a:t>
            </a:r>
            <a:endParaRPr lang="fr-FR" sz="3600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dirty="0" smtClean="0">
                <a:latin typeface="Berlin Sans FB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latin typeface="Berlin Sans FB" pitchFamily="34" charset="0"/>
              </a:rPr>
              <a:t>Objectifs </a:t>
            </a:r>
            <a:r>
              <a:rPr lang="fr-FR" sz="4000" dirty="0" smtClean="0">
                <a:latin typeface="Berlin Sans FB" pitchFamily="34" charset="0"/>
              </a:rPr>
              <a:t>et hypothèses de recherche</a:t>
            </a:r>
            <a:endParaRPr lang="fr-FR" sz="4000" dirty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000" dirty="0" smtClean="0">
                <a:latin typeface="Berlin Sans FB" pitchFamily="34" charset="0"/>
              </a:rPr>
              <a:t>Méthodologies  </a:t>
            </a:r>
          </a:p>
          <a:p>
            <a:pPr>
              <a:lnSpc>
                <a:spcPct val="150000"/>
              </a:lnSpc>
            </a:pPr>
            <a:r>
              <a:rPr lang="fr-FR" sz="4000" dirty="0" smtClean="0">
                <a:latin typeface="Berlin Sans FB" pitchFamily="34" charset="0"/>
              </a:rPr>
              <a:t>Résultats et discussions</a:t>
            </a:r>
          </a:p>
          <a:p>
            <a:pPr>
              <a:lnSpc>
                <a:spcPct val="150000"/>
              </a:lnSpc>
            </a:pPr>
            <a:r>
              <a:rPr lang="fr-FR" sz="4000" dirty="0" smtClean="0">
                <a:latin typeface="Berlin Sans FB" pitchFamily="34" charset="0"/>
              </a:rPr>
              <a:t>Conclusion et suggestions  </a:t>
            </a:r>
          </a:p>
          <a:p>
            <a:endParaRPr lang="fr-F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erlin Sans FB Demi" pitchFamily="34" charset="0"/>
              </a:rPr>
              <a:t>Introduction </a:t>
            </a:r>
            <a:endParaRPr lang="fr-FR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484784"/>
            <a:ext cx="8158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T</a:t>
            </a:r>
            <a:r>
              <a:rPr lang="fr-FR" sz="2800" dirty="0" smtClean="0">
                <a:latin typeface="Berlin Sans FB "/>
              </a:rPr>
              <a:t>aux </a:t>
            </a:r>
            <a:r>
              <a:rPr lang="fr-FR" sz="2800" dirty="0">
                <a:latin typeface="Berlin Sans FB "/>
              </a:rPr>
              <a:t>d’accroissement annuel de 4,64</a:t>
            </a:r>
            <a:r>
              <a:rPr lang="fr-FR" sz="2800" dirty="0" smtClean="0">
                <a:latin typeface="Berlin Sans FB "/>
              </a:rPr>
              <a:t>%,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 "/>
              </a:rPr>
              <a:t>sols </a:t>
            </a:r>
            <a:r>
              <a:rPr lang="fr-FR" sz="2800" dirty="0">
                <a:latin typeface="Berlin Sans FB "/>
              </a:rPr>
              <a:t>pauvres et des rendements agricoles inférieures à 3 t/ha (MAEP ; 2016</a:t>
            </a:r>
            <a:r>
              <a:rPr lang="fr-FR" sz="2800" dirty="0" smtClean="0">
                <a:latin typeface="Berlin Sans FB 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solidFill>
                <a:schemeClr val="bg1"/>
              </a:solidFill>
              <a:latin typeface="Berlin Sans FB "/>
            </a:endParaRPr>
          </a:p>
        </p:txBody>
      </p:sp>
    </p:spTree>
    <p:extLst>
      <p:ext uri="{BB962C8B-B14F-4D97-AF65-F5344CB8AC3E}">
        <p14:creationId xmlns:p14="http://schemas.microsoft.com/office/powerpoint/2010/main" val="3404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erlin Sans FB Demi" pitchFamily="34" charset="0"/>
              </a:rPr>
              <a:t>Introduction </a:t>
            </a:r>
            <a:endParaRPr lang="fr-FR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4744"/>
            <a:ext cx="81584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 "/>
              </a:rPr>
              <a:t>Respiration racinaire,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Décomposition microbienne de la litière, de la matière organique du sol, </a:t>
            </a: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Respiration de la faune </a:t>
            </a:r>
            <a:r>
              <a:rPr lang="fr-FR" sz="2800" dirty="0" smtClean="0">
                <a:latin typeface="Berlin Sans FB "/>
              </a:rPr>
              <a:t>(</a:t>
            </a:r>
            <a:r>
              <a:rPr lang="fr-FR" sz="2800" dirty="0" err="1">
                <a:latin typeface="Berlin Sans FB "/>
              </a:rPr>
              <a:t>Luo</a:t>
            </a:r>
            <a:r>
              <a:rPr lang="fr-FR" sz="2800" dirty="0">
                <a:latin typeface="Berlin Sans FB "/>
              </a:rPr>
              <a:t> et Zhou, 2006).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solidFill>
                <a:schemeClr val="bg1"/>
              </a:solidFill>
              <a:latin typeface="Berlin Sans FB "/>
            </a:endParaRPr>
          </a:p>
        </p:txBody>
      </p:sp>
    </p:spTree>
    <p:extLst>
      <p:ext uri="{BB962C8B-B14F-4D97-AF65-F5344CB8AC3E}">
        <p14:creationId xmlns:p14="http://schemas.microsoft.com/office/powerpoint/2010/main" val="2467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erlin Sans FB Demi" pitchFamily="34" charset="0"/>
              </a:rPr>
              <a:t>Introduction </a:t>
            </a:r>
            <a:endParaRPr lang="fr-FR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L</a:t>
            </a:r>
            <a:r>
              <a:rPr lang="fr-FR" sz="2800" dirty="0" smtClean="0">
                <a:latin typeface="Berlin Sans FB "/>
              </a:rPr>
              <a:t>a </a:t>
            </a:r>
            <a:r>
              <a:rPr lang="fr-FR" sz="2800" dirty="0">
                <a:latin typeface="Berlin Sans FB "/>
              </a:rPr>
              <a:t>productivité de </a:t>
            </a:r>
            <a:r>
              <a:rPr lang="fr-FR" sz="2800" dirty="0" smtClean="0">
                <a:latin typeface="Berlin Sans FB "/>
              </a:rPr>
              <a:t>l’écosystème,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L</a:t>
            </a:r>
            <a:r>
              <a:rPr lang="fr-FR" sz="2800" dirty="0" smtClean="0">
                <a:latin typeface="Berlin Sans FB "/>
              </a:rPr>
              <a:t>a </a:t>
            </a:r>
            <a:r>
              <a:rPr lang="fr-FR" sz="2800" dirty="0">
                <a:latin typeface="Berlin Sans FB "/>
              </a:rPr>
              <a:t>fertilité du </a:t>
            </a:r>
            <a:r>
              <a:rPr lang="fr-FR" sz="2800" dirty="0" smtClean="0">
                <a:latin typeface="Berlin Sans FB "/>
              </a:rPr>
              <a:t>sol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Berlin Sans FB "/>
              </a:rPr>
              <a:t>M</a:t>
            </a:r>
            <a:r>
              <a:rPr lang="fr-FR" sz="2800" dirty="0" smtClean="0">
                <a:latin typeface="Berlin Sans FB "/>
              </a:rPr>
              <a:t>ode </a:t>
            </a:r>
            <a:r>
              <a:rPr lang="fr-FR" sz="2800" dirty="0">
                <a:latin typeface="Berlin Sans FB "/>
              </a:rPr>
              <a:t>de gestion des terres agricoles. </a:t>
            </a:r>
            <a:endParaRPr lang="fr-FR" sz="2800" dirty="0" smtClean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Berlin Sans FB "/>
              </a:rPr>
              <a:t>Cycle </a:t>
            </a:r>
            <a:r>
              <a:rPr lang="fr-FR" sz="2800" dirty="0">
                <a:latin typeface="Berlin Sans FB "/>
              </a:rPr>
              <a:t>du carbone et </a:t>
            </a:r>
            <a:r>
              <a:rPr lang="fr-FR" sz="2800" dirty="0" smtClean="0">
                <a:latin typeface="Berlin Sans FB "/>
              </a:rPr>
              <a:t>influence le changement climatique. </a:t>
            </a:r>
            <a:endParaRPr lang="fr-FR" sz="2800" dirty="0">
              <a:latin typeface="Berlin Sans FB 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fr-FR" sz="2800" dirty="0" smtClean="0">
              <a:latin typeface="Berlin Sans FB "/>
            </a:endParaRPr>
          </a:p>
          <a:p>
            <a:pPr algn="just">
              <a:lnSpc>
                <a:spcPct val="150000"/>
              </a:lnSpc>
            </a:pPr>
            <a:endParaRPr lang="fr-FR" sz="2800" dirty="0">
              <a:latin typeface="Berlin Sans FB "/>
            </a:endParaRPr>
          </a:p>
          <a:p>
            <a:pPr algn="just">
              <a:lnSpc>
                <a:spcPct val="150000"/>
              </a:lnSpc>
            </a:pPr>
            <a:endParaRPr lang="fr-FR" sz="2800" dirty="0">
              <a:latin typeface="Berlin Sans FB "/>
            </a:endParaRPr>
          </a:p>
        </p:txBody>
      </p:sp>
    </p:spTree>
    <p:extLst>
      <p:ext uri="{BB962C8B-B14F-4D97-AF65-F5344CB8AC3E}">
        <p14:creationId xmlns:p14="http://schemas.microsoft.com/office/powerpoint/2010/main" val="1132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/>
                </a:solidFill>
                <a:latin typeface="Berlin Sans FB" pitchFamily="34" charset="0"/>
              </a:rPr>
              <a:t>Objectifs de </a:t>
            </a:r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recherche </a:t>
            </a:r>
            <a:r>
              <a:rPr lang="fr-FR" b="1" dirty="0">
                <a:solidFill>
                  <a:schemeClr val="accent2"/>
                </a:solidFill>
                <a:latin typeface="Berlin Sans FB" pitchFamily="34" charset="0"/>
              </a:rPr>
              <a:t>(</a:t>
            </a:r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1/1)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49524" y="2305070"/>
            <a:ext cx="3370348" cy="294175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Berlin Sans FB" pitchFamily="34" charset="0"/>
              </a:rPr>
              <a:t>Etudier </a:t>
            </a:r>
            <a:r>
              <a:rPr lang="fr-FR" sz="2400" dirty="0">
                <a:solidFill>
                  <a:schemeClr val="tx1"/>
                </a:solidFill>
                <a:latin typeface="Berlin Sans FB" pitchFamily="34" charset="0"/>
              </a:rPr>
              <a:t>les effets </a:t>
            </a:r>
            <a:r>
              <a:rPr lang="fr-FR" sz="2400" dirty="0" smtClean="0">
                <a:solidFill>
                  <a:schemeClr val="tx1"/>
                </a:solidFill>
                <a:latin typeface="Berlin Sans FB" pitchFamily="34" charset="0"/>
              </a:rPr>
              <a:t>du </a:t>
            </a:r>
            <a:r>
              <a:rPr lang="fr-FR" sz="2400" dirty="0">
                <a:solidFill>
                  <a:schemeClr val="tx1"/>
                </a:solidFill>
                <a:latin typeface="Berlin Sans FB" pitchFamily="34" charset="0"/>
              </a:rPr>
              <a:t>type de fertilisant sur </a:t>
            </a:r>
            <a:r>
              <a:rPr lang="fr-FR" sz="2400" dirty="0" smtClean="0">
                <a:solidFill>
                  <a:schemeClr val="tx1"/>
                </a:solidFill>
                <a:latin typeface="Berlin Sans FB" pitchFamily="34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Berlin Sans FB" pitchFamily="34" charset="0"/>
              </a:rPr>
              <a:t>concentration et le flux </a:t>
            </a:r>
            <a:r>
              <a:rPr lang="fr-FR" sz="2400" dirty="0" smtClean="0">
                <a:solidFill>
                  <a:schemeClr val="tx1"/>
                </a:solidFill>
                <a:latin typeface="Berlin Sans FB" pitchFamily="34" charset="0"/>
              </a:rPr>
              <a:t>du </a:t>
            </a:r>
            <a:r>
              <a:rPr lang="fr-FR" sz="2400" dirty="0">
                <a:solidFill>
                  <a:schemeClr val="tx1"/>
                </a:solidFill>
                <a:latin typeface="Berlin Sans FB" pitchFamily="34" charset="0"/>
              </a:rPr>
              <a:t>CO2 du sol.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576" y="889674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erlin Sans FB" pitchFamily="34" charset="0"/>
              </a:rPr>
              <a:t>Objectif général</a:t>
            </a:r>
            <a:endParaRPr lang="fr-FR" sz="2400" b="1" dirty="0">
              <a:latin typeface="Berlin Sans FB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975162" y="1325156"/>
            <a:ext cx="5168838" cy="195982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Berlin Sans FB" pitchFamily="34" charset="0"/>
              </a:rPr>
              <a:t>Analyser </a:t>
            </a:r>
            <a:r>
              <a:rPr lang="fr-FR" sz="2400" dirty="0">
                <a:latin typeface="Berlin Sans FB" pitchFamily="34" charset="0"/>
              </a:rPr>
              <a:t>la corrélation entre les caractéristiques physiques, la concentration et la </a:t>
            </a:r>
            <a:r>
              <a:rPr lang="fr-FR" sz="2400" dirty="0" smtClean="0">
                <a:latin typeface="Berlin Sans FB" pitchFamily="34" charset="0"/>
              </a:rPr>
              <a:t>respiration du sol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151" y="850682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Berlin Sans FB" pitchFamily="34" charset="0"/>
              </a:rPr>
              <a:t>Objectifs  spécifiques: 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866328" y="4423850"/>
            <a:ext cx="5143028" cy="187220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fr-FR" sz="2400" dirty="0" smtClean="0">
                <a:latin typeface="Berlin Sans FB" pitchFamily="34" charset="0"/>
              </a:rPr>
              <a:t>Analyser l’effet </a:t>
            </a:r>
            <a:r>
              <a:rPr lang="fr-FR" sz="2400" dirty="0">
                <a:latin typeface="Berlin Sans FB" pitchFamily="34" charset="0"/>
              </a:rPr>
              <a:t>du type de </a:t>
            </a:r>
            <a:r>
              <a:rPr lang="fr-FR" sz="2400" dirty="0" smtClean="0">
                <a:latin typeface="Berlin Sans FB" pitchFamily="34" charset="0"/>
              </a:rPr>
              <a:t>fertilisant sur </a:t>
            </a:r>
            <a:r>
              <a:rPr lang="fr-FR" sz="2400" dirty="0">
                <a:latin typeface="Berlin Sans FB" pitchFamily="34" charset="0"/>
              </a:rPr>
              <a:t>la concentration en CO2 et la respiration du  </a:t>
            </a:r>
            <a:r>
              <a:rPr lang="fr-FR" sz="2400" dirty="0" smtClean="0">
                <a:latin typeface="Berlin Sans FB" pitchFamily="34" charset="0"/>
              </a:rPr>
              <a:t>sol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3220430" y="1844080"/>
            <a:ext cx="720080" cy="56196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3419872" y="4191404"/>
            <a:ext cx="360040" cy="46489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HYPOTHESES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453" y="1052736"/>
            <a:ext cx="842493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H1:</a:t>
            </a:r>
            <a:r>
              <a:rPr lang="fr-FR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Berlin Sans FB" pitchFamily="34" charset="0"/>
                <a:ea typeface="Calibri"/>
                <a:cs typeface="Times New Roman" panose="02020603050405020304" pitchFamily="18" charset="0"/>
              </a:rPr>
              <a:t>La </a:t>
            </a:r>
            <a:r>
              <a:rPr lang="fr-FR" sz="3200" dirty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température et l’humidité du sol </a:t>
            </a:r>
            <a:r>
              <a:rPr lang="fr-FR" sz="3200" dirty="0" smtClean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augmentent </a:t>
            </a:r>
            <a:r>
              <a:rPr lang="fr-FR" sz="3200" dirty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la concentration en CO</a:t>
            </a:r>
            <a:r>
              <a:rPr lang="fr-FR" sz="3200" baseline="-25000" dirty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fr-FR" sz="3200" dirty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 et la respiration du </a:t>
            </a:r>
            <a:r>
              <a:rPr lang="fr-FR" sz="3200" dirty="0" smtClean="0">
                <a:latin typeface="Berlin Sans FB" panose="020E0602020502020306" pitchFamily="34" charset="0"/>
                <a:ea typeface="Calibri"/>
                <a:cs typeface="Times New Roman" panose="02020603050405020304" pitchFamily="18" charset="0"/>
              </a:rPr>
              <a:t>sol.</a:t>
            </a:r>
            <a:endParaRPr lang="fr-FR" sz="3200" dirty="0">
              <a:effectLst/>
              <a:latin typeface="Berlin Sans FB" panose="020E0602020502020306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441" y="358998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H2: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Berlin Sans FB" panose="020E0602020502020306" pitchFamily="34" charset="0"/>
                <a:cs typeface="Times New Roman" pitchFamily="18" charset="0"/>
              </a:rPr>
              <a:t>Le </a:t>
            </a:r>
            <a:r>
              <a:rPr lang="fr-FR" sz="3200" dirty="0">
                <a:latin typeface="Berlin Sans FB" panose="020E0602020502020306" pitchFamily="34" charset="0"/>
                <a:cs typeface="Times New Roman" pitchFamily="18" charset="0"/>
              </a:rPr>
              <a:t>type de fertilisant, les périodes de mesure </a:t>
            </a:r>
            <a:r>
              <a:rPr lang="fr-FR" sz="3200" dirty="0" smtClean="0">
                <a:latin typeface="Berlin Sans FB" panose="020E0602020502020306" pitchFamily="34" charset="0"/>
                <a:cs typeface="Times New Roman" pitchFamily="18" charset="0"/>
              </a:rPr>
              <a:t>réduisent la </a:t>
            </a:r>
            <a:r>
              <a:rPr lang="fr-FR" sz="3200" dirty="0">
                <a:latin typeface="Berlin Sans FB" panose="020E0602020502020306" pitchFamily="34" charset="0"/>
                <a:cs typeface="Times New Roman" pitchFamily="18" charset="0"/>
              </a:rPr>
              <a:t>concentration en CO</a:t>
            </a:r>
            <a:r>
              <a:rPr lang="fr-FR" sz="3200" baseline="-25000" dirty="0">
                <a:latin typeface="Berlin Sans FB" panose="020E0602020502020306" pitchFamily="34" charset="0"/>
                <a:cs typeface="Times New Roman" pitchFamily="18" charset="0"/>
              </a:rPr>
              <a:t>2</a:t>
            </a:r>
            <a:r>
              <a:rPr lang="fr-FR" sz="3200" dirty="0">
                <a:latin typeface="Berlin Sans FB" panose="020E0602020502020306" pitchFamily="34" charset="0"/>
                <a:cs typeface="Times New Roman" pitchFamily="18" charset="0"/>
              </a:rPr>
              <a:t> et la respiration du</a:t>
            </a:r>
            <a:r>
              <a:rPr lang="fr-FR" sz="3200" baseline="-25000" dirty="0"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Berlin Sans FB" panose="020E0602020502020306" pitchFamily="34" charset="0"/>
                <a:cs typeface="Times New Roman" pitchFamily="18" charset="0"/>
              </a:rPr>
              <a:t>sol.</a:t>
            </a:r>
            <a:endParaRPr lang="fr-FR" sz="3200" dirty="0"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559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Méthodologies (1/7)</a:t>
            </a:r>
            <a:endParaRPr lang="fr-F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5904656" cy="504056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r>
              <a:rPr lang="fr-FR" b="1" dirty="0" smtClean="0">
                <a:latin typeface="Berlin Sans FB" pitchFamily="34" charset="0"/>
              </a:rPr>
              <a:t>Localisation </a:t>
            </a:r>
            <a:r>
              <a:rPr lang="fr-FR" b="1" dirty="0">
                <a:latin typeface="Berlin Sans FB" pitchFamily="34" charset="0"/>
              </a:rPr>
              <a:t>du site </a:t>
            </a:r>
            <a:r>
              <a:rPr lang="fr-FR" b="1" dirty="0" smtClean="0">
                <a:latin typeface="Berlin Sans FB" pitchFamily="34" charset="0"/>
              </a:rPr>
              <a:t>d’étude</a:t>
            </a:r>
            <a:endParaRPr lang="fr-FR" sz="3200" b="1" dirty="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43" y="1628799"/>
            <a:ext cx="5761037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093296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Figure 1: Localisation du site d’étude</a:t>
            </a:r>
          </a:p>
        </p:txBody>
      </p:sp>
    </p:spTree>
    <p:extLst>
      <p:ext uri="{BB962C8B-B14F-4D97-AF65-F5344CB8AC3E}">
        <p14:creationId xmlns:p14="http://schemas.microsoft.com/office/powerpoint/2010/main" val="2802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052" y="260648"/>
            <a:ext cx="7772400" cy="66754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/>
                </a:solidFill>
                <a:latin typeface="Berlin Sans FB" pitchFamily="34" charset="0"/>
              </a:rPr>
              <a:t>Méthodologies </a:t>
            </a:r>
            <a:r>
              <a:rPr lang="fr-FR" b="1" dirty="0" smtClean="0">
                <a:solidFill>
                  <a:schemeClr val="accent2"/>
                </a:solidFill>
                <a:latin typeface="Berlin Sans FB" pitchFamily="34" charset="0"/>
              </a:rPr>
              <a:t>(2/7)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3" y="2696038"/>
            <a:ext cx="42279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2" y="2664016"/>
            <a:ext cx="41764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880" y="5842169"/>
            <a:ext cx="433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Berlin Sans FB" pitchFamily="34" charset="0"/>
              </a:rPr>
              <a:t>Figure </a:t>
            </a:r>
            <a:r>
              <a:rPr lang="fr-FR" dirty="0" smtClean="0">
                <a:latin typeface="Berlin Sans FB" pitchFamily="34" charset="0"/>
              </a:rPr>
              <a:t>2 : Régime </a:t>
            </a:r>
            <a:r>
              <a:rPr lang="fr-FR" dirty="0">
                <a:latin typeface="Berlin Sans FB" pitchFamily="34" charset="0"/>
              </a:rPr>
              <a:t>des températures  à Kandi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7202" y="5889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latin typeface="Berlin Sans FB" pitchFamily="34" charset="0"/>
              </a:rPr>
              <a:t>Figure </a:t>
            </a:r>
            <a:r>
              <a:rPr lang="fr-FR" dirty="0" smtClean="0">
                <a:latin typeface="Berlin Sans FB" pitchFamily="34" charset="0"/>
              </a:rPr>
              <a:t> 3 : Régime </a:t>
            </a:r>
            <a:r>
              <a:rPr lang="fr-FR" dirty="0">
                <a:latin typeface="Berlin Sans FB" pitchFamily="34" charset="0"/>
              </a:rPr>
              <a:t>pluviométrique à Kandi de </a:t>
            </a:r>
            <a:r>
              <a:rPr lang="fr-FR" dirty="0" smtClean="0">
                <a:latin typeface="Berlin Sans FB" pitchFamily="34" charset="0"/>
              </a:rPr>
              <a:t>1999-2018</a:t>
            </a:r>
            <a:endParaRPr lang="fr-FR" dirty="0"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93" y="1256307"/>
            <a:ext cx="8621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latin typeface="Berlin Sans FB Demi" pitchFamily="34" charset="0"/>
              </a:rPr>
              <a:t>Variation de la température et de  </a:t>
            </a:r>
            <a:r>
              <a:rPr lang="fr-FR" sz="2800" b="1" dirty="0" smtClean="0">
                <a:latin typeface="Berlin Sans FB Demi" pitchFamily="34" charset="0"/>
              </a:rPr>
              <a:t>la pluviométrie  </a:t>
            </a:r>
            <a:endParaRPr lang="fr-FR" sz="28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27105</TotalTime>
  <Words>634</Words>
  <Application>Microsoft Office PowerPoint</Application>
  <PresentationFormat>Affichage à l'écran (4:3)</PresentationFormat>
  <Paragraphs>154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Berlin Sans FB</vt:lpstr>
      <vt:lpstr>Berlin Sans FB </vt:lpstr>
      <vt:lpstr>Berlin Sans FB Demi</vt:lpstr>
      <vt:lpstr>Calibri</vt:lpstr>
      <vt:lpstr>Courier New</vt:lpstr>
      <vt:lpstr>Monotype Sorts</vt:lpstr>
      <vt:lpstr>Times New Roman</vt:lpstr>
      <vt:lpstr>Wingdings</vt:lpstr>
      <vt:lpstr>Thème Office</vt:lpstr>
      <vt:lpstr>Présentation PowerPoint</vt:lpstr>
      <vt:lpstr>PLAN (1/1)</vt:lpstr>
      <vt:lpstr>Introduction </vt:lpstr>
      <vt:lpstr>Introduction </vt:lpstr>
      <vt:lpstr>Introduction </vt:lpstr>
      <vt:lpstr>Objectifs de recherche (1/1)</vt:lpstr>
      <vt:lpstr>HYPOTHESES  </vt:lpstr>
      <vt:lpstr>Méthodologies (1/7)</vt:lpstr>
      <vt:lpstr>Méthodologies (2/7)</vt:lpstr>
      <vt:lpstr>Méthodologies (3/7)</vt:lpstr>
      <vt:lpstr>Méthodes de collecte de données (5/7)</vt:lpstr>
      <vt:lpstr>Méthodologies (6/7)</vt:lpstr>
      <vt:lpstr>Méthode d’analyse des données(7/7) </vt:lpstr>
      <vt:lpstr>Résultats et discussions (1/3) </vt:lpstr>
      <vt:lpstr>Résultats et discussions (2/3) </vt:lpstr>
      <vt:lpstr>Résultats et discussions (3/3) </vt:lpstr>
      <vt:lpstr>Conclusion (1/1)</vt:lpstr>
      <vt:lpstr>Suggestions  (1/1)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 Justin</dc:creator>
  <cp:lastModifiedBy>Windows User</cp:lastModifiedBy>
  <cp:revision>293</cp:revision>
  <dcterms:created xsi:type="dcterms:W3CDTF">2016-12-15T16:48:38Z</dcterms:created>
  <dcterms:modified xsi:type="dcterms:W3CDTF">2019-05-23T16:52:00Z</dcterms:modified>
</cp:coreProperties>
</file>