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77" r:id="rId1"/>
  </p:sldMasterIdLst>
  <p:notesMasterIdLst>
    <p:notesMasterId r:id="rId13"/>
  </p:notesMasterIdLst>
  <p:sldIdLst>
    <p:sldId id="289" r:id="rId2"/>
    <p:sldId id="288" r:id="rId3"/>
    <p:sldId id="259" r:id="rId4"/>
    <p:sldId id="301" r:id="rId5"/>
    <p:sldId id="291" r:id="rId6"/>
    <p:sldId id="292" r:id="rId7"/>
    <p:sldId id="293" r:id="rId8"/>
    <p:sldId id="296" r:id="rId9"/>
    <p:sldId id="299" r:id="rId10"/>
    <p:sldId id="302" r:id="rId11"/>
    <p:sldId id="30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90B"/>
    <a:srgbClr val="A53010"/>
    <a:srgbClr val="BC8FDD"/>
    <a:srgbClr val="97D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A\Mes%20articles\Base_cahier_du%20CBR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38927116845172"/>
          <c:y val="2.5428331875182269E-2"/>
          <c:w val="0.81461072883154839"/>
          <c:h val="0.69778506853310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'[P_WEIBULL&amp;.xlsx]G5'!$E$1</c:f>
              <c:strCache>
                <c:ptCount val="1"/>
                <c:pt idx="0">
                  <c:v>Densité Observée</c:v>
                </c:pt>
              </c:strCache>
            </c:strRef>
          </c:tx>
          <c:spPr>
            <a:pattFill prst="pct5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[1]G5!$D$2:$D$9</c:f>
              <c:strCache>
                <c:ptCount val="8"/>
                <c:pt idx="0">
                  <c:v>30_50</c:v>
                </c:pt>
                <c:pt idx="1">
                  <c:v>50_70</c:v>
                </c:pt>
                <c:pt idx="2">
                  <c:v>70_90</c:v>
                </c:pt>
                <c:pt idx="3">
                  <c:v>90_110</c:v>
                </c:pt>
                <c:pt idx="4">
                  <c:v>110_130</c:v>
                </c:pt>
                <c:pt idx="5">
                  <c:v>130_150</c:v>
                </c:pt>
                <c:pt idx="6">
                  <c:v>150_170</c:v>
                </c:pt>
                <c:pt idx="7">
                  <c:v>170_190</c:v>
                </c:pt>
              </c:strCache>
            </c:strRef>
          </c:cat>
          <c:val>
            <c:numRef>
              <c:f>[1]G5!$E$2:$E$9</c:f>
              <c:numCache>
                <c:formatCode>General</c:formatCode>
                <c:ptCount val="8"/>
                <c:pt idx="0">
                  <c:v>126.3888888888889</c:v>
                </c:pt>
                <c:pt idx="1">
                  <c:v>50</c:v>
                </c:pt>
                <c:pt idx="2">
                  <c:v>30.555555555555557</c:v>
                </c:pt>
                <c:pt idx="3">
                  <c:v>11.111111111111111</c:v>
                </c:pt>
                <c:pt idx="4">
                  <c:v>5.5555555555555554</c:v>
                </c:pt>
                <c:pt idx="5">
                  <c:v>2.7777777777777777</c:v>
                </c:pt>
                <c:pt idx="6">
                  <c:v>0</c:v>
                </c:pt>
                <c:pt idx="7">
                  <c:v>1.3888888888888888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419935776"/>
        <c:axId val="-419935232"/>
      </c:barChart>
      <c:lineChart>
        <c:grouping val="stacked"/>
        <c:varyColors val="0"/>
        <c:ser>
          <c:idx val="1"/>
          <c:order val="1"/>
          <c:tx>
            <c:strRef>
              <c:f>'[P_WEIBULL&amp;.xlsx]G5'!$F$1</c:f>
              <c:strCache>
                <c:ptCount val="1"/>
                <c:pt idx="0">
                  <c:v>Weibull   a = 30    b = 39,17  c = 1,48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[1]G5!$D$2:$D$9</c:f>
              <c:strCache>
                <c:ptCount val="8"/>
                <c:pt idx="0">
                  <c:v>30_50</c:v>
                </c:pt>
                <c:pt idx="1">
                  <c:v>50_70</c:v>
                </c:pt>
                <c:pt idx="2">
                  <c:v>70_90</c:v>
                </c:pt>
                <c:pt idx="3">
                  <c:v>90_110</c:v>
                </c:pt>
                <c:pt idx="4">
                  <c:v>110_130</c:v>
                </c:pt>
                <c:pt idx="5">
                  <c:v>130_150</c:v>
                </c:pt>
                <c:pt idx="6">
                  <c:v>150_170</c:v>
                </c:pt>
                <c:pt idx="7">
                  <c:v>170_190</c:v>
                </c:pt>
              </c:strCache>
            </c:strRef>
          </c:cat>
          <c:val>
            <c:numRef>
              <c:f>[1]G5!$F$2:$F$9</c:f>
              <c:numCache>
                <c:formatCode>General</c:formatCode>
                <c:ptCount val="8"/>
                <c:pt idx="0">
                  <c:v>118.94184267154309</c:v>
                </c:pt>
                <c:pt idx="1">
                  <c:v>70.646433186879861</c:v>
                </c:pt>
                <c:pt idx="2">
                  <c:v>36.748877806051404</c:v>
                </c:pt>
                <c:pt idx="3">
                  <c:v>15.556869156302021</c:v>
                </c:pt>
                <c:pt idx="4">
                  <c:v>5.6159264303016245</c:v>
                </c:pt>
                <c:pt idx="5">
                  <c:v>1.7738330731308691</c:v>
                </c:pt>
                <c:pt idx="6">
                  <c:v>0.49850109783537305</c:v>
                </c:pt>
                <c:pt idx="7">
                  <c:v>0.12618309038957881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19935776"/>
        <c:axId val="-419935232"/>
      </c:lineChart>
      <c:catAx>
        <c:axId val="-41993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050" b="1"/>
                  <a:t>Classes de circonférences</a:t>
                </a:r>
              </a:p>
            </c:rich>
          </c:tx>
          <c:layout>
            <c:manualLayout>
              <c:xMode val="edge"/>
              <c:yMode val="edge"/>
              <c:x val="0.36459733640706588"/>
              <c:y val="0.91868808805205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-419935232"/>
        <c:crossesAt val="0"/>
        <c:auto val="1"/>
        <c:lblAlgn val="ctr"/>
        <c:lblOffset val="100"/>
        <c:noMultiLvlLbl val="0"/>
      </c:catAx>
      <c:valAx>
        <c:axId val="-419935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Densité (arbre/ha)</a:t>
                </a:r>
              </a:p>
            </c:rich>
          </c:tx>
          <c:layout>
            <c:manualLayout>
              <c:xMode val="edge"/>
              <c:yMode val="edge"/>
              <c:x val="1.0541557305336832E-2"/>
              <c:y val="0.21430920093321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-41993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17077741959667"/>
          <c:y val="4.2884123986223757E-3"/>
          <c:w val="0.70422445460679206"/>
          <c:h val="0.10849865887917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793B2-2F1F-4F66-835A-E33BFBCD732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926C0-77D8-4A9C-8B33-1C84BC8B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7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06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44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90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70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74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89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08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26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24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4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85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5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03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37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66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54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208276-8D4A-4186-B9BD-F2283C246AB2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CEF2-E186-488E-B13F-727069C0C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781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ilogo_Abomey-Calav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8384"/>
            <a:ext cx="985465" cy="1030853"/>
          </a:xfrm>
          <a:prstGeom prst="rect">
            <a:avLst/>
          </a:prstGeom>
          <a:noFill/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18384"/>
            <a:ext cx="920750" cy="97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619672" y="199000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Université d’Abomey-</a:t>
            </a:r>
            <a:r>
              <a:rPr lang="fr-FR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Calavi</a:t>
            </a:r>
            <a:endParaRPr lang="fr-F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Institut de Géographie, de l’Aménagement du Territoire et de l’Environnement</a:t>
            </a:r>
          </a:p>
          <a:p>
            <a:pPr algn="ctr"/>
            <a:endParaRPr lang="fr-F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LABORATOIRE DE CARTOGRAPHIE (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LaCarto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52303" y="4526594"/>
            <a:ext cx="5095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Présentation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 smtClean="0"/>
              <a:t>ISSIFOU M. Yaya; TOKO M. </a:t>
            </a:r>
            <a:r>
              <a:rPr lang="fr-FR" sz="2400" dirty="0" err="1" smtClean="0"/>
              <a:t>Ismaïla</a:t>
            </a:r>
            <a:endParaRPr lang="fr-FR" sz="2400" dirty="0" smtClean="0"/>
          </a:p>
          <a:p>
            <a:pPr algn="ctr"/>
            <a:r>
              <a:rPr lang="fr-FR" sz="2400" dirty="0" smtClean="0"/>
              <a:t>AROUNA </a:t>
            </a:r>
            <a:r>
              <a:rPr lang="fr-FR" sz="2400" dirty="0" err="1" smtClean="0"/>
              <a:t>Ousséni</a:t>
            </a:r>
            <a:r>
              <a:rPr lang="fr-FR" sz="2400" dirty="0" smtClean="0"/>
              <a:t>, MAMA </a:t>
            </a:r>
            <a:r>
              <a:rPr lang="fr-FR" sz="2400" dirty="0" err="1" smtClean="0"/>
              <a:t>Djaouga</a:t>
            </a:r>
            <a:r>
              <a:rPr lang="fr-FR" sz="2400" dirty="0" smtClean="0"/>
              <a:t>, ZAKARI </a:t>
            </a:r>
            <a:r>
              <a:rPr lang="fr-FR" sz="2400" dirty="0" err="1" smtClean="0"/>
              <a:t>Soufouyane</a:t>
            </a:r>
            <a:endParaRPr lang="fr-FR" sz="2400" dirty="0" smtClean="0"/>
          </a:p>
          <a:p>
            <a:pPr algn="ctr"/>
            <a:endParaRPr lang="fr-FR" sz="24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2564904"/>
            <a:ext cx="7560840" cy="1200329"/>
          </a:xfrm>
          <a:prstGeom prst="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Etude </a:t>
            </a:r>
            <a:r>
              <a:rPr lang="fr-FR" sz="2400" b="1" dirty="0" err="1"/>
              <a:t>phytosociologique</a:t>
            </a:r>
            <a:r>
              <a:rPr lang="fr-FR" sz="2400" b="1" dirty="0"/>
              <a:t> de la flore des jachères du district phytogéographique du </a:t>
            </a:r>
            <a:r>
              <a:rPr lang="fr-FR" sz="2400" b="1" dirty="0" err="1"/>
              <a:t>Borgou</a:t>
            </a:r>
            <a:r>
              <a:rPr lang="fr-FR" sz="2400" b="1" dirty="0"/>
              <a:t>-Nord (</a:t>
            </a:r>
            <a:r>
              <a:rPr lang="fr-FR" sz="2400" b="1" dirty="0" smtClean="0"/>
              <a:t>Bénin)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737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" y="0"/>
            <a:ext cx="9180512" cy="767520"/>
            <a:chOff x="0" y="960"/>
            <a:chExt cx="9143999" cy="767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0" y="960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/>
                <a:t>Conclusion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95536" y="836618"/>
            <a:ext cx="8136904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dominance des familles cosmopolites est un indicateur que les jachères (milieux perturbés) constituent un lieu de rencontre des plusieurs espèces d’origines diverses.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 hiérarchique des sites sur base de leur diversité floristique confirme également la phytogéographie du Bénin qui reconnaît dix districts phytogéographiques bien distincts.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34449"/>
      </p:ext>
    </p:extLst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1600" y="2708920"/>
            <a:ext cx="7848872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MERCI DE VOTRE ATTENTION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780"/>
      </p:ext>
    </p:extLst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INTRODUCTION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MATERIEL ET METHODES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RESULTATS ET DISCUSSIONS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" y="37467"/>
            <a:ext cx="9180512" cy="767520"/>
            <a:chOff x="0" y="38427"/>
            <a:chExt cx="9143999" cy="76752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38427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  <a:endParaRPr lang="fr-FR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4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5" y="817817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jachères constituent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processus de maintien ou de retour à l’équilibre des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phytocénoses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/>
              <a:t>Elles représentent d’une part, une voie de reconstitution des potentiels biologiques des milieux </a:t>
            </a:r>
            <a:r>
              <a:rPr lang="fr-FR" sz="2400" dirty="0" smtClean="0"/>
              <a:t>naturels.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 smtClean="0"/>
              <a:t>Elles</a:t>
            </a:r>
            <a:r>
              <a:rPr lang="fr-FR" sz="2400" dirty="0" smtClean="0"/>
              <a:t> </a:t>
            </a:r>
            <a:r>
              <a:rPr lang="fr-FR" sz="2400" dirty="0"/>
              <a:t>constituent d’autre part, un champ expérimental de choix pour une approche naturaliste en vue d’étudier la résilience écologique et la dynamique temporelle des écosystèmes (</a:t>
            </a:r>
            <a:r>
              <a:rPr lang="fr-FR" sz="2400" dirty="0" err="1"/>
              <a:t>Serpantié</a:t>
            </a:r>
            <a:r>
              <a:rPr lang="fr-FR" sz="2400" dirty="0"/>
              <a:t> &amp; </a:t>
            </a:r>
            <a:r>
              <a:rPr lang="fr-FR" sz="2400" dirty="0" err="1"/>
              <a:t>Duvineau</a:t>
            </a:r>
            <a:r>
              <a:rPr lang="fr-FR" sz="2400" dirty="0"/>
              <a:t>, 1991).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" y="0"/>
            <a:ext cx="9180512" cy="767520"/>
            <a:chOff x="0" y="960"/>
            <a:chExt cx="9143999" cy="767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0" y="960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/>
                <a:t>INTRODUCTION</a:t>
              </a:r>
            </a:p>
          </p:txBody>
        </p:sp>
      </p:grpSp>
    </p:spTree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5" y="817817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Bien que l’écosystème ainsi perturbé soit très éloigné de son état naturel, les mécanismes de la résilience sont capables de le ramener au stade de savane ou de stade pré-forestier quand les perturbations culturales cessent.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Cette étude cherche à connaitre la structure verticale des espèces qui caractérisent la flore des jachères, le degré auquel elles représentent l’identité de la région soudanienne en dépit du degré de perturbation.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" y="0"/>
            <a:ext cx="9180512" cy="767520"/>
            <a:chOff x="0" y="960"/>
            <a:chExt cx="9143999" cy="767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0" y="960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/>
                <a:t>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419186"/>
      </p:ext>
    </p:extLst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" y="0"/>
            <a:ext cx="9180512" cy="767520"/>
            <a:chOff x="0" y="960"/>
            <a:chExt cx="9143999" cy="767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0" y="960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/>
                <a:t>OBJECTIFS</a:t>
              </a:r>
            </a:p>
          </p:txBody>
        </p:sp>
      </p:grpSp>
      <p:pic>
        <p:nvPicPr>
          <p:cNvPr id="8" name="Image 7" descr="F:\Situation_Bagou_DPG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6902"/>
            <a:ext cx="7416824" cy="4704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627784" y="5877272"/>
            <a:ext cx="3688341" cy="56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Figure 1. Localisation géographique de l’Arrondissement de Bagou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829950679"/>
      </p:ext>
    </p:extLst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" y="0"/>
            <a:ext cx="9180512" cy="767520"/>
            <a:chOff x="0" y="960"/>
            <a:chExt cx="9143999" cy="767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0" y="960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/>
                <a:t>MATERIEL ET METHODES</a:t>
              </a: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623291" y="1949028"/>
            <a:ext cx="2230916" cy="6436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Caractérisation</a:t>
            </a:r>
          </a:p>
          <a:p>
            <a:pPr lvl="0" algn="ctr"/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structurale</a:t>
            </a:r>
            <a:endParaRPr lang="fr-F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445950" y="3090619"/>
            <a:ext cx="2351104" cy="828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Relevés </a:t>
            </a:r>
            <a:r>
              <a:rPr lang="fr-F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phytosociologique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7504" y="3584563"/>
            <a:ext cx="1688586" cy="828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 de collecte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329751" y="5733256"/>
            <a:ext cx="2531582" cy="101159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Diversité spécifiques des </a:t>
            </a:r>
            <a:r>
              <a:rPr lang="fr-FR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jachères</a:t>
            </a:r>
            <a:endParaRPr lang="fr-FR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l’indice </a:t>
            </a:r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diversité de Shannon (H</a:t>
            </a:r>
            <a:r>
              <a:rPr lang="fr-FR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</a:p>
          <a:p>
            <a:pPr algn="just"/>
            <a:r>
              <a:rPr lang="fr-FR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105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Equitabilité</a:t>
            </a:r>
            <a:r>
              <a:rPr lang="fr-FR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Pielou</a:t>
            </a:r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</a:t>
            </a:r>
            <a:r>
              <a:rPr lang="fr-FR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fr-FR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Quotient </a:t>
            </a:r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spécifique (Q) </a:t>
            </a:r>
            <a:endParaRPr lang="fr-FR" sz="10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en angle 11"/>
          <p:cNvCxnSpPr>
            <a:stCxn id="8" idx="1"/>
          </p:cNvCxnSpPr>
          <p:nvPr/>
        </p:nvCxnSpPr>
        <p:spPr>
          <a:xfrm rot="10800000" flipV="1">
            <a:off x="394865" y="2270862"/>
            <a:ext cx="228426" cy="1306810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529395" y="866598"/>
            <a:ext cx="2560462" cy="6436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 </a:t>
            </a:r>
            <a:r>
              <a:rPr lang="fr-FR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sigmatiste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5"/>
          <p:cNvCxnSpPr>
            <a:stCxn id="15" idx="2"/>
            <a:endCxn id="17" idx="0"/>
          </p:cNvCxnSpPr>
          <p:nvPr/>
        </p:nvCxnSpPr>
        <p:spPr>
          <a:xfrm>
            <a:off x="4809626" y="1510266"/>
            <a:ext cx="2785916" cy="3362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6329751" y="1846483"/>
            <a:ext cx="2531582" cy="80832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Caractérisation</a:t>
            </a:r>
          </a:p>
          <a:p>
            <a:pPr lvl="0" algn="ctr"/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écologique</a:t>
            </a:r>
            <a:endParaRPr lang="fr-F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Connecteur droit avec flèche 36"/>
          <p:cNvCxnSpPr>
            <a:stCxn id="15" idx="2"/>
            <a:endCxn id="8" idx="0"/>
          </p:cNvCxnSpPr>
          <p:nvPr/>
        </p:nvCxnSpPr>
        <p:spPr>
          <a:xfrm flipH="1">
            <a:off x="1738749" y="1510266"/>
            <a:ext cx="3070877" cy="4387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2854207" y="2762207"/>
            <a:ext cx="2349383" cy="828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Relevés dendrométriques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cteur droit avec flèche 43"/>
          <p:cNvCxnSpPr>
            <a:stCxn id="8" idx="2"/>
            <a:endCxn id="43" idx="1"/>
          </p:cNvCxnSpPr>
          <p:nvPr/>
        </p:nvCxnSpPr>
        <p:spPr>
          <a:xfrm>
            <a:off x="1738749" y="2592696"/>
            <a:ext cx="1115458" cy="58351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107504" y="5201578"/>
            <a:ext cx="2351104" cy="120865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GPS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décamètre de 50 m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papiers journaux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 </a:t>
            </a:r>
            <a:r>
              <a:rPr lang="fr-F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clisimètre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fiches de relevés </a:t>
            </a:r>
            <a:r>
              <a:rPr lang="fr-F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phytosociologiques</a:t>
            </a:r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necteur droit avec flèche 55"/>
          <p:cNvCxnSpPr>
            <a:endCxn id="52" idx="0"/>
          </p:cNvCxnSpPr>
          <p:nvPr/>
        </p:nvCxnSpPr>
        <p:spPr>
          <a:xfrm>
            <a:off x="899592" y="4405542"/>
            <a:ext cx="383464" cy="79603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7621502" y="2654805"/>
            <a:ext cx="0" cy="435814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à coins arrondis 66"/>
          <p:cNvSpPr/>
          <p:nvPr/>
        </p:nvSpPr>
        <p:spPr>
          <a:xfrm>
            <a:off x="6445950" y="4106886"/>
            <a:ext cx="2389413" cy="32753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floristique</a:t>
            </a:r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à coins arrondis 67"/>
              <p:cNvSpPr/>
              <p:nvPr/>
            </p:nvSpPr>
            <p:spPr>
              <a:xfrm>
                <a:off x="6419990" y="4737212"/>
                <a:ext cx="2351104" cy="928732"/>
              </a:xfrm>
              <a:prstGeom prst="round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00" dirty="0"/>
                  <a:t>FA </a:t>
                </a:r>
                <a:r>
                  <a:rPr lang="de-DE" sz="9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𝑵𝒐𝒎𝒃𝒓𝒆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9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de-DE" sz="9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𝒂𝒑𝒑𝒂𝒓𝒊𝒕𝒊𝒐𝒏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de-DE" sz="9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𝒆𝒔𝒑</m:t>
                        </m:r>
                        <m:r>
                          <a:rPr lang="de-DE" sz="900" b="1" i="1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𝒄𝒆</m:t>
                        </m:r>
                      </m:num>
                      <m:den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𝑵𝒐𝒎𝒃𝒓𝒆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𝒑𝒍𝒂𝒄𝒆𝒂𝒖</m:t>
                        </m:r>
                      </m:den>
                    </m:f>
                    <m:r>
                      <a:rPr lang="en-US" sz="900" b="1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FR" sz="9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fr-FR" sz="900" dirty="0"/>
              </a:p>
              <a:p>
                <a:r>
                  <a:rPr lang="de-DE" sz="900" dirty="0"/>
                  <a:t>IS </a:t>
                </a:r>
                <a:r>
                  <a:rPr lang="de-DE" sz="9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𝑵𝒐𝒎𝒃𝒓𝒆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9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de-DE" sz="9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𝒆𝒔𝒑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𝒄𝒆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9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9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𝒖𝒏𝒆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𝒇𝒂𝒎𝒊𝒍𝒍𝒆</m:t>
                        </m:r>
                      </m:num>
                      <m:den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𝑵𝒐𝒎𝒃𝒓𝒆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𝒆𝒔𝒑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𝒄𝒆</m:t>
                        </m:r>
                      </m:den>
                    </m:f>
                    <m:r>
                      <a:rPr lang="en-US" sz="900" b="1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FR" sz="9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fr-FR" sz="900" dirty="0"/>
              </a:p>
              <a:p>
                <a:r>
                  <a:rPr lang="de-DE" sz="900" dirty="0"/>
                  <a:t>IG </a:t>
                </a:r>
                <a:r>
                  <a:rPr lang="de-DE" sz="9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𝑵𝒐𝒎𝒃𝒓𝒆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𝒈𝒆𝒏𝒓𝒆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9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9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𝒖𝒏𝒆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𝒇𝒂𝒎𝒊𝒍𝒍𝒆</m:t>
                        </m:r>
                      </m:num>
                      <m:den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𝑵𝒐𝒎𝒃𝒓𝒆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𝒈𝒆𝒏𝒓𝒆</m:t>
                        </m:r>
                      </m:den>
                    </m:f>
                    <m:r>
                      <a:rPr lang="en-US" sz="900" b="1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FR" sz="9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fr-FR" sz="900" dirty="0"/>
              </a:p>
            </p:txBody>
          </p:sp>
        </mc:Choice>
        <mc:Fallback xmlns="">
          <p:sp>
            <p:nvSpPr>
              <p:cNvPr id="68" name="Rectangle à coins arrondis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90" y="4737212"/>
                <a:ext cx="2351104" cy="92873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/>
          <p:cNvCxnSpPr>
            <a:endCxn id="68" idx="0"/>
          </p:cNvCxnSpPr>
          <p:nvPr/>
        </p:nvCxnSpPr>
        <p:spPr>
          <a:xfrm flipH="1">
            <a:off x="7595542" y="4434418"/>
            <a:ext cx="25960" cy="302794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à coins arrondis 73"/>
          <p:cNvSpPr/>
          <p:nvPr/>
        </p:nvSpPr>
        <p:spPr>
          <a:xfrm>
            <a:off x="2852486" y="4403386"/>
            <a:ext cx="2583610" cy="120865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/>
              <a:t>Hauteur moyenne de </a:t>
            </a:r>
            <a:r>
              <a:rPr lang="fr-FR" sz="1100" b="1" dirty="0" err="1"/>
              <a:t>Lorey</a:t>
            </a:r>
            <a:r>
              <a:rPr lang="fr-FR" sz="1100" b="1" dirty="0"/>
              <a:t> (H</a:t>
            </a:r>
            <a:r>
              <a:rPr lang="fr-FR" sz="1100" b="1" baseline="-25000" dirty="0"/>
              <a:t>L</a:t>
            </a:r>
            <a:r>
              <a:rPr lang="fr-FR" sz="1100" b="1" dirty="0"/>
              <a:t>) </a:t>
            </a:r>
            <a:endParaRPr lang="fr-FR" sz="1100" dirty="0"/>
          </a:p>
          <a:p>
            <a:r>
              <a:rPr lang="fr-FR" sz="1100" b="1" dirty="0"/>
              <a:t>Surface terrière (G) </a:t>
            </a:r>
            <a:endParaRPr lang="fr-FR" sz="1100" dirty="0"/>
          </a:p>
          <a:p>
            <a:r>
              <a:rPr lang="fr-FR" sz="1100" b="1" dirty="0"/>
              <a:t>Densité (D) 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54820447"/>
      </p:ext>
    </p:extLst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5" y="80498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floristique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des jachères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" y="0"/>
            <a:ext cx="9180512" cy="767520"/>
            <a:chOff x="0" y="960"/>
            <a:chExt cx="9143999" cy="767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0" y="960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/>
                <a:t>RESULTATS ET DISCUSSIONS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7618" y="1419984"/>
            <a:ext cx="906181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</a:rPr>
              <a:t>Cortège floristique </a:t>
            </a:r>
            <a:r>
              <a:rPr lang="fr-FR" dirty="0"/>
              <a:t>: 76 </a:t>
            </a:r>
            <a:r>
              <a:rPr lang="fr-FR" dirty="0" smtClean="0"/>
              <a:t>espèces, 36 </a:t>
            </a:r>
            <a:r>
              <a:rPr lang="fr-FR" dirty="0"/>
              <a:t>familles et 65 genres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</a:rPr>
              <a:t>importance </a:t>
            </a:r>
            <a:r>
              <a:rPr lang="fr-FR" b="1" dirty="0" smtClean="0">
                <a:solidFill>
                  <a:srgbClr val="FFFF00"/>
                </a:solidFill>
              </a:rPr>
              <a:t>spécifique </a:t>
            </a:r>
            <a:r>
              <a:rPr lang="fr-FR" dirty="0" smtClean="0"/>
              <a:t>: </a:t>
            </a:r>
            <a:r>
              <a:rPr lang="fr-FR" dirty="0" err="1"/>
              <a:t>Leguminosae-Papilionoideae</a:t>
            </a:r>
            <a:r>
              <a:rPr lang="fr-FR" dirty="0"/>
              <a:t> </a:t>
            </a:r>
            <a:r>
              <a:rPr lang="fr-FR" dirty="0" smtClean="0"/>
              <a:t>(10,53 </a:t>
            </a:r>
            <a:r>
              <a:rPr lang="fr-FR" dirty="0"/>
              <a:t>%) ; </a:t>
            </a:r>
            <a:r>
              <a:rPr lang="fr-FR" dirty="0" err="1" smtClean="0"/>
              <a:t>Leguminosae-Caesalpinioideae</a:t>
            </a:r>
            <a:r>
              <a:rPr lang="fr-FR" dirty="0" smtClean="0"/>
              <a:t> (7,89 </a:t>
            </a:r>
            <a:r>
              <a:rPr lang="fr-FR" dirty="0"/>
              <a:t>%) et </a:t>
            </a:r>
            <a:r>
              <a:rPr lang="fr-FR" dirty="0" err="1" smtClean="0"/>
              <a:t>Rubiaceae</a:t>
            </a:r>
            <a:r>
              <a:rPr lang="fr-FR" dirty="0" smtClean="0"/>
              <a:t> (6,58</a:t>
            </a:r>
            <a:r>
              <a:rPr lang="fr-FR" dirty="0"/>
              <a:t>).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Importance générique </a:t>
            </a:r>
            <a:r>
              <a:rPr lang="fr-FR" dirty="0" smtClean="0"/>
              <a:t>: </a:t>
            </a:r>
            <a:r>
              <a:rPr lang="fr-FR" dirty="0" err="1"/>
              <a:t>Leguminosae-Papilionoideae</a:t>
            </a:r>
            <a:r>
              <a:rPr lang="fr-FR" dirty="0"/>
              <a:t> </a:t>
            </a:r>
            <a:r>
              <a:rPr lang="fr-FR" dirty="0" smtClean="0"/>
              <a:t>(10,77 </a:t>
            </a:r>
            <a:r>
              <a:rPr lang="fr-FR" dirty="0"/>
              <a:t>%) ; </a:t>
            </a:r>
            <a:r>
              <a:rPr lang="fr-FR" dirty="0" err="1" smtClean="0"/>
              <a:t>Leguminosae-Caesalpinioideae</a:t>
            </a:r>
            <a:r>
              <a:rPr lang="fr-FR" dirty="0" smtClean="0"/>
              <a:t> (7,89 </a:t>
            </a:r>
            <a:r>
              <a:rPr lang="fr-FR" dirty="0"/>
              <a:t>%) et </a:t>
            </a:r>
            <a:r>
              <a:rPr lang="fr-FR" dirty="0" err="1" smtClean="0"/>
              <a:t>Rubiaceae</a:t>
            </a:r>
            <a:r>
              <a:rPr lang="fr-FR" dirty="0" smtClean="0"/>
              <a:t> (7,69 </a:t>
            </a:r>
            <a:r>
              <a:rPr lang="fr-FR" dirty="0"/>
              <a:t>%). </a:t>
            </a: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Fréquence d’apparition </a:t>
            </a:r>
            <a:r>
              <a:rPr lang="fr-FR" dirty="0" smtClean="0"/>
              <a:t>: </a:t>
            </a:r>
            <a:r>
              <a:rPr lang="fr-FR" dirty="0" err="1" smtClean="0"/>
              <a:t>Crossopteryx</a:t>
            </a:r>
            <a:r>
              <a:rPr lang="fr-FR" dirty="0" smtClean="0"/>
              <a:t> </a:t>
            </a:r>
            <a:r>
              <a:rPr lang="fr-FR" dirty="0" err="1" smtClean="0"/>
              <a:t>febrifuga</a:t>
            </a:r>
            <a:r>
              <a:rPr lang="fr-FR" dirty="0" smtClean="0"/>
              <a:t> (soit 28 %), </a:t>
            </a:r>
            <a:r>
              <a:rPr lang="fr-FR" dirty="0" err="1" smtClean="0"/>
              <a:t>Cochlospermum</a:t>
            </a:r>
            <a:r>
              <a:rPr lang="fr-FR" dirty="0" smtClean="0"/>
              <a:t> </a:t>
            </a:r>
            <a:r>
              <a:rPr lang="fr-FR" dirty="0" err="1" smtClean="0"/>
              <a:t>planchoni</a:t>
            </a:r>
            <a:r>
              <a:rPr lang="fr-FR" dirty="0" smtClean="0"/>
              <a:t>, </a:t>
            </a:r>
            <a:r>
              <a:rPr lang="fr-FR" dirty="0" err="1" smtClean="0"/>
              <a:t>Isoberlinia</a:t>
            </a:r>
            <a:r>
              <a:rPr lang="fr-FR" dirty="0" smtClean="0"/>
              <a:t> </a:t>
            </a:r>
            <a:r>
              <a:rPr lang="fr-FR" dirty="0" err="1" smtClean="0"/>
              <a:t>doka</a:t>
            </a:r>
            <a:r>
              <a:rPr lang="fr-FR" dirty="0" smtClean="0"/>
              <a:t> et  </a:t>
            </a:r>
            <a:r>
              <a:rPr lang="fr-FR" dirty="0" err="1" smtClean="0"/>
              <a:t>Piliostigma</a:t>
            </a:r>
            <a:r>
              <a:rPr lang="fr-FR" dirty="0" smtClean="0"/>
              <a:t> </a:t>
            </a:r>
            <a:r>
              <a:rPr lang="fr-FR" dirty="0" err="1" smtClean="0"/>
              <a:t>thonningii</a:t>
            </a:r>
            <a:r>
              <a:rPr lang="fr-FR" dirty="0" smtClean="0"/>
              <a:t> (24 %) et </a:t>
            </a:r>
            <a:r>
              <a:rPr lang="fr-FR" dirty="0" err="1" smtClean="0"/>
              <a:t>Annona</a:t>
            </a:r>
            <a:r>
              <a:rPr lang="fr-FR" dirty="0" smtClean="0"/>
              <a:t> </a:t>
            </a:r>
            <a:r>
              <a:rPr lang="fr-FR" dirty="0" err="1" smtClean="0"/>
              <a:t>senegalensis</a:t>
            </a:r>
            <a:r>
              <a:rPr lang="fr-FR" dirty="0" smtClean="0"/>
              <a:t> (20 %).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R = </a:t>
            </a:r>
            <a:r>
              <a:rPr lang="fr-FR" dirty="0"/>
              <a:t>10 ± 5 </a:t>
            </a:r>
            <a:r>
              <a:rPr lang="fr-FR" dirty="0" smtClean="0"/>
              <a:t>espèces/</a:t>
            </a:r>
            <a:r>
              <a:rPr lang="fr-FR" dirty="0" err="1" smtClean="0"/>
              <a:t>placeau</a:t>
            </a:r>
            <a:r>
              <a:rPr lang="fr-FR" dirty="0" smtClean="0"/>
              <a:t>                                 </a:t>
            </a:r>
            <a:r>
              <a:rPr lang="fr-FR" dirty="0" smtClean="0">
                <a:solidFill>
                  <a:srgbClr val="FFFF00"/>
                </a:solidFill>
              </a:rPr>
              <a:t>D</a:t>
            </a:r>
            <a:r>
              <a:rPr lang="fr-FR" dirty="0" smtClean="0"/>
              <a:t> = </a:t>
            </a:r>
            <a:r>
              <a:rPr lang="fr-FR" dirty="0"/>
              <a:t>78 à 93 tiges/ha</a:t>
            </a: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H’ = </a:t>
            </a:r>
            <a:r>
              <a:rPr lang="fr-FR" dirty="0"/>
              <a:t>3,96 ±  0,84 </a:t>
            </a:r>
            <a:r>
              <a:rPr lang="fr-FR" dirty="0" smtClean="0"/>
              <a:t>bits                                                </a:t>
            </a:r>
            <a:r>
              <a:rPr lang="fr-FR" dirty="0" smtClean="0">
                <a:solidFill>
                  <a:srgbClr val="FFFF00"/>
                </a:solidFill>
              </a:rPr>
              <a:t>G</a:t>
            </a:r>
            <a:r>
              <a:rPr lang="fr-FR" dirty="0" smtClean="0"/>
              <a:t> = </a:t>
            </a:r>
            <a:r>
              <a:rPr lang="fr-FR" dirty="0"/>
              <a:t>4 à 7 m²/ha </a:t>
            </a: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E = </a:t>
            </a:r>
            <a:r>
              <a:rPr lang="fr-FR" dirty="0"/>
              <a:t>0,83 ±  0,15 </a:t>
            </a:r>
            <a:r>
              <a:rPr lang="fr-FR" dirty="0" smtClean="0"/>
              <a:t>                                                        </a:t>
            </a:r>
            <a:r>
              <a:rPr lang="fr-FR" dirty="0" smtClean="0">
                <a:solidFill>
                  <a:srgbClr val="FFFF00"/>
                </a:solidFill>
              </a:rPr>
              <a:t>HL</a:t>
            </a:r>
            <a:r>
              <a:rPr lang="fr-FR" dirty="0" smtClean="0"/>
              <a:t> = </a:t>
            </a:r>
            <a:r>
              <a:rPr lang="fr-FR" dirty="0"/>
              <a:t>5 et 6 m </a:t>
            </a: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C890B"/>
                </a:solidFill>
              </a:rPr>
              <a:t>Banguirinama et al. (2011), Lewalle (1972), Ayichedehou (2000), </a:t>
            </a:r>
            <a:r>
              <a:rPr lang="fr-FR" dirty="0" err="1">
                <a:solidFill>
                  <a:srgbClr val="FC89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Djaouga</a:t>
            </a:r>
            <a:r>
              <a:rPr lang="fr-FR" dirty="0">
                <a:solidFill>
                  <a:srgbClr val="FC89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(2014) </a:t>
            </a:r>
            <a:endParaRPr lang="it-IT" dirty="0">
              <a:solidFill>
                <a:srgbClr val="FC890B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56384"/>
      </p:ext>
    </p:extLst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5" y="835880"/>
            <a:ext cx="885698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	Diversité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spécifique et structure de la flore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" y="0"/>
            <a:ext cx="9180512" cy="767520"/>
            <a:chOff x="0" y="960"/>
            <a:chExt cx="9143999" cy="767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0" y="960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/>
                <a:t>RESULTATS ET DISCUSSIONS</a:t>
              </a:r>
            </a:p>
          </p:txBody>
        </p:sp>
      </p:grp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84178"/>
              </p:ext>
            </p:extLst>
          </p:nvPr>
        </p:nvGraphicFramePr>
        <p:xfrm>
          <a:off x="316560" y="1412776"/>
          <a:ext cx="4248471" cy="1915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863"/>
                <a:gridCol w="588838"/>
                <a:gridCol w="1292385"/>
                <a:gridCol w="1292385"/>
              </a:tblGrid>
              <a:tr h="27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Paramètres de diversité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8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Villages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 (espèces / placeau)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H'(Bits)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smtClean="0">
                          <a:effectLst/>
                        </a:rPr>
                        <a:t>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Diadia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12 ± 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2,90 ± 0,74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0,85 ± 0,13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Kali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10 ±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2,70 ± 0,64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0,83 ± 0,13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Bagou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9 ± 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2,48 ± 1,13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0,82 ± 0,20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63849"/>
              </p:ext>
            </p:extLst>
          </p:nvPr>
        </p:nvGraphicFramePr>
        <p:xfrm>
          <a:off x="4749770" y="1412776"/>
          <a:ext cx="4248473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107"/>
                <a:gridCol w="1156162"/>
                <a:gridCol w="1326681"/>
                <a:gridCol w="1128523"/>
              </a:tblGrid>
              <a:tr h="33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Paramètres structuraux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7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Villages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 (tiges/ha)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 (m²/ha)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H-lorey (m)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Diadia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100 ± 111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6 ± 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6 ± 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2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Kali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96 ± 70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10 ± 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6 ± 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Bagou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84 ± 53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6 ± 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5 ± 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22621" y="6309320"/>
            <a:ext cx="856746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test de </a:t>
            </a:r>
            <a:r>
              <a:rPr lang="fr-FR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Kruskal</a:t>
            </a:r>
            <a:r>
              <a:rPr lang="fr-FR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-Wallis indique une différence hautement significative (</a:t>
            </a:r>
            <a:r>
              <a:rPr lang="fr-FR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</a:t>
            </a:r>
            <a:r>
              <a:rPr lang="fr-FR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0,001) entre les trois localités au seuil de 5 % sur la base des trois paramètres dendrométriques. </a:t>
            </a:r>
            <a:r>
              <a:rPr lang="fr-FR" sz="1000" dirty="0" err="1">
                <a:solidFill>
                  <a:srgbClr val="FC89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Djaouga</a:t>
            </a:r>
            <a:r>
              <a:rPr lang="fr-FR" sz="1000" dirty="0">
                <a:solidFill>
                  <a:srgbClr val="FC89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(2014).</a:t>
            </a:r>
            <a:endParaRPr lang="fr-FR" sz="1000" dirty="0">
              <a:solidFill>
                <a:srgbClr val="FC89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5" y="3789040"/>
            <a:ext cx="4536504" cy="2376264"/>
          </a:xfrm>
          <a:prstGeom prst="rect">
            <a:avLst/>
          </a:prstGeom>
        </p:spPr>
      </p:pic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2641106784"/>
              </p:ext>
            </p:extLst>
          </p:nvPr>
        </p:nvGraphicFramePr>
        <p:xfrm>
          <a:off x="5281047" y="3789040"/>
          <a:ext cx="33843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161765" y="330102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	Diversité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biologique et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chorologique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41260"/>
      </p:ext>
    </p:extLst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" y="0"/>
            <a:ext cx="9180512" cy="767520"/>
            <a:chOff x="0" y="960"/>
            <a:chExt cx="9143999" cy="767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0" y="960"/>
              <a:ext cx="9143999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7467" y="38427"/>
              <a:ext cx="906906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/>
                <a:t>Conclusion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95536" y="126876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bilan floristique établi, indique une prépondérance des espèces telles que :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Crossopteryx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febrifuga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Cochlospermum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planchoni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Isoberlinia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doka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 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Piliostigma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thonningii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et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Annona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senegalensis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familles les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Combretaceae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les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Leguminosae-Papilionoideae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les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Leguminosae-Caesalpinioideae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 les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Rubiaceae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quotient spécifique montre que ces jachères sont relativement riches en espèces et en même temps très diversifiées du point de vue générique. </a:t>
            </a:r>
            <a:endParaRPr lang="fr-F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évolue vers les périphéries plus grandes sont la richesse spécifique, la diversité de Shannon et l’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équitabilité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Pielou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d’une part et la densité, la surface terrière et la hauteur de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Lorey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l’autre.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14755"/>
      </p:ext>
    </p:extLst>
  </p:cSld>
  <p:clrMapOvr>
    <a:masterClrMapping/>
  </p:clrMapOvr>
  <p:transition advTm="5383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14022</TotalTime>
  <Words>501</Words>
  <Application>Microsoft Office PowerPoint</Application>
  <PresentationFormat>Affichage à l'écran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SOUTENANCE  DE  MÉMOIRE DE MAÎTRISE</dc:title>
  <dc:creator>Your User Name</dc:creator>
  <cp:lastModifiedBy>HP</cp:lastModifiedBy>
  <cp:revision>636</cp:revision>
  <dcterms:created xsi:type="dcterms:W3CDTF">2014-07-17T14:40:17Z</dcterms:created>
  <dcterms:modified xsi:type="dcterms:W3CDTF">2019-05-24T08:29:41Z</dcterms:modified>
</cp:coreProperties>
</file>