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3" r:id="rId6"/>
    <p:sldId id="260" r:id="rId7"/>
    <p:sldId id="279" r:id="rId8"/>
    <p:sldId id="264" r:id="rId9"/>
    <p:sldId id="261" r:id="rId10"/>
    <p:sldId id="266" r:id="rId11"/>
    <p:sldId id="267" r:id="rId12"/>
    <p:sldId id="268" r:id="rId13"/>
    <p:sldId id="269" r:id="rId14"/>
    <p:sldId id="277" r:id="rId15"/>
    <p:sldId id="270" r:id="rId16"/>
    <p:sldId id="262" r:id="rId17"/>
    <p:sldId id="280" r:id="rId18"/>
    <p:sldId id="278"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75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89BDC-C25E-45BC-BD65-E849E6C4DBD5}" type="datetimeFigureOut">
              <a:rPr lang="fr-FR" smtClean="0"/>
              <a:t>23/05/2019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6A4C0-36A2-48F1-B4B5-611D45A65DA0}" type="slidenum">
              <a:rPr lang="fr-FR" smtClean="0"/>
              <a:t>‹N°›</a:t>
            </a:fld>
            <a:endParaRPr lang="fr-FR"/>
          </a:p>
        </p:txBody>
      </p:sp>
    </p:spTree>
    <p:extLst>
      <p:ext uri="{BB962C8B-B14F-4D97-AF65-F5344CB8AC3E}">
        <p14:creationId xmlns:p14="http://schemas.microsoft.com/office/powerpoint/2010/main" val="1594468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586A4C0-36A2-48F1-B4B5-611D45A65DA0}" type="slidenum">
              <a:rPr lang="fr-FR" smtClean="0"/>
              <a:t>11</a:t>
            </a:fld>
            <a:endParaRPr lang="fr-FR"/>
          </a:p>
        </p:txBody>
      </p:sp>
    </p:spTree>
    <p:extLst>
      <p:ext uri="{BB962C8B-B14F-4D97-AF65-F5344CB8AC3E}">
        <p14:creationId xmlns:p14="http://schemas.microsoft.com/office/powerpoint/2010/main" val="1917320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AB53DBB-4183-4817-85B3-10D9D39BAF9D}" type="datetimeFigureOut">
              <a:rPr lang="fr-FR" smtClean="0"/>
              <a:t>23/05/2019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183026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B53DBB-4183-4817-85B3-10D9D39BAF9D}" type="datetimeFigureOut">
              <a:rPr lang="fr-FR" smtClean="0"/>
              <a:t>23/05/2019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77603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B53DBB-4183-4817-85B3-10D9D39BAF9D}" type="datetimeFigureOut">
              <a:rPr lang="fr-FR" smtClean="0"/>
              <a:t>23/05/2019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2955166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B53DBB-4183-4817-85B3-10D9D39BAF9D}" type="datetimeFigureOut">
              <a:rPr lang="fr-FR" smtClean="0"/>
              <a:t>23/05/2019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882191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AB53DBB-4183-4817-85B3-10D9D39BAF9D}" type="datetimeFigureOut">
              <a:rPr lang="fr-FR" smtClean="0"/>
              <a:t>23/05/2019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2884757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AB53DBB-4183-4817-85B3-10D9D39BAF9D}" type="datetimeFigureOut">
              <a:rPr lang="fr-FR" smtClean="0"/>
              <a:t>23/05/2019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121874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AB53DBB-4183-4817-85B3-10D9D39BAF9D}" type="datetimeFigureOut">
              <a:rPr lang="fr-FR" smtClean="0"/>
              <a:t>23/05/2019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420324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AB53DBB-4183-4817-85B3-10D9D39BAF9D}" type="datetimeFigureOut">
              <a:rPr lang="fr-FR" smtClean="0"/>
              <a:t>23/05/2019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278760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B53DBB-4183-4817-85B3-10D9D39BAF9D}" type="datetimeFigureOut">
              <a:rPr lang="fr-FR" smtClean="0"/>
              <a:t>23/05/2019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398865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AB53DBB-4183-4817-85B3-10D9D39BAF9D}" type="datetimeFigureOut">
              <a:rPr lang="fr-FR" smtClean="0"/>
              <a:t>23/05/2019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404139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AB53DBB-4183-4817-85B3-10D9D39BAF9D}" type="datetimeFigureOut">
              <a:rPr lang="fr-FR" smtClean="0"/>
              <a:t>23/05/2019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C959C9-9FCA-4F0A-AE7E-6EA98387D476}" type="slidenum">
              <a:rPr lang="fr-FR" smtClean="0"/>
              <a:t>‹N°›</a:t>
            </a:fld>
            <a:endParaRPr lang="fr-FR"/>
          </a:p>
        </p:txBody>
      </p:sp>
    </p:spTree>
    <p:extLst>
      <p:ext uri="{BB962C8B-B14F-4D97-AF65-F5344CB8AC3E}">
        <p14:creationId xmlns:p14="http://schemas.microsoft.com/office/powerpoint/2010/main" val="612841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53DBB-4183-4817-85B3-10D9D39BAF9D}" type="datetimeFigureOut">
              <a:rPr lang="fr-FR" smtClean="0"/>
              <a:t>23/05/2019</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959C9-9FCA-4F0A-AE7E-6EA98387D476}" type="slidenum">
              <a:rPr lang="fr-FR" smtClean="0"/>
              <a:t>‹N°›</a:t>
            </a:fld>
            <a:endParaRPr lang="fr-FR"/>
          </a:p>
        </p:txBody>
      </p:sp>
    </p:spTree>
    <p:extLst>
      <p:ext uri="{BB962C8B-B14F-4D97-AF65-F5344CB8AC3E}">
        <p14:creationId xmlns:p14="http://schemas.microsoft.com/office/powerpoint/2010/main" val="240182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Document_Microsoft_Word1.docx"/><Relationship Id="rId5" Type="http://schemas.openxmlformats.org/officeDocument/2006/relationships/oleObject" Target="../embeddings/oleObject1.bin"/><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ous-titre 2"/>
          <p:cNvSpPr>
            <a:spLocks noGrp="1"/>
          </p:cNvSpPr>
          <p:nvPr>
            <p:ph type="subTitle" idx="1"/>
          </p:nvPr>
        </p:nvSpPr>
        <p:spPr>
          <a:xfrm>
            <a:off x="2348781" y="3967359"/>
            <a:ext cx="7632847" cy="603995"/>
          </a:xfrm>
        </p:spPr>
        <p:txBody>
          <a:bodyPr>
            <a:noAutofit/>
          </a:bodyPr>
          <a:lstStyle/>
          <a:p>
            <a:endParaRPr lang="fr-FR" sz="900" dirty="0">
              <a:solidFill>
                <a:schemeClr val="tx1"/>
              </a:solidFill>
            </a:endParaRPr>
          </a:p>
          <a:p>
            <a:r>
              <a:rPr lang="fr-FR" sz="2000" b="1" dirty="0" smtClean="0">
                <a:solidFill>
                  <a:schemeClr val="tx1"/>
                </a:solidFill>
              </a:rPr>
              <a:t>Cotonou, </a:t>
            </a:r>
            <a:r>
              <a:rPr lang="fr-FR" sz="2000" b="1" dirty="0">
                <a:solidFill>
                  <a:schemeClr val="tx1"/>
                </a:solidFill>
              </a:rPr>
              <a:t>du </a:t>
            </a:r>
            <a:r>
              <a:rPr lang="fr-FR" sz="2000" b="1" dirty="0" smtClean="0">
                <a:solidFill>
                  <a:schemeClr val="tx1"/>
                </a:solidFill>
              </a:rPr>
              <a:t>20 </a:t>
            </a:r>
            <a:r>
              <a:rPr lang="fr-FR" sz="2000" b="1" dirty="0">
                <a:solidFill>
                  <a:schemeClr val="tx1"/>
                </a:solidFill>
              </a:rPr>
              <a:t>au </a:t>
            </a:r>
            <a:r>
              <a:rPr lang="fr-FR" sz="2000" b="1" dirty="0" smtClean="0">
                <a:solidFill>
                  <a:schemeClr val="tx1"/>
                </a:solidFill>
              </a:rPr>
              <a:t>25 mai </a:t>
            </a:r>
            <a:r>
              <a:rPr lang="fr-FR" sz="2000" b="1" dirty="0">
                <a:solidFill>
                  <a:schemeClr val="tx1"/>
                </a:solidFill>
              </a:rPr>
              <a:t>2019</a:t>
            </a:r>
          </a:p>
          <a:p>
            <a:endParaRPr lang="fr-FR" sz="2000" dirty="0">
              <a:solidFill>
                <a:schemeClr val="tx1"/>
              </a:solidFill>
            </a:endParaRPr>
          </a:p>
          <a:p>
            <a:endParaRPr lang="fr-FR" sz="1800" dirty="0">
              <a:solidFill>
                <a:schemeClr val="tx1"/>
              </a:solidFill>
            </a:endParaRPr>
          </a:p>
          <a:p>
            <a:endParaRPr lang="fr-FR" sz="1800" b="1" dirty="0">
              <a:solidFill>
                <a:schemeClr val="tx1"/>
              </a:solidFill>
            </a:endParaRPr>
          </a:p>
          <a:p>
            <a:endParaRPr lang="fr-FR" sz="900" dirty="0">
              <a:solidFill>
                <a:schemeClr val="tx1"/>
              </a:solidFill>
            </a:endParaRPr>
          </a:p>
          <a:p>
            <a:endParaRPr lang="fr-FR" sz="900" dirty="0">
              <a:solidFill>
                <a:schemeClr val="tx1"/>
              </a:solidFill>
            </a:endParaRPr>
          </a:p>
        </p:txBody>
      </p:sp>
      <p:sp>
        <p:nvSpPr>
          <p:cNvPr id="5" name="ZoneTexte 4"/>
          <p:cNvSpPr txBox="1"/>
          <p:nvPr/>
        </p:nvSpPr>
        <p:spPr>
          <a:xfrm>
            <a:off x="2567608" y="5661248"/>
            <a:ext cx="7056784" cy="830997"/>
          </a:xfrm>
          <a:prstGeom prst="rect">
            <a:avLst/>
          </a:prstGeom>
          <a:noFill/>
        </p:spPr>
        <p:txBody>
          <a:bodyPr wrap="square" rtlCol="0">
            <a:spAutoFit/>
          </a:bodyPr>
          <a:lstStyle/>
          <a:p>
            <a:pPr algn="ctr"/>
            <a:r>
              <a:rPr lang="fr-FR" sz="2400" b="1" dirty="0"/>
              <a:t>Dr. Jean Bosco K. </a:t>
            </a:r>
            <a:r>
              <a:rPr lang="fr-FR" sz="2400" b="1" dirty="0" smtClean="0"/>
              <a:t>VODOUNOU</a:t>
            </a:r>
          </a:p>
          <a:p>
            <a:pPr algn="ctr"/>
            <a:r>
              <a:rPr lang="fr-FR" sz="2400" b="1" dirty="0" smtClean="0"/>
              <a:t>Maître de Conférences</a:t>
            </a:r>
            <a:endParaRPr lang="fr-FR" sz="2400" b="1" dirty="0"/>
          </a:p>
        </p:txBody>
      </p:sp>
      <p:sp>
        <p:nvSpPr>
          <p:cNvPr id="4" name="ZoneTexte 3"/>
          <p:cNvSpPr txBox="1"/>
          <p:nvPr/>
        </p:nvSpPr>
        <p:spPr>
          <a:xfrm>
            <a:off x="1846957" y="2387942"/>
            <a:ext cx="8636496" cy="1754326"/>
          </a:xfrm>
          <a:prstGeom prst="rect">
            <a:avLst/>
          </a:prstGeom>
          <a:noFill/>
        </p:spPr>
        <p:txBody>
          <a:bodyPr wrap="square" rtlCol="0">
            <a:spAutoFit/>
          </a:bodyPr>
          <a:lstStyle/>
          <a:p>
            <a:pPr algn="ctr"/>
            <a:r>
              <a:rPr lang="fr-FR" sz="3600" b="1" dirty="0">
                <a:solidFill>
                  <a:schemeClr val="bg2"/>
                </a:solidFill>
              </a:rPr>
              <a:t>DEUXIEME  EDITION DE </a:t>
            </a:r>
            <a:r>
              <a:rPr lang="fr-FR" sz="3600" b="1" dirty="0">
                <a:solidFill>
                  <a:srgbClr val="FF0000"/>
                </a:solidFill>
              </a:rPr>
              <a:t>LA SEMAINE DE LA </a:t>
            </a:r>
          </a:p>
          <a:p>
            <a:pPr algn="ctr"/>
            <a:r>
              <a:rPr lang="fr-FR" sz="3600" b="1" dirty="0">
                <a:solidFill>
                  <a:schemeClr val="bg2"/>
                </a:solidFill>
              </a:rPr>
              <a:t>BIODIVERSITE ET DE LA RECHERCHE FORESTIERE</a:t>
            </a:r>
          </a:p>
        </p:txBody>
      </p:sp>
      <p:pic>
        <p:nvPicPr>
          <p:cNvPr id="6" name="Image 5"/>
          <p:cNvPicPr>
            <a:picLocks noChangeAspect="1"/>
          </p:cNvPicPr>
          <p:nvPr/>
        </p:nvPicPr>
        <p:blipFill>
          <a:blip r:embed="rId3"/>
          <a:stretch>
            <a:fillRect/>
          </a:stretch>
        </p:blipFill>
        <p:spPr>
          <a:xfrm>
            <a:off x="10897624" y="51980"/>
            <a:ext cx="1234310" cy="1109090"/>
          </a:xfrm>
          <a:prstGeom prst="rect">
            <a:avLst/>
          </a:prstGeom>
        </p:spPr>
      </p:pic>
      <p:pic>
        <p:nvPicPr>
          <p:cNvPr id="7" name="Image 6"/>
          <p:cNvPicPr>
            <a:picLocks noChangeAspect="1"/>
          </p:cNvPicPr>
          <p:nvPr/>
        </p:nvPicPr>
        <p:blipFill>
          <a:blip r:embed="rId4"/>
          <a:stretch>
            <a:fillRect/>
          </a:stretch>
        </p:blipFill>
        <p:spPr>
          <a:xfrm>
            <a:off x="47328" y="53222"/>
            <a:ext cx="1080120" cy="999514"/>
          </a:xfrm>
          <a:prstGeom prst="rect">
            <a:avLst/>
          </a:prstGeom>
        </p:spPr>
      </p:pic>
    </p:spTree>
    <p:extLst>
      <p:ext uri="{BB962C8B-B14F-4D97-AF65-F5344CB8AC3E}">
        <p14:creationId xmlns:p14="http://schemas.microsoft.com/office/powerpoint/2010/main" val="519345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981200" y="44624"/>
            <a:ext cx="8229600" cy="634082"/>
          </a:xfrm>
        </p:spPr>
        <p:txBody>
          <a:bodyPr>
            <a:normAutofit fontScale="90000"/>
          </a:bodyPr>
          <a:lstStyle/>
          <a:p>
            <a:r>
              <a:rPr lang="fr-FR" dirty="0" smtClean="0"/>
              <a:t>RESULTATS</a:t>
            </a:r>
            <a:endParaRPr lang="fr-FR" dirty="0"/>
          </a:p>
        </p:txBody>
      </p:sp>
      <p:sp>
        <p:nvSpPr>
          <p:cNvPr id="6" name="Espace réservé du contenu 2"/>
          <p:cNvSpPr txBox="1">
            <a:spLocks/>
          </p:cNvSpPr>
          <p:nvPr/>
        </p:nvSpPr>
        <p:spPr>
          <a:xfrm>
            <a:off x="1775520" y="620688"/>
            <a:ext cx="8435280"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800" b="1" dirty="0"/>
              <a:t>3.2. Formes d’exploitation des forêts classées</a:t>
            </a:r>
            <a:endParaRPr lang="fr-FR" sz="2800" dirty="0"/>
          </a:p>
          <a:p>
            <a:pPr marL="0" indent="0" algn="just">
              <a:buNone/>
            </a:pPr>
            <a:endParaRPr lang="fr-FR" sz="1800" dirty="0"/>
          </a:p>
          <a:p>
            <a:pPr marL="0" indent="0" algn="just">
              <a:buNone/>
            </a:pPr>
            <a:endParaRPr lang="fr-FR" sz="1800" dirty="0"/>
          </a:p>
        </p:txBody>
      </p:sp>
      <p:sp>
        <p:nvSpPr>
          <p:cNvPr id="2" name="ZoneTexte 1"/>
          <p:cNvSpPr txBox="1"/>
          <p:nvPr/>
        </p:nvSpPr>
        <p:spPr>
          <a:xfrm>
            <a:off x="335360" y="1196752"/>
            <a:ext cx="5657800" cy="3139321"/>
          </a:xfrm>
          <a:prstGeom prst="rect">
            <a:avLst/>
          </a:prstGeom>
          <a:noFill/>
        </p:spPr>
        <p:txBody>
          <a:bodyPr wrap="square" rtlCol="0">
            <a:spAutoFit/>
          </a:bodyPr>
          <a:lstStyle/>
          <a:p>
            <a:pPr algn="just"/>
            <a:r>
              <a:rPr lang="fr-FR" b="1" dirty="0"/>
              <a:t>3.2.1 Exploitation </a:t>
            </a:r>
            <a:r>
              <a:rPr lang="fr-FR" b="1" dirty="0" smtClean="0"/>
              <a:t>autorisée</a:t>
            </a:r>
          </a:p>
          <a:p>
            <a:pPr algn="just"/>
            <a:r>
              <a:rPr lang="fr-FR" dirty="0"/>
              <a:t>Elle concerne essentiellement les coupes de bois d’œuvre qui sont pour la plupart destinées à </a:t>
            </a:r>
            <a:r>
              <a:rPr lang="fr-FR" dirty="0" smtClean="0"/>
              <a:t>l’exportation</a:t>
            </a:r>
          </a:p>
          <a:p>
            <a:pPr algn="just"/>
            <a:endParaRPr lang="fr-FR" dirty="0" smtClean="0"/>
          </a:p>
          <a:p>
            <a:pPr algn="just"/>
            <a:r>
              <a:rPr lang="fr-FR" dirty="0"/>
              <a:t>Cette exploitation est réglementée et fournit des tonnes de billes qui sont convoyées à l’extérieur chaque </a:t>
            </a:r>
            <a:r>
              <a:rPr lang="fr-FR" dirty="0" smtClean="0"/>
              <a:t>année</a:t>
            </a:r>
          </a:p>
          <a:p>
            <a:pPr algn="just"/>
            <a:endParaRPr lang="fr-FR" dirty="0" smtClean="0"/>
          </a:p>
          <a:p>
            <a:pPr algn="just"/>
            <a:r>
              <a:rPr lang="fr-FR" dirty="0"/>
              <a:t>Dans cette forme d’exploitation 25,68 % des personnes rencontrées disposent d’une autorisation et 74,32 % sont sans autorisation</a:t>
            </a:r>
            <a:endParaRPr lang="fr-FR" dirty="0" smtClean="0"/>
          </a:p>
          <a:p>
            <a:pPr algn="just"/>
            <a:endParaRPr lang="fr-FR" dirty="0"/>
          </a:p>
        </p:txBody>
      </p:sp>
      <p:pic>
        <p:nvPicPr>
          <p:cNvPr id="10" name="Image 9"/>
          <p:cNvPicPr>
            <a:picLocks noChangeAspect="1"/>
          </p:cNvPicPr>
          <p:nvPr/>
        </p:nvPicPr>
        <p:blipFill rotWithShape="1">
          <a:blip r:embed="rId2" cstate="print">
            <a:extLst>
              <a:ext uri="{28A0092B-C50C-407E-A947-70E740481C1C}">
                <a14:useLocalDpi xmlns:a14="http://schemas.microsoft.com/office/drawing/2010/main" val="0"/>
              </a:ext>
            </a:extLst>
          </a:blip>
          <a:srcRect t="30050"/>
          <a:stretch/>
        </p:blipFill>
        <p:spPr>
          <a:xfrm>
            <a:off x="6145530" y="1196762"/>
            <a:ext cx="5952492" cy="3228896"/>
          </a:xfrm>
          <a:prstGeom prst="rect">
            <a:avLst/>
          </a:prstGeom>
        </p:spPr>
      </p:pic>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t="45800"/>
          <a:stretch/>
        </p:blipFill>
        <p:spPr>
          <a:xfrm>
            <a:off x="6145530" y="4378597"/>
            <a:ext cx="5952492" cy="2151745"/>
          </a:xfrm>
          <a:prstGeom prst="rect">
            <a:avLst/>
          </a:prstGeom>
        </p:spPr>
      </p:pic>
      <p:pic>
        <p:nvPicPr>
          <p:cNvPr id="3" name="Image 2"/>
          <p:cNvPicPr>
            <a:picLocks noChangeAspect="1"/>
          </p:cNvPicPr>
          <p:nvPr/>
        </p:nvPicPr>
        <p:blipFill>
          <a:blip r:embed="rId4"/>
          <a:stretch>
            <a:fillRect/>
          </a:stretch>
        </p:blipFill>
        <p:spPr>
          <a:xfrm>
            <a:off x="211642" y="4511619"/>
            <a:ext cx="5781518" cy="2232247"/>
          </a:xfrm>
          <a:prstGeom prst="rect">
            <a:avLst/>
          </a:prstGeom>
        </p:spPr>
      </p:pic>
    </p:spTree>
    <p:extLst>
      <p:ext uri="{BB962C8B-B14F-4D97-AF65-F5344CB8AC3E}">
        <p14:creationId xmlns:p14="http://schemas.microsoft.com/office/powerpoint/2010/main" val="2468319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981200" y="274638"/>
            <a:ext cx="8229600" cy="706090"/>
          </a:xfrm>
        </p:spPr>
        <p:txBody>
          <a:bodyPr>
            <a:normAutofit fontScale="90000"/>
          </a:bodyPr>
          <a:lstStyle/>
          <a:p>
            <a:r>
              <a:rPr lang="fr-FR" dirty="0" smtClean="0"/>
              <a:t>RESULTATS</a:t>
            </a:r>
            <a:endParaRPr lang="fr-FR" dirty="0"/>
          </a:p>
        </p:txBody>
      </p:sp>
      <p:sp>
        <p:nvSpPr>
          <p:cNvPr id="2" name="ZoneTexte 1"/>
          <p:cNvSpPr txBox="1"/>
          <p:nvPr/>
        </p:nvSpPr>
        <p:spPr>
          <a:xfrm>
            <a:off x="1559496" y="836712"/>
            <a:ext cx="10009112" cy="523220"/>
          </a:xfrm>
          <a:prstGeom prst="rect">
            <a:avLst/>
          </a:prstGeom>
          <a:noFill/>
        </p:spPr>
        <p:txBody>
          <a:bodyPr wrap="square" rtlCol="0">
            <a:spAutoFit/>
          </a:bodyPr>
          <a:lstStyle/>
          <a:p>
            <a:pPr algn="just">
              <a:spcAft>
                <a:spcPts val="600"/>
              </a:spcAft>
            </a:pPr>
            <a:r>
              <a:rPr lang="fr-FR" sz="2800" b="1" dirty="0">
                <a:latin typeface="Times New Roman" panose="02020603050405020304" pitchFamily="18" charset="0"/>
                <a:ea typeface="Times New Roman" panose="02020603050405020304" pitchFamily="18" charset="0"/>
              </a:rPr>
              <a:t>3.2.2 Exploitation non autorisée</a:t>
            </a:r>
          </a:p>
        </p:txBody>
      </p:sp>
      <p:sp>
        <p:nvSpPr>
          <p:cNvPr id="7" name="Rectangle 6"/>
          <p:cNvSpPr/>
          <p:nvPr/>
        </p:nvSpPr>
        <p:spPr>
          <a:xfrm>
            <a:off x="191344" y="1485652"/>
            <a:ext cx="6001344" cy="2108269"/>
          </a:xfrm>
          <a:prstGeom prst="rect">
            <a:avLst/>
          </a:prstGeom>
        </p:spPr>
        <p:txBody>
          <a:bodyPr wrap="square">
            <a:spAutoFit/>
          </a:bodyPr>
          <a:lstStyle/>
          <a:p>
            <a:pPr algn="just">
              <a:spcAft>
                <a:spcPts val="600"/>
              </a:spcAft>
            </a:pPr>
            <a:r>
              <a:rPr lang="fr-FR" dirty="0" smtClean="0"/>
              <a:t>Ce </a:t>
            </a:r>
            <a:r>
              <a:rPr lang="fr-FR" dirty="0"/>
              <a:t>type d’exploitation est la plus prépondérante dans toutes nos forêts. </a:t>
            </a:r>
            <a:r>
              <a:rPr lang="fr-FR" dirty="0" smtClean="0"/>
              <a:t>Il </a:t>
            </a:r>
            <a:r>
              <a:rPr lang="fr-FR" dirty="0"/>
              <a:t>s’agit </a:t>
            </a:r>
            <a:r>
              <a:rPr lang="fr-FR" dirty="0" smtClean="0"/>
              <a:t>de </a:t>
            </a:r>
            <a:r>
              <a:rPr lang="fr-FR" dirty="0"/>
              <a:t>l’exploitation forestière </a:t>
            </a:r>
            <a:r>
              <a:rPr lang="fr-FR" dirty="0" smtClean="0"/>
              <a:t>illégale qui demeure l’activité exerçant la </a:t>
            </a:r>
            <a:r>
              <a:rPr lang="fr-FR" dirty="0"/>
              <a:t>plus forte pression </a:t>
            </a:r>
            <a:r>
              <a:rPr lang="fr-FR" dirty="0" smtClean="0"/>
              <a:t>sur </a:t>
            </a:r>
            <a:r>
              <a:rPr lang="fr-FR" dirty="0"/>
              <a:t>les forêts classées</a:t>
            </a:r>
            <a:r>
              <a:rPr lang="fr-FR" dirty="0" smtClean="0"/>
              <a:t>.</a:t>
            </a:r>
          </a:p>
          <a:p>
            <a:pPr algn="just">
              <a:spcAft>
                <a:spcPts val="600"/>
              </a:spcAft>
            </a:pPr>
            <a:r>
              <a:rPr lang="fr-FR" dirty="0"/>
              <a:t>On pourrait également parler de la transhumance locale, les mauvaises pratiques de récolte des produits forestiers, la chasse et </a:t>
            </a:r>
            <a:r>
              <a:rPr lang="fr-FR" dirty="0" smtClean="0"/>
              <a:t>l’agriculture</a:t>
            </a:r>
            <a:endParaRPr lang="fr-FR" sz="16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096000" y="3903727"/>
            <a:ext cx="6096000" cy="2954655"/>
          </a:xfrm>
          <a:prstGeom prst="rect">
            <a:avLst/>
          </a:prstGeom>
        </p:spPr>
        <p:txBody>
          <a:bodyPr wrap="square">
            <a:spAutoFit/>
          </a:bodyPr>
          <a:lstStyle/>
          <a:p>
            <a:pPr algn="just">
              <a:spcAft>
                <a:spcPts val="600"/>
              </a:spcAft>
            </a:pPr>
            <a:r>
              <a:rPr lang="fr-FR" b="1" i="1" dirty="0">
                <a:latin typeface="Times-Roman"/>
                <a:ea typeface="Times New Roman" panose="02020603050405020304" pitchFamily="18" charset="0"/>
                <a:cs typeface="Times-Roman"/>
              </a:rPr>
              <a:t>Pratiques agricoles dans les forêts classées</a:t>
            </a:r>
            <a:endParaRPr lang="fr-FR" sz="1200" b="1" dirty="0">
              <a:latin typeface="Times New Roman" panose="02020603050405020304" pitchFamily="18" charset="0"/>
              <a:ea typeface="Times New Roman" panose="02020603050405020304" pitchFamily="18" charset="0"/>
            </a:endParaRPr>
          </a:p>
          <a:p>
            <a:pPr algn="just">
              <a:spcAft>
                <a:spcPts val="0"/>
              </a:spcAft>
            </a:pPr>
            <a:r>
              <a:rPr lang="fr-FR" dirty="0" smtClean="0">
                <a:latin typeface="Times-Roman"/>
                <a:ea typeface="Times New Roman" panose="02020603050405020304" pitchFamily="18" charset="0"/>
                <a:cs typeface="Times-Roman"/>
              </a:rPr>
              <a:t>Les </a:t>
            </a:r>
            <a:r>
              <a:rPr lang="fr-FR" dirty="0">
                <a:latin typeface="Times-Roman"/>
                <a:ea typeface="Times New Roman" panose="02020603050405020304" pitchFamily="18" charset="0"/>
                <a:cs typeface="Times-Roman"/>
              </a:rPr>
              <a:t>écosystèmes de forêts classées sont aujourd’hui pris d’assaut par les populations pour installer leur champ</a:t>
            </a:r>
            <a:r>
              <a:rPr lang="fr-FR" dirty="0" smtClean="0">
                <a:latin typeface="Times-Roman"/>
                <a:ea typeface="Times New Roman" panose="02020603050405020304" pitchFamily="18" charset="0"/>
                <a:cs typeface="Times-Roman"/>
              </a:rPr>
              <a:t>.</a:t>
            </a:r>
          </a:p>
          <a:p>
            <a:pPr algn="just">
              <a:spcAft>
                <a:spcPts val="0"/>
              </a:spcAft>
            </a:pPr>
            <a:endParaRPr lang="fr-FR" sz="900" dirty="0">
              <a:latin typeface="Times-Roman"/>
              <a:ea typeface="Times New Roman" panose="02020603050405020304" pitchFamily="18" charset="0"/>
              <a:cs typeface="Times-Roman"/>
            </a:endParaRPr>
          </a:p>
          <a:p>
            <a:pPr algn="just">
              <a:spcAft>
                <a:spcPts val="0"/>
              </a:spcAft>
            </a:pPr>
            <a:r>
              <a:rPr lang="fr-FR" dirty="0" smtClean="0">
                <a:latin typeface="Times-Roman"/>
                <a:ea typeface="Times New Roman" panose="02020603050405020304" pitchFamily="18" charset="0"/>
                <a:cs typeface="Times-Roman"/>
              </a:rPr>
              <a:t>En considérant la </a:t>
            </a:r>
            <a:r>
              <a:rPr lang="fr-FR" dirty="0">
                <a:latin typeface="Times-Roman"/>
                <a:ea typeface="Times New Roman" panose="02020603050405020304" pitchFamily="18" charset="0"/>
                <a:cs typeface="Times-Roman"/>
              </a:rPr>
              <a:t>fertilité des sols de ces écosystèmes les paysans vont s’installer au cœur des forêts pour échapper au contrôle de l’administration </a:t>
            </a:r>
            <a:r>
              <a:rPr lang="fr-FR" dirty="0" smtClean="0">
                <a:latin typeface="Times-Roman"/>
                <a:ea typeface="Times New Roman" panose="02020603050405020304" pitchFamily="18" charset="0"/>
                <a:cs typeface="Times-Roman"/>
              </a:rPr>
              <a:t>forestière,</a:t>
            </a:r>
          </a:p>
          <a:p>
            <a:pPr algn="just">
              <a:spcAft>
                <a:spcPts val="0"/>
              </a:spcAft>
            </a:pPr>
            <a:endParaRPr lang="fr-FR" sz="900" dirty="0">
              <a:latin typeface="Times-Roman"/>
              <a:ea typeface="Times New Roman" panose="02020603050405020304" pitchFamily="18" charset="0"/>
              <a:cs typeface="Times-Roman"/>
            </a:endParaRPr>
          </a:p>
          <a:p>
            <a:pPr algn="just">
              <a:spcAft>
                <a:spcPts val="0"/>
              </a:spcAft>
            </a:pPr>
            <a:r>
              <a:rPr lang="fr-FR" dirty="0" smtClean="0">
                <a:latin typeface="Times-Roman"/>
                <a:ea typeface="Times New Roman" panose="02020603050405020304" pitchFamily="18" charset="0"/>
                <a:cs typeface="Times-Roman"/>
              </a:rPr>
              <a:t>Pendant de longues années, </a:t>
            </a:r>
            <a:r>
              <a:rPr lang="fr-FR" dirty="0">
                <a:latin typeface="Times-Roman"/>
                <a:ea typeface="Times New Roman" panose="02020603050405020304" pitchFamily="18" charset="0"/>
                <a:cs typeface="Times-Roman"/>
              </a:rPr>
              <a:t>ils détruisent les forêts. C’est le cas des forêts de </a:t>
            </a:r>
            <a:r>
              <a:rPr lang="fr-FR" dirty="0" err="1">
                <a:latin typeface="Times-Roman"/>
                <a:ea typeface="Times New Roman" panose="02020603050405020304" pitchFamily="18" charset="0"/>
                <a:cs typeface="Times-Roman"/>
              </a:rPr>
              <a:t>Logozohè</a:t>
            </a:r>
            <a:r>
              <a:rPr lang="fr-FR" dirty="0">
                <a:latin typeface="Times-Roman"/>
                <a:ea typeface="Times New Roman" panose="02020603050405020304" pitchFamily="18" charset="0"/>
                <a:cs typeface="Times-Roman"/>
              </a:rPr>
              <a:t>, Ouémé-</a:t>
            </a:r>
            <a:r>
              <a:rPr lang="fr-FR" dirty="0" err="1">
                <a:latin typeface="Times-Roman"/>
                <a:ea typeface="Times New Roman" panose="02020603050405020304" pitchFamily="18" charset="0"/>
                <a:cs typeface="Times-Roman"/>
              </a:rPr>
              <a:t>Boukou</a:t>
            </a:r>
            <a:r>
              <a:rPr lang="fr-FR" dirty="0">
                <a:latin typeface="Times-Roman"/>
                <a:ea typeface="Times New Roman" panose="02020603050405020304" pitchFamily="18" charset="0"/>
                <a:cs typeface="Times-Roman"/>
              </a:rPr>
              <a:t>, </a:t>
            </a:r>
            <a:r>
              <a:rPr lang="fr-FR" dirty="0" err="1">
                <a:latin typeface="Times-Roman"/>
                <a:ea typeface="Times New Roman" panose="02020603050405020304" pitchFamily="18" charset="0"/>
                <a:cs typeface="Times-Roman"/>
              </a:rPr>
              <a:t>Tchaourou-Toui-Kilibo</a:t>
            </a:r>
            <a:r>
              <a:rPr lang="fr-FR" dirty="0">
                <a:latin typeface="Times-Roman"/>
                <a:ea typeface="Times New Roman" panose="02020603050405020304" pitchFamily="18" charset="0"/>
                <a:cs typeface="Times-Roman"/>
              </a:rPr>
              <a:t> et </a:t>
            </a:r>
            <a:r>
              <a:rPr lang="fr-FR" dirty="0" err="1" smtClean="0">
                <a:latin typeface="Times-Roman"/>
                <a:ea typeface="Times New Roman" panose="02020603050405020304" pitchFamily="18" charset="0"/>
                <a:cs typeface="Times-Roman"/>
              </a:rPr>
              <a:t>Wari-Maro</a:t>
            </a:r>
            <a:r>
              <a:rPr lang="fr-FR" dirty="0" smtClean="0">
                <a:latin typeface="Times-Roman"/>
                <a:ea typeface="Times New Roman" panose="02020603050405020304" pitchFamily="18" charset="0"/>
                <a:cs typeface="Times-Roman"/>
              </a:rPr>
              <a:t>.</a:t>
            </a:r>
            <a:endParaRPr lang="fr-FR" sz="1200" dirty="0">
              <a:effectLst/>
              <a:latin typeface="Times New Roman" panose="02020603050405020304" pitchFamily="18" charset="0"/>
              <a:ea typeface="Times New Roman" panose="02020603050405020304" pitchFamily="18" charset="0"/>
            </a:endParaRPr>
          </a:p>
        </p:txBody>
      </p:sp>
      <p:pic>
        <p:nvPicPr>
          <p:cNvPr id="14" name="Image 13"/>
          <p:cNvPicPr>
            <a:picLocks noChangeAspect="1"/>
          </p:cNvPicPr>
          <p:nvPr/>
        </p:nvPicPr>
        <p:blipFill>
          <a:blip r:embed="rId3"/>
          <a:stretch>
            <a:fillRect/>
          </a:stretch>
        </p:blipFill>
        <p:spPr>
          <a:xfrm>
            <a:off x="191344" y="3719641"/>
            <a:ext cx="5688632" cy="2978470"/>
          </a:xfrm>
          <a:prstGeom prst="rect">
            <a:avLst/>
          </a:prstGeom>
        </p:spPr>
      </p:pic>
      <p:pic>
        <p:nvPicPr>
          <p:cNvPr id="15" name="Image 14" descr="C:\Documents and Settings\Jean Bosco\Mes documents\Mes images\Photo_forêt_classée_TTK\DSC03066.JPG"/>
          <p:cNvPicPr/>
          <p:nvPr/>
        </p:nvPicPr>
        <p:blipFill>
          <a:blip r:embed="rId4" cstate="print"/>
          <a:srcRect/>
          <a:stretch>
            <a:fillRect/>
          </a:stretch>
        </p:blipFill>
        <p:spPr bwMode="auto">
          <a:xfrm>
            <a:off x="6384032" y="1485652"/>
            <a:ext cx="5616624" cy="2418075"/>
          </a:xfrm>
          <a:prstGeom prst="rect">
            <a:avLst/>
          </a:prstGeom>
          <a:noFill/>
          <a:ln w="9525">
            <a:noFill/>
            <a:miter lim="800000"/>
            <a:headEnd/>
            <a:tailEnd/>
          </a:ln>
        </p:spPr>
      </p:pic>
    </p:spTree>
    <p:extLst>
      <p:ext uri="{BB962C8B-B14F-4D97-AF65-F5344CB8AC3E}">
        <p14:creationId xmlns:p14="http://schemas.microsoft.com/office/powerpoint/2010/main" val="501827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noGrp="1"/>
          </p:cNvSpPr>
          <p:nvPr>
            <p:ph type="title"/>
          </p:nvPr>
        </p:nvSpPr>
        <p:spPr>
          <a:xfrm>
            <a:off x="1981200" y="44624"/>
            <a:ext cx="8229600" cy="576064"/>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smtClean="0"/>
              <a:t>RESULTATS</a:t>
            </a:r>
            <a:endParaRPr lang="fr-FR" dirty="0"/>
          </a:p>
        </p:txBody>
      </p:sp>
      <p:sp>
        <p:nvSpPr>
          <p:cNvPr id="2" name="ZoneTexte 1"/>
          <p:cNvSpPr txBox="1"/>
          <p:nvPr/>
        </p:nvSpPr>
        <p:spPr>
          <a:xfrm>
            <a:off x="2603612" y="620688"/>
            <a:ext cx="6984776" cy="523220"/>
          </a:xfrm>
          <a:prstGeom prst="rect">
            <a:avLst/>
          </a:prstGeom>
          <a:noFill/>
        </p:spPr>
        <p:txBody>
          <a:bodyPr wrap="square" rtlCol="0">
            <a:spAutoFit/>
          </a:bodyPr>
          <a:lstStyle/>
          <a:p>
            <a:r>
              <a:rPr lang="fr-FR" sz="2800" i="1" dirty="0"/>
              <a:t>Pratiques agricoles dans les forêts classées</a:t>
            </a:r>
            <a:endParaRPr lang="fr-FR" sz="2800" dirty="0"/>
          </a:p>
        </p:txBody>
      </p:sp>
      <p:sp>
        <p:nvSpPr>
          <p:cNvPr id="3" name="ZoneTexte 2"/>
          <p:cNvSpPr txBox="1"/>
          <p:nvPr/>
        </p:nvSpPr>
        <p:spPr>
          <a:xfrm>
            <a:off x="263352" y="1353651"/>
            <a:ext cx="6912768" cy="3139321"/>
          </a:xfrm>
          <a:prstGeom prst="rect">
            <a:avLst/>
          </a:prstGeom>
          <a:noFill/>
        </p:spPr>
        <p:txBody>
          <a:bodyPr wrap="square" rtlCol="0">
            <a:spAutoFit/>
          </a:bodyPr>
          <a:lstStyle/>
          <a:p>
            <a:pPr algn="just"/>
            <a:r>
              <a:rPr lang="fr-FR" dirty="0"/>
              <a:t>Dans </a:t>
            </a:r>
            <a:r>
              <a:rPr lang="fr-FR" dirty="0" smtClean="0"/>
              <a:t>la </a:t>
            </a:r>
            <a:r>
              <a:rPr lang="fr-FR" dirty="0"/>
              <a:t>forêt </a:t>
            </a:r>
            <a:r>
              <a:rPr lang="fr-FR" dirty="0" smtClean="0"/>
              <a:t>classées TTK les </a:t>
            </a:r>
            <a:r>
              <a:rPr lang="fr-FR" dirty="0"/>
              <a:t>populations se sont installées pendant plusieurs années. Certains s’y sont installés pendant plus de 20 ans d’autre plus de 15 ans et les plus récentes installations remontent il y a 5 ans. Ces longues durées d’installation ont provoqué d’énormes destructions des ressources naturelles. </a:t>
            </a:r>
            <a:endParaRPr lang="fr-FR" dirty="0" smtClean="0"/>
          </a:p>
          <a:p>
            <a:pPr algn="just"/>
            <a:endParaRPr lang="fr-FR" dirty="0"/>
          </a:p>
          <a:p>
            <a:pPr algn="just"/>
            <a:r>
              <a:rPr lang="fr-FR" dirty="0" smtClean="0"/>
              <a:t>Au moment de </a:t>
            </a:r>
            <a:r>
              <a:rPr lang="fr-FR" dirty="0"/>
              <a:t>la </a:t>
            </a:r>
            <a:r>
              <a:rPr lang="fr-FR" dirty="0" smtClean="0"/>
              <a:t>constatation de </a:t>
            </a:r>
            <a:r>
              <a:rPr lang="fr-FR" dirty="0"/>
              <a:t>cette exploitation frauduleuse les paysans ont déjà détruit plus de 25 000 ha de forêt de TTK sur les 49.030 ha. Ainsi, plus de la moitié des ressources naturelles de cette forêt est détruite soit 50,99 %. </a:t>
            </a:r>
            <a:r>
              <a:rPr lang="fr-FR" dirty="0" smtClean="0"/>
              <a:t>Ce qui favorise la perte de biodiversité</a:t>
            </a:r>
            <a:endParaRPr lang="fr-FR" dirty="0"/>
          </a:p>
          <a:p>
            <a:pPr algn="just"/>
            <a:r>
              <a:rPr lang="fr-FR" dirty="0"/>
              <a:t> </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t="23750"/>
          <a:stretch/>
        </p:blipFill>
        <p:spPr>
          <a:xfrm>
            <a:off x="7272808" y="1087439"/>
            <a:ext cx="4871864" cy="2341561"/>
          </a:xfrm>
          <a:prstGeom prst="rect">
            <a:avLst/>
          </a:prstGeom>
        </p:spPr>
      </p:pic>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t="32150"/>
          <a:stretch/>
        </p:blipFill>
        <p:spPr>
          <a:xfrm>
            <a:off x="127248" y="4492973"/>
            <a:ext cx="7048872" cy="2347246"/>
          </a:xfrm>
          <a:prstGeom prst="rect">
            <a:avLst/>
          </a:prstGeom>
        </p:spPr>
      </p:pic>
      <p:pic>
        <p:nvPicPr>
          <p:cNvPr id="14" name="Image 13" descr="C:\Documents and Settings\Jean Bosco\Mes documents\Mes images\Photo_forêt_classée_TTK\DSC03086.JPG"/>
          <p:cNvPicPr/>
          <p:nvPr/>
        </p:nvPicPr>
        <p:blipFill>
          <a:blip r:embed="rId4" cstate="print"/>
          <a:srcRect/>
          <a:stretch>
            <a:fillRect/>
          </a:stretch>
        </p:blipFill>
        <p:spPr bwMode="auto">
          <a:xfrm>
            <a:off x="7272808" y="3429001"/>
            <a:ext cx="4871864" cy="2952328"/>
          </a:xfrm>
          <a:prstGeom prst="rect">
            <a:avLst/>
          </a:prstGeom>
          <a:noFill/>
          <a:ln w="9525">
            <a:noFill/>
            <a:miter lim="800000"/>
            <a:headEnd/>
            <a:tailEnd/>
          </a:ln>
        </p:spPr>
      </p:pic>
      <p:sp>
        <p:nvSpPr>
          <p:cNvPr id="6" name="Rectangle 5"/>
          <p:cNvSpPr/>
          <p:nvPr/>
        </p:nvSpPr>
        <p:spPr>
          <a:xfrm>
            <a:off x="7248128" y="6375619"/>
            <a:ext cx="4727848" cy="523220"/>
          </a:xfrm>
          <a:prstGeom prst="rect">
            <a:avLst/>
          </a:prstGeom>
        </p:spPr>
        <p:txBody>
          <a:bodyPr wrap="square">
            <a:spAutoFit/>
          </a:bodyPr>
          <a:lstStyle/>
          <a:p>
            <a:r>
              <a:rPr lang="fr-FR" sz="1400" b="1" dirty="0">
                <a:latin typeface="Times-Roman"/>
                <a:ea typeface="Calibri" panose="020F0502020204030204" pitchFamily="34" charset="0"/>
                <a:cs typeface="Times-Roman"/>
              </a:rPr>
              <a:t>Planche 3</a:t>
            </a:r>
            <a:r>
              <a:rPr lang="fr-FR" sz="1400" dirty="0">
                <a:latin typeface="Times-Roman"/>
                <a:ea typeface="Calibri" panose="020F0502020204030204" pitchFamily="34" charset="0"/>
                <a:cs typeface="Times-Roman"/>
              </a:rPr>
              <a:t> : Production du charbon de bois dans la forêt classée de TTK</a:t>
            </a:r>
            <a:endParaRPr lang="fr-FR" sz="1400" dirty="0"/>
          </a:p>
        </p:txBody>
      </p:sp>
    </p:spTree>
    <p:extLst>
      <p:ext uri="{BB962C8B-B14F-4D97-AF65-F5344CB8AC3E}">
        <p14:creationId xmlns:p14="http://schemas.microsoft.com/office/powerpoint/2010/main" val="532961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noGrp="1"/>
          </p:cNvSpPr>
          <p:nvPr>
            <p:ph type="title"/>
          </p:nvPr>
        </p:nvSpPr>
        <p:spPr>
          <a:xfrm>
            <a:off x="1981200" y="23917"/>
            <a:ext cx="8229600" cy="680683"/>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smtClean="0"/>
              <a:t>RESULTATS</a:t>
            </a:r>
            <a:endParaRPr lang="fr-FR" dirty="0"/>
          </a:p>
        </p:txBody>
      </p:sp>
      <p:sp>
        <p:nvSpPr>
          <p:cNvPr id="5" name="ZoneTexte 4"/>
          <p:cNvSpPr txBox="1"/>
          <p:nvPr/>
        </p:nvSpPr>
        <p:spPr>
          <a:xfrm>
            <a:off x="1962150" y="710350"/>
            <a:ext cx="8352929" cy="400110"/>
          </a:xfrm>
          <a:prstGeom prst="rect">
            <a:avLst/>
          </a:prstGeom>
          <a:noFill/>
        </p:spPr>
        <p:txBody>
          <a:bodyPr wrap="square" rtlCol="0">
            <a:spAutoFit/>
          </a:bodyPr>
          <a:lstStyle/>
          <a:p>
            <a:r>
              <a:rPr lang="fr-FR" sz="2000" i="1" dirty="0"/>
              <a:t>Pratiques agricoles dans les forêts classées</a:t>
            </a:r>
            <a:endParaRPr lang="fr-FR" sz="2000" dirty="0"/>
          </a:p>
        </p:txBody>
      </p:sp>
      <p:sp>
        <p:nvSpPr>
          <p:cNvPr id="6" name="Rectangle 5"/>
          <p:cNvSpPr/>
          <p:nvPr/>
        </p:nvSpPr>
        <p:spPr>
          <a:xfrm>
            <a:off x="63654" y="1268760"/>
            <a:ext cx="6096000" cy="2308324"/>
          </a:xfrm>
          <a:prstGeom prst="rect">
            <a:avLst/>
          </a:prstGeom>
        </p:spPr>
        <p:txBody>
          <a:bodyPr>
            <a:spAutoFit/>
          </a:bodyPr>
          <a:lstStyle/>
          <a:p>
            <a:pPr algn="just"/>
            <a:r>
              <a:rPr lang="fr-FR" dirty="0">
                <a:latin typeface="Times-Bold"/>
                <a:ea typeface="Calibri" panose="020F0502020204030204" pitchFamily="34" charset="0"/>
                <a:cs typeface="Times-Bold"/>
              </a:rPr>
              <a:t>La forêt classée de </a:t>
            </a:r>
            <a:r>
              <a:rPr lang="fr-FR" dirty="0" err="1">
                <a:latin typeface="Times-Bold"/>
                <a:ea typeface="Calibri" panose="020F0502020204030204" pitchFamily="34" charset="0"/>
                <a:cs typeface="Times-Bold"/>
              </a:rPr>
              <a:t>Logozohè</a:t>
            </a:r>
            <a:r>
              <a:rPr lang="fr-FR" dirty="0">
                <a:latin typeface="Times-Bold"/>
                <a:ea typeface="Calibri" panose="020F0502020204030204" pitchFamily="34" charset="0"/>
                <a:cs typeface="Times-Bold"/>
              </a:rPr>
              <a:t> subit la même pression de la part des populations riveraines. </a:t>
            </a:r>
            <a:endParaRPr lang="fr-FR" dirty="0" smtClean="0">
              <a:latin typeface="Times-Bold"/>
              <a:ea typeface="Calibri" panose="020F0502020204030204" pitchFamily="34" charset="0"/>
              <a:cs typeface="Times-Bold"/>
            </a:endParaRPr>
          </a:p>
          <a:p>
            <a:pPr algn="just"/>
            <a:endParaRPr lang="fr-FR" dirty="0">
              <a:latin typeface="Times-Bold"/>
              <a:ea typeface="Calibri" panose="020F0502020204030204" pitchFamily="34" charset="0"/>
              <a:cs typeface="Times-Bold"/>
            </a:endParaRPr>
          </a:p>
          <a:p>
            <a:pPr algn="just"/>
            <a:r>
              <a:rPr lang="fr-FR" dirty="0" smtClean="0">
                <a:latin typeface="Times-Bold"/>
                <a:ea typeface="Calibri" panose="020F0502020204030204" pitchFamily="34" charset="0"/>
                <a:cs typeface="Times-Bold"/>
              </a:rPr>
              <a:t>L’installation </a:t>
            </a:r>
            <a:r>
              <a:rPr lang="fr-FR" dirty="0">
                <a:latin typeface="Times-Bold"/>
                <a:ea typeface="Calibri" panose="020F0502020204030204" pitchFamily="34" charset="0"/>
                <a:cs typeface="Times-Bold"/>
              </a:rPr>
              <a:t>des champs à l’intérieur, la production du charbon de bois. </a:t>
            </a:r>
            <a:endParaRPr lang="fr-FR" dirty="0" smtClean="0">
              <a:latin typeface="Times-Bold"/>
              <a:ea typeface="Calibri" panose="020F0502020204030204" pitchFamily="34" charset="0"/>
              <a:cs typeface="Times-Bold"/>
            </a:endParaRPr>
          </a:p>
          <a:p>
            <a:pPr algn="just"/>
            <a:endParaRPr lang="fr-FR" dirty="0">
              <a:latin typeface="Times-Bold"/>
              <a:ea typeface="Calibri" panose="020F0502020204030204" pitchFamily="34" charset="0"/>
              <a:cs typeface="Times-Bold"/>
            </a:endParaRPr>
          </a:p>
          <a:p>
            <a:pPr algn="just"/>
            <a:r>
              <a:rPr lang="fr-FR" dirty="0" smtClean="0">
                <a:latin typeface="Times-Bold"/>
                <a:ea typeface="Calibri" panose="020F0502020204030204" pitchFamily="34" charset="0"/>
                <a:cs typeface="Times-Bold"/>
              </a:rPr>
              <a:t>La </a:t>
            </a:r>
            <a:r>
              <a:rPr lang="fr-FR" dirty="0">
                <a:latin typeface="Times-Bold"/>
                <a:ea typeface="Calibri" panose="020F0502020204030204" pitchFamily="34" charset="0"/>
                <a:cs typeface="Times-Bold"/>
              </a:rPr>
              <a:t>caractéristique fondamentale de la production du charbon ici est que le bois frais est utilisé. </a:t>
            </a:r>
            <a:endParaRPr lang="fr-FR" dirty="0"/>
          </a:p>
        </p:txBody>
      </p:sp>
      <p:pic>
        <p:nvPicPr>
          <p:cNvPr id="9" name="Image 8" descr="C:\Documents and Settings\Jean Bosco\Mes documents\Mes images\Forêt_classée_Logozohè\DSC02914.JPG"/>
          <p:cNvPicPr/>
          <p:nvPr/>
        </p:nvPicPr>
        <p:blipFill>
          <a:blip r:embed="rId2" cstate="print"/>
          <a:srcRect/>
          <a:stretch>
            <a:fillRect/>
          </a:stretch>
        </p:blipFill>
        <p:spPr bwMode="auto">
          <a:xfrm>
            <a:off x="191344" y="3741136"/>
            <a:ext cx="5832647" cy="2712200"/>
          </a:xfrm>
          <a:prstGeom prst="rect">
            <a:avLst/>
          </a:prstGeom>
          <a:noFill/>
          <a:ln w="9525">
            <a:noFill/>
            <a:miter lim="800000"/>
            <a:headEnd/>
            <a:tailEnd/>
          </a:ln>
        </p:spPr>
      </p:pic>
      <p:pic>
        <p:nvPicPr>
          <p:cNvPr id="10" name="Image 9" descr="C:\Documents and Settings\Jean Bosco\Mes documents\Mes images\Forêt_classée_Logozohè\DSC02925.JPG"/>
          <p:cNvPicPr/>
          <p:nvPr/>
        </p:nvPicPr>
        <p:blipFill>
          <a:blip r:embed="rId3" cstate="print"/>
          <a:srcRect/>
          <a:stretch>
            <a:fillRect/>
          </a:stretch>
        </p:blipFill>
        <p:spPr bwMode="auto">
          <a:xfrm>
            <a:off x="6159654" y="1268760"/>
            <a:ext cx="6032345" cy="2664296"/>
          </a:xfrm>
          <a:prstGeom prst="rect">
            <a:avLst/>
          </a:prstGeom>
          <a:noFill/>
          <a:ln w="9525">
            <a:noFill/>
            <a:miter lim="800000"/>
            <a:headEnd/>
            <a:tailEnd/>
          </a:ln>
        </p:spPr>
      </p:pic>
      <p:pic>
        <p:nvPicPr>
          <p:cNvPr id="11" name="Image 10" descr="C:\Documents and Settings\Jean Bosco\Mes documents\Mes images\Forêt_classée_Logozohè\DSC02912.JPG"/>
          <p:cNvPicPr/>
          <p:nvPr/>
        </p:nvPicPr>
        <p:blipFill>
          <a:blip r:embed="rId4" cstate="print"/>
          <a:srcRect/>
          <a:stretch>
            <a:fillRect/>
          </a:stretch>
        </p:blipFill>
        <p:spPr bwMode="auto">
          <a:xfrm>
            <a:off x="6159654" y="3933056"/>
            <a:ext cx="6032346" cy="2736304"/>
          </a:xfrm>
          <a:prstGeom prst="rect">
            <a:avLst/>
          </a:prstGeom>
          <a:noFill/>
          <a:ln w="9525">
            <a:noFill/>
            <a:miter lim="800000"/>
            <a:headEnd/>
            <a:tailEnd/>
          </a:ln>
        </p:spPr>
      </p:pic>
      <p:sp>
        <p:nvSpPr>
          <p:cNvPr id="12" name="Rectangle 11"/>
          <p:cNvSpPr/>
          <p:nvPr/>
        </p:nvSpPr>
        <p:spPr>
          <a:xfrm>
            <a:off x="63654" y="6515471"/>
            <a:ext cx="6392386" cy="307777"/>
          </a:xfrm>
          <a:prstGeom prst="rect">
            <a:avLst/>
          </a:prstGeom>
        </p:spPr>
        <p:txBody>
          <a:bodyPr wrap="square">
            <a:spAutoFit/>
          </a:bodyPr>
          <a:lstStyle/>
          <a:p>
            <a:r>
              <a:rPr lang="fr-FR" sz="1400" u="sng" dirty="0">
                <a:latin typeface="Times-Bold"/>
                <a:ea typeface="Calibri" panose="020F0502020204030204" pitchFamily="34" charset="0"/>
                <a:cs typeface="Times-Bold"/>
              </a:rPr>
              <a:t>Planche 4</a:t>
            </a:r>
            <a:r>
              <a:rPr lang="fr-FR" sz="1400" dirty="0">
                <a:latin typeface="Times-Bold"/>
                <a:ea typeface="Calibri" panose="020F0502020204030204" pitchFamily="34" charset="0"/>
                <a:cs typeface="Times-Bold"/>
              </a:rPr>
              <a:t> : Production du charbon de bois dans la forêt classée de </a:t>
            </a:r>
            <a:r>
              <a:rPr lang="fr-FR" sz="1400" dirty="0" err="1">
                <a:latin typeface="Times-Bold"/>
                <a:ea typeface="Calibri" panose="020F0502020204030204" pitchFamily="34" charset="0"/>
                <a:cs typeface="Times-Bold"/>
              </a:rPr>
              <a:t>Logozohè</a:t>
            </a:r>
            <a:r>
              <a:rPr lang="fr-FR" sz="1400" dirty="0">
                <a:latin typeface="Times-Bold"/>
                <a:ea typeface="Calibri" panose="020F0502020204030204" pitchFamily="34" charset="0"/>
                <a:cs typeface="Times-Bold"/>
              </a:rPr>
              <a:t> </a:t>
            </a:r>
            <a:endParaRPr lang="fr-FR" sz="1400" dirty="0"/>
          </a:p>
        </p:txBody>
      </p:sp>
    </p:spTree>
    <p:extLst>
      <p:ext uri="{BB962C8B-B14F-4D97-AF65-F5344CB8AC3E}">
        <p14:creationId xmlns:p14="http://schemas.microsoft.com/office/powerpoint/2010/main" val="3703827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8992" y="3110211"/>
            <a:ext cx="8352929" cy="400110"/>
          </a:xfrm>
          <a:prstGeom prst="rect">
            <a:avLst/>
          </a:prstGeom>
          <a:noFill/>
        </p:spPr>
        <p:txBody>
          <a:bodyPr wrap="square" rtlCol="0">
            <a:spAutoFit/>
          </a:bodyPr>
          <a:lstStyle/>
          <a:p>
            <a:r>
              <a:rPr lang="fr-FR" sz="2000" b="1" dirty="0" smtClean="0"/>
              <a:t>Types d’usage et organes utilisés</a:t>
            </a:r>
            <a:endParaRPr lang="fr-FR" sz="2000" dirty="0"/>
          </a:p>
        </p:txBody>
      </p:sp>
      <p:sp>
        <p:nvSpPr>
          <p:cNvPr id="6" name="Titre 1"/>
          <p:cNvSpPr txBox="1">
            <a:spLocks noGrp="1"/>
          </p:cNvSpPr>
          <p:nvPr>
            <p:ph type="title"/>
          </p:nvPr>
        </p:nvSpPr>
        <p:spPr>
          <a:xfrm>
            <a:off x="1981200" y="44624"/>
            <a:ext cx="8229600" cy="562074"/>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smtClean="0"/>
              <a:t>RESULTATS</a:t>
            </a:r>
            <a:endParaRPr lang="fr-FR" dirty="0"/>
          </a:p>
        </p:txBody>
      </p:sp>
      <p:sp>
        <p:nvSpPr>
          <p:cNvPr id="8" name="ZoneTexte 7"/>
          <p:cNvSpPr txBox="1"/>
          <p:nvPr/>
        </p:nvSpPr>
        <p:spPr>
          <a:xfrm>
            <a:off x="191344" y="3717032"/>
            <a:ext cx="2880320" cy="3139321"/>
          </a:xfrm>
          <a:prstGeom prst="rect">
            <a:avLst/>
          </a:prstGeom>
          <a:noFill/>
        </p:spPr>
        <p:txBody>
          <a:bodyPr wrap="square" rtlCol="0">
            <a:spAutoFit/>
          </a:bodyPr>
          <a:lstStyle/>
          <a:p>
            <a:r>
              <a:rPr lang="fr-FR" b="1" dirty="0" smtClean="0"/>
              <a:t>Les </a:t>
            </a:r>
            <a:r>
              <a:rPr lang="fr-FR" b="1" dirty="0"/>
              <a:t>types d’usage </a:t>
            </a:r>
            <a:r>
              <a:rPr lang="fr-FR" b="1" dirty="0" smtClean="0"/>
              <a:t>sont </a:t>
            </a:r>
            <a:r>
              <a:rPr lang="fr-FR" dirty="0" smtClean="0"/>
              <a:t>:</a:t>
            </a:r>
          </a:p>
          <a:p>
            <a:pPr marL="285750" indent="-285750">
              <a:buFontTx/>
              <a:buChar char="-"/>
            </a:pPr>
            <a:r>
              <a:rPr lang="fr-FR" dirty="0" smtClean="0"/>
              <a:t>alimentaire</a:t>
            </a:r>
            <a:r>
              <a:rPr lang="fr-FR" dirty="0"/>
              <a:t>, </a:t>
            </a:r>
            <a:endParaRPr lang="fr-FR" dirty="0" smtClean="0"/>
          </a:p>
          <a:p>
            <a:pPr marL="285750" indent="-285750">
              <a:buFontTx/>
              <a:buChar char="-"/>
            </a:pPr>
            <a:r>
              <a:rPr lang="fr-FR" dirty="0" smtClean="0"/>
              <a:t>bois énergie </a:t>
            </a:r>
            <a:r>
              <a:rPr lang="fr-FR" dirty="0"/>
              <a:t>et </a:t>
            </a:r>
            <a:endParaRPr lang="fr-FR" dirty="0" smtClean="0"/>
          </a:p>
          <a:p>
            <a:pPr marL="285750" indent="-285750">
              <a:buFontTx/>
              <a:buChar char="-"/>
            </a:pPr>
            <a:r>
              <a:rPr lang="fr-FR" dirty="0" smtClean="0"/>
              <a:t>médicinale</a:t>
            </a:r>
            <a:r>
              <a:rPr lang="fr-FR" dirty="0"/>
              <a:t>. </a:t>
            </a:r>
            <a:endParaRPr lang="fr-FR" dirty="0" smtClean="0"/>
          </a:p>
          <a:p>
            <a:pPr marL="285750" indent="-285750">
              <a:buFontTx/>
              <a:buChar char="-"/>
            </a:pPr>
            <a:endParaRPr lang="fr-FR" dirty="0"/>
          </a:p>
          <a:p>
            <a:r>
              <a:rPr lang="fr-FR" b="1" dirty="0" smtClean="0"/>
              <a:t>Les organes utilisés sont </a:t>
            </a:r>
            <a:r>
              <a:rPr lang="fr-FR" dirty="0" smtClean="0"/>
              <a:t>:</a:t>
            </a:r>
          </a:p>
          <a:p>
            <a:pPr marL="285750" indent="-285750">
              <a:buFontTx/>
              <a:buChar char="-"/>
            </a:pPr>
            <a:r>
              <a:rPr lang="fr-FR" dirty="0" smtClean="0"/>
              <a:t>les </a:t>
            </a:r>
            <a:r>
              <a:rPr lang="fr-FR" dirty="0"/>
              <a:t>écorces, </a:t>
            </a:r>
            <a:endParaRPr lang="fr-FR" dirty="0" smtClean="0"/>
          </a:p>
          <a:p>
            <a:pPr marL="285750" indent="-285750">
              <a:buFontTx/>
              <a:buChar char="-"/>
            </a:pPr>
            <a:r>
              <a:rPr lang="fr-FR" dirty="0" smtClean="0"/>
              <a:t>les </a:t>
            </a:r>
            <a:r>
              <a:rPr lang="fr-FR" dirty="0"/>
              <a:t>feuilles, </a:t>
            </a:r>
            <a:endParaRPr lang="fr-FR" dirty="0" smtClean="0"/>
          </a:p>
          <a:p>
            <a:pPr marL="285750" indent="-285750">
              <a:buFontTx/>
              <a:buChar char="-"/>
            </a:pPr>
            <a:r>
              <a:rPr lang="fr-FR" dirty="0" smtClean="0"/>
              <a:t>les </a:t>
            </a:r>
            <a:r>
              <a:rPr lang="fr-FR" dirty="0"/>
              <a:t>fruits, </a:t>
            </a:r>
            <a:endParaRPr lang="fr-FR" dirty="0" smtClean="0"/>
          </a:p>
          <a:p>
            <a:pPr marL="285750" indent="-285750">
              <a:buFontTx/>
              <a:buChar char="-"/>
            </a:pPr>
            <a:r>
              <a:rPr lang="fr-FR" dirty="0" smtClean="0"/>
              <a:t>les </a:t>
            </a:r>
            <a:r>
              <a:rPr lang="fr-FR" dirty="0"/>
              <a:t>racines </a:t>
            </a:r>
            <a:r>
              <a:rPr lang="fr-FR" dirty="0" smtClean="0"/>
              <a:t>et</a:t>
            </a:r>
          </a:p>
          <a:p>
            <a:pPr marL="285750" indent="-285750">
              <a:buFontTx/>
              <a:buChar char="-"/>
            </a:pPr>
            <a:r>
              <a:rPr lang="fr-FR" dirty="0" smtClean="0"/>
              <a:t> </a:t>
            </a:r>
            <a:r>
              <a:rPr lang="fr-FR" dirty="0"/>
              <a:t>les tiges.</a:t>
            </a:r>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10101"/>
          <a:stretch/>
        </p:blipFill>
        <p:spPr>
          <a:xfrm>
            <a:off x="2783632" y="3544406"/>
            <a:ext cx="3312367" cy="3279896"/>
          </a:xfrm>
          <a:prstGeom prst="rect">
            <a:avLst/>
          </a:prstGeom>
        </p:spPr>
      </p:pic>
      <p:sp>
        <p:nvSpPr>
          <p:cNvPr id="3" name="Rectangle 2"/>
          <p:cNvSpPr/>
          <p:nvPr/>
        </p:nvSpPr>
        <p:spPr>
          <a:xfrm>
            <a:off x="224126" y="1452846"/>
            <a:ext cx="5695076" cy="1450654"/>
          </a:xfrm>
          <a:prstGeom prst="rect">
            <a:avLst/>
          </a:prstGeom>
        </p:spPr>
        <p:txBody>
          <a:bodyPr wrap="square">
            <a:spAutoFit/>
          </a:bodyPr>
          <a:lstStyle/>
          <a:p>
            <a:pPr algn="just">
              <a:lnSpc>
                <a:spcPct val="107000"/>
              </a:lnSpc>
              <a:spcAft>
                <a:spcPts val="0"/>
              </a:spcAft>
            </a:pPr>
            <a:r>
              <a:rPr lang="fr-FR" dirty="0">
                <a:latin typeface="Times-Bold"/>
                <a:ea typeface="Calibri" panose="020F0502020204030204" pitchFamily="34" charset="0"/>
                <a:cs typeface="Times-Bold"/>
              </a:rPr>
              <a:t>Le constat fait ici est que même les espèces de diamètre inférieur à la norme sont abattues au point où certaines espèce sont devenues rares dans cette forêt tant la pression est forte.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fr-FR" sz="1050" dirty="0">
                <a:latin typeface="Times-Bold"/>
                <a:ea typeface="Calibri" panose="020F0502020204030204" pitchFamily="34" charset="0"/>
                <a:cs typeface="Times-Bold"/>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descr="C:\Documents and Settings\Jean Bosco\Mes documents\Mes images\Forêt_classée_Logozohè\DSC02918.JPG"/>
          <p:cNvPicPr/>
          <p:nvPr/>
        </p:nvPicPr>
        <p:blipFill>
          <a:blip r:embed="rId3" cstate="print"/>
          <a:srcRect/>
          <a:stretch>
            <a:fillRect/>
          </a:stretch>
        </p:blipFill>
        <p:spPr bwMode="auto">
          <a:xfrm>
            <a:off x="6960096" y="3212976"/>
            <a:ext cx="5040560" cy="2448272"/>
          </a:xfrm>
          <a:prstGeom prst="rect">
            <a:avLst/>
          </a:prstGeom>
          <a:noFill/>
          <a:ln w="9525">
            <a:noFill/>
            <a:miter lim="800000"/>
            <a:headEnd/>
            <a:tailEnd/>
          </a:ln>
        </p:spPr>
      </p:pic>
      <p:pic>
        <p:nvPicPr>
          <p:cNvPr id="11" name="Image 10" descr="C:\Documents and Settings\Jean Bosco\Mes documents\Mes images\Forêt_classée_Logozohè\DSC02917.JPG"/>
          <p:cNvPicPr/>
          <p:nvPr/>
        </p:nvPicPr>
        <p:blipFill>
          <a:blip r:embed="rId4" cstate="print"/>
          <a:srcRect/>
          <a:stretch>
            <a:fillRect/>
          </a:stretch>
        </p:blipFill>
        <p:spPr bwMode="auto">
          <a:xfrm>
            <a:off x="6960096" y="548680"/>
            <a:ext cx="5040560" cy="2664296"/>
          </a:xfrm>
          <a:prstGeom prst="rect">
            <a:avLst/>
          </a:prstGeom>
          <a:noFill/>
          <a:ln w="9525">
            <a:noFill/>
            <a:miter lim="800000"/>
            <a:headEnd/>
            <a:tailEnd/>
          </a:ln>
        </p:spPr>
      </p:pic>
      <p:sp>
        <p:nvSpPr>
          <p:cNvPr id="12" name="Rectangle 11"/>
          <p:cNvSpPr/>
          <p:nvPr/>
        </p:nvSpPr>
        <p:spPr>
          <a:xfrm>
            <a:off x="1631504" y="561051"/>
            <a:ext cx="4673074" cy="369332"/>
          </a:xfrm>
          <a:prstGeom prst="rect">
            <a:avLst/>
          </a:prstGeom>
        </p:spPr>
        <p:txBody>
          <a:bodyPr wrap="none">
            <a:spAutoFit/>
          </a:bodyPr>
          <a:lstStyle/>
          <a:p>
            <a:r>
              <a:rPr lang="fr-FR" i="1" dirty="0">
                <a:latin typeface="Times-Roman"/>
                <a:ea typeface="Calibri" panose="020F0502020204030204" pitchFamily="34" charset="0"/>
                <a:cs typeface="Times-Roman"/>
              </a:rPr>
              <a:t>Pratiques agricoles dans les forêts classées</a:t>
            </a:r>
            <a:endParaRPr lang="fr-FR" dirty="0"/>
          </a:p>
        </p:txBody>
      </p:sp>
      <p:sp>
        <p:nvSpPr>
          <p:cNvPr id="13" name="Rectangle 12"/>
          <p:cNvSpPr/>
          <p:nvPr/>
        </p:nvSpPr>
        <p:spPr>
          <a:xfrm>
            <a:off x="6432376" y="5793433"/>
            <a:ext cx="6096000" cy="646331"/>
          </a:xfrm>
          <a:prstGeom prst="rect">
            <a:avLst/>
          </a:prstGeom>
        </p:spPr>
        <p:txBody>
          <a:bodyPr>
            <a:spAutoFit/>
          </a:bodyPr>
          <a:lstStyle/>
          <a:p>
            <a:r>
              <a:rPr lang="fr-FR" u="sng" dirty="0">
                <a:latin typeface="Times-Bold"/>
                <a:ea typeface="Calibri" panose="020F0502020204030204" pitchFamily="34" charset="0"/>
                <a:cs typeface="Times-Bold"/>
              </a:rPr>
              <a:t>Planche 5</a:t>
            </a:r>
            <a:r>
              <a:rPr lang="fr-FR" dirty="0">
                <a:latin typeface="Times-Bold"/>
                <a:ea typeface="Calibri" panose="020F0502020204030204" pitchFamily="34" charset="0"/>
                <a:cs typeface="Times-Bold"/>
              </a:rPr>
              <a:t> : </a:t>
            </a:r>
            <a:r>
              <a:rPr lang="fr-FR" i="1" dirty="0" err="1">
                <a:latin typeface="Times-Bold"/>
                <a:ea typeface="Calibri" panose="020F0502020204030204" pitchFamily="34" charset="0"/>
                <a:cs typeface="Times-Bold"/>
              </a:rPr>
              <a:t>Pterocarpus</a:t>
            </a:r>
            <a:r>
              <a:rPr lang="fr-FR" i="1" dirty="0">
                <a:latin typeface="Times-Bold"/>
                <a:ea typeface="Calibri" panose="020F0502020204030204" pitchFamily="34" charset="0"/>
                <a:cs typeface="Times-Bold"/>
              </a:rPr>
              <a:t> </a:t>
            </a:r>
            <a:r>
              <a:rPr lang="fr-FR" i="1" dirty="0" err="1">
                <a:latin typeface="Times-Bold"/>
                <a:ea typeface="Calibri" panose="020F0502020204030204" pitchFamily="34" charset="0"/>
                <a:cs typeface="Times-Bold"/>
              </a:rPr>
              <a:t>erinaceus</a:t>
            </a:r>
            <a:r>
              <a:rPr lang="fr-FR" dirty="0">
                <a:latin typeface="Times-Bold"/>
                <a:ea typeface="Calibri" panose="020F0502020204030204" pitchFamily="34" charset="0"/>
                <a:cs typeface="Times-Bold"/>
              </a:rPr>
              <a:t> abattu pour le bois d’œuvre dans la forêt classée de </a:t>
            </a:r>
            <a:r>
              <a:rPr lang="fr-FR" dirty="0" err="1">
                <a:latin typeface="Times-Bold"/>
                <a:ea typeface="Calibri" panose="020F0502020204030204" pitchFamily="34" charset="0"/>
                <a:cs typeface="Times-Bold"/>
              </a:rPr>
              <a:t>Logozohè</a:t>
            </a:r>
            <a:endParaRPr lang="fr-FR" dirty="0"/>
          </a:p>
        </p:txBody>
      </p:sp>
    </p:spTree>
    <p:extLst>
      <p:ext uri="{BB962C8B-B14F-4D97-AF65-F5344CB8AC3E}">
        <p14:creationId xmlns:p14="http://schemas.microsoft.com/office/powerpoint/2010/main" val="1813742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noGrp="1"/>
          </p:cNvSpPr>
          <p:nvPr>
            <p:ph type="title"/>
          </p:nvPr>
        </p:nvSpPr>
        <p:spPr>
          <a:xfrm>
            <a:off x="1981200" y="44624"/>
            <a:ext cx="8229600" cy="504056"/>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smtClean="0"/>
              <a:t>RESULTATS</a:t>
            </a:r>
            <a:endParaRPr lang="fr-FR" dirty="0"/>
          </a:p>
        </p:txBody>
      </p:sp>
      <p:sp>
        <p:nvSpPr>
          <p:cNvPr id="5" name="ZoneTexte 4"/>
          <p:cNvSpPr txBox="1"/>
          <p:nvPr/>
        </p:nvSpPr>
        <p:spPr>
          <a:xfrm>
            <a:off x="623392" y="591071"/>
            <a:ext cx="5255568" cy="461665"/>
          </a:xfrm>
          <a:prstGeom prst="rect">
            <a:avLst/>
          </a:prstGeom>
          <a:noFill/>
        </p:spPr>
        <p:txBody>
          <a:bodyPr wrap="square" rtlCol="0">
            <a:spAutoFit/>
          </a:bodyPr>
          <a:lstStyle/>
          <a:p>
            <a:r>
              <a:rPr lang="fr-FR" sz="2400" b="1" dirty="0"/>
              <a:t>3.3. Dégradation de la biodiversité</a:t>
            </a:r>
            <a:endParaRPr lang="fr-FR" sz="2300" b="1" dirty="0"/>
          </a:p>
        </p:txBody>
      </p:sp>
      <p:pic>
        <p:nvPicPr>
          <p:cNvPr id="18" name="Image 17"/>
          <p:cNvPicPr>
            <a:picLocks noChangeAspect="1"/>
          </p:cNvPicPr>
          <p:nvPr/>
        </p:nvPicPr>
        <p:blipFill>
          <a:blip r:embed="rId2"/>
          <a:stretch>
            <a:fillRect/>
          </a:stretch>
        </p:blipFill>
        <p:spPr>
          <a:xfrm>
            <a:off x="83331" y="5086033"/>
            <a:ext cx="5795629" cy="1719721"/>
          </a:xfrm>
          <a:prstGeom prst="rect">
            <a:avLst/>
          </a:prstGeom>
        </p:spPr>
      </p:pic>
      <p:sp>
        <p:nvSpPr>
          <p:cNvPr id="2" name="Rectangle 1"/>
          <p:cNvSpPr/>
          <p:nvPr/>
        </p:nvSpPr>
        <p:spPr>
          <a:xfrm>
            <a:off x="119336" y="1115715"/>
            <a:ext cx="5976664" cy="3970318"/>
          </a:xfrm>
          <a:prstGeom prst="rect">
            <a:avLst/>
          </a:prstGeom>
        </p:spPr>
        <p:txBody>
          <a:bodyPr wrap="square">
            <a:spAutoFit/>
          </a:bodyPr>
          <a:lstStyle/>
          <a:p>
            <a:pPr algn="just"/>
            <a:r>
              <a:rPr lang="fr-FR" dirty="0">
                <a:latin typeface="Times-Bold"/>
                <a:ea typeface="Calibri" panose="020F0502020204030204" pitchFamily="34" charset="0"/>
                <a:cs typeface="Times-Bold"/>
              </a:rPr>
              <a:t>La perte de diversité biologique se manifeste par la disparition des certaines espèces à travers les différentes formes d’exploitation. </a:t>
            </a:r>
            <a:endParaRPr lang="fr-FR" dirty="0" smtClean="0">
              <a:latin typeface="Times-Bold"/>
              <a:ea typeface="Calibri" panose="020F0502020204030204" pitchFamily="34" charset="0"/>
              <a:cs typeface="Times-Bold"/>
            </a:endParaRPr>
          </a:p>
          <a:p>
            <a:pPr algn="just"/>
            <a:endParaRPr lang="fr-FR" dirty="0">
              <a:latin typeface="Times-Bold"/>
              <a:ea typeface="Calibri" panose="020F0502020204030204" pitchFamily="34" charset="0"/>
              <a:cs typeface="Times-Bold"/>
            </a:endParaRPr>
          </a:p>
          <a:p>
            <a:pPr algn="just"/>
            <a:r>
              <a:rPr lang="fr-FR" dirty="0" smtClean="0">
                <a:latin typeface="Times-Bold"/>
                <a:ea typeface="Calibri" panose="020F0502020204030204" pitchFamily="34" charset="0"/>
                <a:cs typeface="Times-Bold"/>
              </a:rPr>
              <a:t>La </a:t>
            </a:r>
            <a:r>
              <a:rPr lang="fr-FR" dirty="0">
                <a:latin typeface="Times-Bold"/>
                <a:ea typeface="Calibri" panose="020F0502020204030204" pitchFamily="34" charset="0"/>
                <a:cs typeface="Times-Bold"/>
              </a:rPr>
              <a:t>transhumance constitue aujourd’hui l’une des formes d’exploitation des forêts classées les plus redoutables. </a:t>
            </a:r>
            <a:endParaRPr lang="fr-FR" dirty="0" smtClean="0">
              <a:latin typeface="Times-Bold"/>
              <a:ea typeface="Calibri" panose="020F0502020204030204" pitchFamily="34" charset="0"/>
              <a:cs typeface="Times-Bold"/>
            </a:endParaRPr>
          </a:p>
          <a:p>
            <a:pPr algn="just"/>
            <a:endParaRPr lang="fr-FR" dirty="0">
              <a:latin typeface="Times-Bold"/>
              <a:ea typeface="Calibri" panose="020F0502020204030204" pitchFamily="34" charset="0"/>
              <a:cs typeface="Times-Bold"/>
            </a:endParaRPr>
          </a:p>
          <a:p>
            <a:pPr algn="just"/>
            <a:r>
              <a:rPr lang="fr-FR" dirty="0" smtClean="0">
                <a:latin typeface="Times-Bold"/>
                <a:ea typeface="Calibri" panose="020F0502020204030204" pitchFamily="34" charset="0"/>
                <a:cs typeface="Times-Bold"/>
              </a:rPr>
              <a:t>Elle </a:t>
            </a:r>
            <a:r>
              <a:rPr lang="fr-FR" dirty="0">
                <a:latin typeface="Times-Bold"/>
                <a:ea typeface="Calibri" panose="020F0502020204030204" pitchFamily="34" charset="0"/>
                <a:cs typeface="Times-Bold"/>
              </a:rPr>
              <a:t>s’organise de façon permanente dans ces forêts avec pour corollaire la sédentarisation  des peulhs qui autrefois étaient </a:t>
            </a:r>
            <a:r>
              <a:rPr lang="fr-FR" dirty="0" smtClean="0">
                <a:latin typeface="Times-Bold"/>
                <a:ea typeface="Calibri" panose="020F0502020204030204" pitchFamily="34" charset="0"/>
                <a:cs typeface="Times-Bold"/>
              </a:rPr>
              <a:t>nomades,</a:t>
            </a:r>
          </a:p>
          <a:p>
            <a:pPr algn="just"/>
            <a:endParaRPr lang="fr-FR" dirty="0">
              <a:latin typeface="Times-Bold"/>
            </a:endParaRPr>
          </a:p>
          <a:p>
            <a:pPr algn="just"/>
            <a:r>
              <a:rPr lang="fr-FR" dirty="0" smtClean="0"/>
              <a:t>Dans </a:t>
            </a:r>
            <a:r>
              <a:rPr lang="fr-FR" dirty="0"/>
              <a:t>la forêt classée de </a:t>
            </a:r>
            <a:r>
              <a:rPr lang="fr-FR" dirty="0" err="1"/>
              <a:t>Wari-Maro</a:t>
            </a:r>
            <a:r>
              <a:rPr lang="fr-FR" dirty="0"/>
              <a:t>, c’est l’agriculture et la transhumance qui sont les formes d’exploitation les plus répandues.</a:t>
            </a:r>
          </a:p>
        </p:txBody>
      </p:sp>
      <p:sp>
        <p:nvSpPr>
          <p:cNvPr id="6" name="Rectangle 5"/>
          <p:cNvSpPr/>
          <p:nvPr/>
        </p:nvSpPr>
        <p:spPr>
          <a:xfrm>
            <a:off x="6132005" y="4653136"/>
            <a:ext cx="5868651" cy="1477328"/>
          </a:xfrm>
          <a:prstGeom prst="rect">
            <a:avLst/>
          </a:prstGeom>
        </p:spPr>
        <p:txBody>
          <a:bodyPr wrap="square">
            <a:spAutoFit/>
          </a:bodyPr>
          <a:lstStyle/>
          <a:p>
            <a:pPr algn="just"/>
            <a:r>
              <a:rPr lang="fr-FR" dirty="0">
                <a:solidFill>
                  <a:srgbClr val="000000"/>
                </a:solidFill>
                <a:latin typeface="Times New Roman" panose="02020603050405020304" pitchFamily="18" charset="0"/>
                <a:ea typeface="Times New Roman" panose="02020603050405020304" pitchFamily="18" charset="0"/>
              </a:rPr>
              <a:t>Les formations végétales cartographiées sont : les forêts denses sèches (5,88%), les forêts galeries non dégradées (3,31%), les forêts galeries dégradées (2,98%), les forêts claires (29,16%), les savanes boisées (26,10%), les savanes arborées (23,42%), les savanes arbustives (7,65%).</a:t>
            </a:r>
            <a:r>
              <a:rPr lang="fr-FR" dirty="0">
                <a:solidFill>
                  <a:srgbClr val="0000FF"/>
                </a:solidFill>
                <a:latin typeface="Times New Roman" panose="02020603050405020304" pitchFamily="18" charset="0"/>
                <a:ea typeface="Times New Roman" panose="02020603050405020304" pitchFamily="18" charset="0"/>
              </a:rPr>
              <a:t> </a:t>
            </a:r>
            <a:endParaRPr lang="fr-FR" dirty="0"/>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061" y="574977"/>
            <a:ext cx="6037939" cy="4114917"/>
          </a:xfrm>
          <a:prstGeom prst="rect">
            <a:avLst/>
          </a:prstGeom>
        </p:spPr>
      </p:pic>
    </p:spTree>
    <p:extLst>
      <p:ext uri="{BB962C8B-B14F-4D97-AF65-F5344CB8AC3E}">
        <p14:creationId xmlns:p14="http://schemas.microsoft.com/office/powerpoint/2010/main" val="68609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7384"/>
            <a:ext cx="8229600" cy="792088"/>
          </a:xfrm>
        </p:spPr>
        <p:txBody>
          <a:bodyPr/>
          <a:lstStyle/>
          <a:p>
            <a:r>
              <a:rPr lang="fr-FR" dirty="0" smtClean="0"/>
              <a:t>CONCLUSION</a:t>
            </a:r>
            <a:endParaRPr lang="fr-FR" dirty="0"/>
          </a:p>
        </p:txBody>
      </p:sp>
      <p:sp>
        <p:nvSpPr>
          <p:cNvPr id="3" name="Espace réservé du contenu 2"/>
          <p:cNvSpPr>
            <a:spLocks noGrp="1"/>
          </p:cNvSpPr>
          <p:nvPr>
            <p:ph idx="1"/>
          </p:nvPr>
        </p:nvSpPr>
        <p:spPr>
          <a:xfrm>
            <a:off x="479376" y="764705"/>
            <a:ext cx="11449272" cy="5904656"/>
          </a:xfrm>
        </p:spPr>
        <p:txBody>
          <a:bodyPr>
            <a:noAutofit/>
          </a:bodyPr>
          <a:lstStyle/>
          <a:p>
            <a:pPr marL="0" indent="0" algn="just">
              <a:buNone/>
            </a:pPr>
            <a:r>
              <a:rPr lang="fr-FR" sz="2400" dirty="0" smtClean="0"/>
              <a:t>- Les </a:t>
            </a:r>
            <a:r>
              <a:rPr lang="fr-FR" sz="2400" dirty="0"/>
              <a:t>forêts classées du Bénin sont aujourd’hui exploitées sous diverses formes. </a:t>
            </a:r>
            <a:endParaRPr lang="fr-FR" sz="2400" dirty="0" smtClean="0"/>
          </a:p>
          <a:p>
            <a:pPr marL="0" indent="0" algn="just">
              <a:buNone/>
            </a:pPr>
            <a:endParaRPr lang="fr-FR" sz="900" dirty="0" smtClean="0"/>
          </a:p>
          <a:p>
            <a:pPr marL="0" indent="0" algn="just">
              <a:buNone/>
            </a:pPr>
            <a:r>
              <a:rPr lang="fr-FR" sz="2400" dirty="0" smtClean="0"/>
              <a:t>- Cette </a:t>
            </a:r>
            <a:r>
              <a:rPr lang="fr-FR" sz="2400" dirty="0"/>
              <a:t>exploitation porte atteinte aux ressources naturelles. </a:t>
            </a:r>
            <a:endParaRPr lang="fr-FR" sz="2400" dirty="0" smtClean="0"/>
          </a:p>
          <a:p>
            <a:pPr marL="0" indent="0" algn="just">
              <a:buNone/>
            </a:pPr>
            <a:endParaRPr lang="fr-FR" sz="900" dirty="0" smtClean="0"/>
          </a:p>
          <a:p>
            <a:pPr marL="0" indent="0" algn="just">
              <a:buNone/>
            </a:pPr>
            <a:r>
              <a:rPr lang="fr-FR" sz="2400" dirty="0" smtClean="0"/>
              <a:t>- Or</a:t>
            </a:r>
            <a:r>
              <a:rPr lang="fr-FR" sz="2400" dirty="0"/>
              <a:t>, les forêts classées sont des réserves que l’Etat met en place pour éviter des dégradations irréversibles. </a:t>
            </a:r>
            <a:endParaRPr lang="fr-FR" sz="2400" dirty="0" smtClean="0"/>
          </a:p>
          <a:p>
            <a:pPr marL="0" indent="0" algn="just">
              <a:buNone/>
            </a:pPr>
            <a:endParaRPr lang="fr-FR" sz="900" dirty="0"/>
          </a:p>
          <a:p>
            <a:pPr marL="0" indent="0" algn="just">
              <a:buNone/>
            </a:pPr>
            <a:r>
              <a:rPr lang="fr-FR" sz="2400" dirty="0" smtClean="0"/>
              <a:t>- L’exploitation </a:t>
            </a:r>
            <a:r>
              <a:rPr lang="fr-FR" sz="2400" dirty="0"/>
              <a:t>anarchique voir illégale qui caractérise les domaines classés constitue un danger permanent pour la survie et la pérennisation l’espèce humaine sur terre en général et au Bénin en particulier. </a:t>
            </a:r>
            <a:endParaRPr lang="fr-FR" sz="2400" dirty="0" smtClean="0"/>
          </a:p>
          <a:p>
            <a:pPr marL="0" indent="0" algn="just">
              <a:buNone/>
            </a:pPr>
            <a:endParaRPr lang="fr-FR" sz="900" dirty="0"/>
          </a:p>
          <a:p>
            <a:pPr marL="0" indent="0" algn="just">
              <a:buNone/>
            </a:pPr>
            <a:r>
              <a:rPr lang="fr-FR" sz="2400" dirty="0" smtClean="0"/>
              <a:t>- La </a:t>
            </a:r>
            <a:r>
              <a:rPr lang="fr-FR" sz="2400" dirty="0"/>
              <a:t>répercussion de telles pratiques sont déjà observables sur les conditions d’existence de l’homme et de toutes les espèces de la planète terre. </a:t>
            </a:r>
            <a:endParaRPr lang="fr-FR" sz="2400" dirty="0" smtClean="0"/>
          </a:p>
          <a:p>
            <a:pPr marL="0" indent="0" algn="just">
              <a:buNone/>
            </a:pPr>
            <a:endParaRPr lang="fr-FR" sz="900" dirty="0"/>
          </a:p>
          <a:p>
            <a:pPr marL="0" indent="0" algn="just">
              <a:buNone/>
            </a:pPr>
            <a:r>
              <a:rPr lang="fr-FR" sz="2400" dirty="0" smtClean="0"/>
              <a:t>- Au </a:t>
            </a:r>
            <a:r>
              <a:rPr lang="fr-FR" sz="2400" dirty="0"/>
              <a:t>Bénin, la destruction des forêts classées est une évidence et une préoccupation des autorités tant au niveau </a:t>
            </a:r>
            <a:r>
              <a:rPr lang="fr-FR" sz="2400" dirty="0" smtClean="0"/>
              <a:t>national </a:t>
            </a:r>
            <a:r>
              <a:rPr lang="fr-FR" sz="2400" dirty="0"/>
              <a:t>que local. </a:t>
            </a:r>
            <a:endParaRPr lang="fr-FR" sz="2400" dirty="0" smtClean="0"/>
          </a:p>
          <a:p>
            <a:pPr marL="0" indent="0" algn="just">
              <a:buNone/>
            </a:pPr>
            <a:r>
              <a:rPr lang="fr-FR" sz="2400" smtClean="0"/>
              <a:t>- Des </a:t>
            </a:r>
            <a:r>
              <a:rPr lang="fr-FR" sz="2400" dirty="0"/>
              <a:t>dispositions de correction ou d’atténuation sont envisagées mais très peu exécutées. </a:t>
            </a:r>
          </a:p>
        </p:txBody>
      </p:sp>
    </p:spTree>
    <p:extLst>
      <p:ext uri="{BB962C8B-B14F-4D97-AF65-F5344CB8AC3E}">
        <p14:creationId xmlns:p14="http://schemas.microsoft.com/office/powerpoint/2010/main" val="2519427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592" y="361532"/>
            <a:ext cx="11574048" cy="6333577"/>
          </a:xfrm>
        </p:spPr>
      </p:pic>
      <p:sp>
        <p:nvSpPr>
          <p:cNvPr id="2" name="Titre 1"/>
          <p:cNvSpPr>
            <a:spLocks noGrp="1"/>
          </p:cNvSpPr>
          <p:nvPr>
            <p:ph type="title"/>
          </p:nvPr>
        </p:nvSpPr>
        <p:spPr>
          <a:xfrm>
            <a:off x="2567608" y="1268760"/>
            <a:ext cx="7272808" cy="634082"/>
          </a:xfrm>
        </p:spPr>
        <p:txBody>
          <a:bodyPr>
            <a:normAutofit fontScale="90000"/>
          </a:bodyPr>
          <a:lstStyle/>
          <a:p>
            <a:r>
              <a:rPr lang="fr-FR" b="1" dirty="0" smtClean="0">
                <a:solidFill>
                  <a:srgbClr val="FF0000"/>
                </a:solidFill>
              </a:rPr>
              <a:t>Si on pouvait utiliser ces forces pour protéger nos ressources naturelles et la biodiversité</a:t>
            </a:r>
            <a:endParaRPr lang="fr-FR" b="1" dirty="0">
              <a:solidFill>
                <a:srgbClr val="FF0000"/>
              </a:solidFill>
            </a:endParaRPr>
          </a:p>
        </p:txBody>
      </p:sp>
    </p:spTree>
    <p:extLst>
      <p:ext uri="{BB962C8B-B14F-4D97-AF65-F5344CB8AC3E}">
        <p14:creationId xmlns:p14="http://schemas.microsoft.com/office/powerpoint/2010/main" val="3090286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rot="18998140">
            <a:off x="1919536" y="2996952"/>
            <a:ext cx="8229600" cy="1143000"/>
          </a:xfrm>
        </p:spPr>
        <p:txBody>
          <a:bodyPr/>
          <a:lstStyle/>
          <a:p>
            <a:r>
              <a:rPr lang="fr-FR" dirty="0" smtClean="0">
                <a:solidFill>
                  <a:schemeClr val="bg1"/>
                </a:solidFill>
              </a:rPr>
              <a:t>Merci pour votre aimable attention</a:t>
            </a:r>
            <a:endParaRPr lang="fr-FR" dirty="0">
              <a:solidFill>
                <a:schemeClr val="bg1"/>
              </a:solidFill>
            </a:endParaRPr>
          </a:p>
        </p:txBody>
      </p:sp>
    </p:spTree>
    <p:extLst>
      <p:ext uri="{BB962C8B-B14F-4D97-AF65-F5344CB8AC3E}">
        <p14:creationId xmlns:p14="http://schemas.microsoft.com/office/powerpoint/2010/main" val="1912406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1919536" y="1196752"/>
            <a:ext cx="8229600" cy="850106"/>
          </a:xfrm>
        </p:spPr>
        <p:txBody>
          <a:bodyPr/>
          <a:lstStyle/>
          <a:p>
            <a:r>
              <a:rPr lang="fr-FR" dirty="0" smtClean="0"/>
              <a:t>THEME </a:t>
            </a:r>
            <a:endParaRPr lang="fr-FR" dirty="0"/>
          </a:p>
        </p:txBody>
      </p:sp>
      <p:sp>
        <p:nvSpPr>
          <p:cNvPr id="3" name="Espace réservé du contenu 2"/>
          <p:cNvSpPr>
            <a:spLocks noGrp="1"/>
          </p:cNvSpPr>
          <p:nvPr>
            <p:ph idx="1"/>
          </p:nvPr>
        </p:nvSpPr>
        <p:spPr>
          <a:xfrm>
            <a:off x="1898395" y="3425867"/>
            <a:ext cx="8712968" cy="1224136"/>
          </a:xfrm>
          <a:solidFill>
            <a:srgbClr val="00B050"/>
          </a:solidFill>
        </p:spPr>
        <p:txBody>
          <a:bodyPr>
            <a:normAutofit fontScale="92500" lnSpcReduction="20000"/>
          </a:bodyPr>
          <a:lstStyle/>
          <a:p>
            <a:pPr marL="0" indent="0" algn="ctr">
              <a:buNone/>
            </a:pPr>
            <a:r>
              <a:rPr lang="fr-FR" b="1" dirty="0"/>
              <a:t>EXPLOITATION DES FORETS CLASSEES AU BENIN : UN DEBOISEMENT INQUIETANT POUR LA CONSERVATION DE LA BIODIVERSITE</a:t>
            </a:r>
            <a:endParaRPr lang="fr-FR" dirty="0"/>
          </a:p>
        </p:txBody>
      </p:sp>
    </p:spTree>
    <p:extLst>
      <p:ext uri="{BB962C8B-B14F-4D97-AF65-F5344CB8AC3E}">
        <p14:creationId xmlns:p14="http://schemas.microsoft.com/office/powerpoint/2010/main" val="934672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de présentation</a:t>
            </a:r>
            <a:endParaRPr lang="fr-FR" dirty="0"/>
          </a:p>
        </p:txBody>
      </p:sp>
      <p:sp>
        <p:nvSpPr>
          <p:cNvPr id="3" name="Espace réservé du contenu 2"/>
          <p:cNvSpPr>
            <a:spLocks noGrp="1"/>
          </p:cNvSpPr>
          <p:nvPr>
            <p:ph idx="1"/>
          </p:nvPr>
        </p:nvSpPr>
        <p:spPr/>
        <p:txBody>
          <a:bodyPr/>
          <a:lstStyle/>
          <a:p>
            <a:r>
              <a:rPr lang="fr-FR" dirty="0" smtClean="0"/>
              <a:t>Introduction</a:t>
            </a:r>
          </a:p>
          <a:p>
            <a:r>
              <a:rPr lang="fr-FR" dirty="0" smtClean="0"/>
              <a:t>Présentation du milieu d’étude</a:t>
            </a:r>
          </a:p>
          <a:p>
            <a:r>
              <a:rPr lang="fr-FR" dirty="0" smtClean="0"/>
              <a:t>Données et méthodes</a:t>
            </a:r>
          </a:p>
          <a:p>
            <a:r>
              <a:rPr lang="fr-FR" dirty="0" smtClean="0"/>
              <a:t>Résultats</a:t>
            </a:r>
          </a:p>
          <a:p>
            <a:r>
              <a:rPr lang="fr-FR" dirty="0" smtClean="0"/>
              <a:t>Conclusion</a:t>
            </a:r>
          </a:p>
          <a:p>
            <a:endParaRPr lang="fr-FR" dirty="0"/>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t="9610"/>
          <a:stretch/>
        </p:blipFill>
        <p:spPr>
          <a:xfrm>
            <a:off x="6240016" y="1254546"/>
            <a:ext cx="5951984" cy="5545115"/>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9" y="3968227"/>
            <a:ext cx="6131909" cy="2830635"/>
          </a:xfrm>
          <a:prstGeom prst="rect">
            <a:avLst/>
          </a:prstGeom>
        </p:spPr>
      </p:pic>
    </p:spTree>
    <p:extLst>
      <p:ext uri="{BB962C8B-B14F-4D97-AF65-F5344CB8AC3E}">
        <p14:creationId xmlns:p14="http://schemas.microsoft.com/office/powerpoint/2010/main" val="320310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116632"/>
            <a:ext cx="8229600" cy="634082"/>
          </a:xfrm>
        </p:spPr>
        <p:txBody>
          <a:bodyPr>
            <a:normAutofit fontScale="90000"/>
          </a:bodyPr>
          <a:lstStyle/>
          <a:p>
            <a:r>
              <a:rPr lang="fr-FR" dirty="0"/>
              <a:t>I</a:t>
            </a:r>
            <a:r>
              <a:rPr lang="fr-FR" dirty="0" smtClean="0"/>
              <a:t>NTRODUCTION</a:t>
            </a:r>
            <a:endParaRPr lang="fr-FR" dirty="0"/>
          </a:p>
        </p:txBody>
      </p:sp>
      <p:sp>
        <p:nvSpPr>
          <p:cNvPr id="3" name="Espace réservé du contenu 2"/>
          <p:cNvSpPr>
            <a:spLocks noGrp="1"/>
          </p:cNvSpPr>
          <p:nvPr>
            <p:ph idx="1"/>
          </p:nvPr>
        </p:nvSpPr>
        <p:spPr>
          <a:xfrm>
            <a:off x="119336" y="773608"/>
            <a:ext cx="7488832" cy="5967759"/>
          </a:xfrm>
        </p:spPr>
        <p:txBody>
          <a:bodyPr>
            <a:noAutofit/>
          </a:bodyPr>
          <a:lstStyle/>
          <a:p>
            <a:pPr algn="just"/>
            <a:r>
              <a:rPr lang="fr-FR" sz="1600" dirty="0"/>
              <a:t>Les écosystèmes forestiers africains sont reconnus comme étant les plus importants et les plus riches en termes d’abondance et de diversité de </a:t>
            </a:r>
            <a:r>
              <a:rPr lang="fr-FR" sz="1600" dirty="0" smtClean="0"/>
              <a:t>plantes</a:t>
            </a:r>
          </a:p>
          <a:p>
            <a:pPr algn="just"/>
            <a:endParaRPr lang="fr-FR" sz="1100" dirty="0" smtClean="0"/>
          </a:p>
          <a:p>
            <a:pPr algn="just"/>
            <a:r>
              <a:rPr lang="fr-FR" sz="1600" dirty="0"/>
              <a:t>Le Bénin est confronté au problème de plus en plus aigu et généralisé de dégradation </a:t>
            </a:r>
            <a:r>
              <a:rPr lang="fr-FR" sz="1600" dirty="0" smtClean="0"/>
              <a:t>des écosystèmes</a:t>
            </a:r>
          </a:p>
          <a:p>
            <a:pPr algn="just"/>
            <a:endParaRPr lang="fr-FR" sz="1100" dirty="0" smtClean="0"/>
          </a:p>
          <a:p>
            <a:pPr algn="just"/>
            <a:r>
              <a:rPr lang="fr-FR" sz="1600" dirty="0"/>
              <a:t>L’homme, qui n’a pas su trouver un équilibre entre son système d’exploitation et la résilience du milieu naturel, demeure l’agent principal de l’évolution régressive des </a:t>
            </a:r>
            <a:r>
              <a:rPr lang="fr-FR" sz="1600" dirty="0" smtClean="0"/>
              <a:t>écosystèmes</a:t>
            </a:r>
          </a:p>
          <a:p>
            <a:pPr algn="just"/>
            <a:endParaRPr lang="fr-FR" sz="1100" dirty="0" smtClean="0"/>
          </a:p>
          <a:p>
            <a:pPr algn="just"/>
            <a:r>
              <a:rPr lang="fr-FR" sz="1600" dirty="0"/>
              <a:t>Par ailleurs, l’accroissement de la population et la densification de l’espace rural se sont traduits entre autres par une remise en cause progressive des disponibilités foncières et une modification des modes d’utilisation et de gestion des ressources naturelles dans les </a:t>
            </a:r>
            <a:r>
              <a:rPr lang="fr-FR" sz="1600" dirty="0" smtClean="0"/>
              <a:t>forêts classées </a:t>
            </a:r>
            <a:r>
              <a:rPr lang="fr-FR" sz="1600" dirty="0"/>
              <a:t>du </a:t>
            </a:r>
            <a:r>
              <a:rPr lang="fr-FR" sz="1600" dirty="0" smtClean="0"/>
              <a:t>Bénin</a:t>
            </a:r>
          </a:p>
          <a:p>
            <a:pPr algn="just"/>
            <a:endParaRPr lang="fr-FR" sz="1100" dirty="0"/>
          </a:p>
          <a:p>
            <a:pPr algn="just"/>
            <a:r>
              <a:rPr lang="fr-FR" sz="1600" dirty="0" smtClean="0"/>
              <a:t>La </a:t>
            </a:r>
            <a:r>
              <a:rPr lang="fr-FR" sz="1600" dirty="0"/>
              <a:t>plupart des travaux relatifs à l’exploitation des forêts classées portent surtout sur l’agriculture et la sylviculture. Dans la mise en œuvre de ces activités, les acteurs n’intègrent aucunement les effets à terme sur l’environnement malgré le caractère particulier desdits écosystèmes. </a:t>
            </a:r>
            <a:endParaRPr lang="fr-FR" sz="1600" dirty="0" smtClean="0"/>
          </a:p>
          <a:p>
            <a:pPr algn="just"/>
            <a:endParaRPr lang="fr-FR" sz="1100" dirty="0"/>
          </a:p>
          <a:p>
            <a:pPr algn="just"/>
            <a:r>
              <a:rPr lang="fr-FR" sz="1600" dirty="0" smtClean="0"/>
              <a:t>Les </a:t>
            </a:r>
            <a:r>
              <a:rPr lang="fr-FR" sz="1600" dirty="0"/>
              <a:t>41 domaines protégés que compte le Bénin sont exploités de manière anarchique malgré les textes de lois qui réglementent leur exploitation, notamment la loi n° 93-009 du 2 juillet 1993 portant régime des forêts en République du Bénin.</a:t>
            </a:r>
          </a:p>
          <a:p>
            <a:pPr algn="just"/>
            <a:endParaRPr lang="fr-FR" sz="1600" dirty="0"/>
          </a:p>
        </p:txBody>
      </p:sp>
      <p:pic>
        <p:nvPicPr>
          <p:cNvPr id="4" name="Image 3"/>
          <p:cNvPicPr>
            <a:picLocks noChangeAspect="1"/>
          </p:cNvPicPr>
          <p:nvPr/>
        </p:nvPicPr>
        <p:blipFill>
          <a:blip r:embed="rId2"/>
          <a:stretch>
            <a:fillRect/>
          </a:stretch>
        </p:blipFill>
        <p:spPr>
          <a:xfrm>
            <a:off x="7608168" y="799289"/>
            <a:ext cx="4551340" cy="3090940"/>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t="22215"/>
          <a:stretch/>
        </p:blipFill>
        <p:spPr>
          <a:xfrm>
            <a:off x="7621596" y="3757488"/>
            <a:ext cx="4535124" cy="2983880"/>
          </a:xfrm>
          <a:prstGeom prst="rect">
            <a:avLst/>
          </a:prstGeom>
        </p:spPr>
      </p:pic>
    </p:spTree>
    <p:extLst>
      <p:ext uri="{BB962C8B-B14F-4D97-AF65-F5344CB8AC3E}">
        <p14:creationId xmlns:p14="http://schemas.microsoft.com/office/powerpoint/2010/main" val="3847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44625"/>
            <a:ext cx="8229600" cy="593725"/>
          </a:xfrm>
        </p:spPr>
        <p:txBody>
          <a:bodyPr>
            <a:normAutofit fontScale="90000"/>
          </a:bodyPr>
          <a:lstStyle/>
          <a:p>
            <a:r>
              <a:rPr lang="fr-FR" dirty="0" smtClean="0"/>
              <a:t>Présentation du milieu d’étude</a:t>
            </a:r>
            <a:endParaRPr lang="fr-FR" dirty="0"/>
          </a:p>
        </p:txBody>
      </p:sp>
      <p:sp>
        <p:nvSpPr>
          <p:cNvPr id="4" name="ZoneTexte 3"/>
          <p:cNvSpPr txBox="1"/>
          <p:nvPr/>
        </p:nvSpPr>
        <p:spPr>
          <a:xfrm>
            <a:off x="5347446" y="836712"/>
            <a:ext cx="6336704" cy="3385542"/>
          </a:xfrm>
          <a:prstGeom prst="rect">
            <a:avLst/>
          </a:prstGeom>
          <a:noFill/>
        </p:spPr>
        <p:txBody>
          <a:bodyPr wrap="square" rtlCol="0">
            <a:spAutoFit/>
          </a:bodyPr>
          <a:lstStyle/>
          <a:p>
            <a:r>
              <a:rPr lang="fr-FR" sz="1600"/>
              <a:t>Le </a:t>
            </a:r>
            <a:r>
              <a:rPr lang="fr-FR" sz="1600" smtClean="0"/>
              <a:t>Bénin</a:t>
            </a:r>
            <a:r>
              <a:rPr lang="fr-FR" sz="1600" dirty="0"/>
              <a:t>, pays de l'Afrique </a:t>
            </a:r>
            <a:r>
              <a:rPr lang="fr-FR" sz="1600"/>
              <a:t>de </a:t>
            </a:r>
            <a:r>
              <a:rPr lang="fr-FR" sz="1600" smtClean="0"/>
              <a:t>l'Ouest </a:t>
            </a:r>
            <a:r>
              <a:rPr lang="fr-FR" sz="1600" dirty="0" smtClean="0"/>
              <a:t>situé </a:t>
            </a:r>
            <a:r>
              <a:rPr lang="fr-FR" sz="1600" dirty="0"/>
              <a:t>entre</a:t>
            </a:r>
          </a:p>
          <a:p>
            <a:endParaRPr lang="fr-FR" sz="1600" dirty="0"/>
          </a:p>
          <a:p>
            <a:r>
              <a:rPr lang="fr-FR" sz="1600" dirty="0" smtClean="0"/>
              <a:t>00°54’09</a:t>
            </a:r>
            <a:r>
              <a:rPr lang="fr-FR" sz="1600" dirty="0"/>
              <a:t>’’ et </a:t>
            </a:r>
            <a:r>
              <a:rPr lang="fr-FR" sz="1600" dirty="0" smtClean="0"/>
              <a:t>03°45’07</a:t>
            </a:r>
            <a:r>
              <a:rPr lang="fr-FR" sz="1600" dirty="0"/>
              <a:t>’’ N et </a:t>
            </a:r>
          </a:p>
          <a:p>
            <a:r>
              <a:rPr lang="fr-FR" sz="1600" dirty="0" smtClean="0"/>
              <a:t>06°02’55</a:t>
            </a:r>
            <a:r>
              <a:rPr lang="fr-FR" sz="1600" dirty="0"/>
              <a:t>’’ et </a:t>
            </a:r>
            <a:r>
              <a:rPr lang="fr-FR" sz="1600" dirty="0" smtClean="0"/>
              <a:t>12°01’10</a:t>
            </a:r>
            <a:r>
              <a:rPr lang="fr-FR" sz="1600" dirty="0"/>
              <a:t>’’ </a:t>
            </a:r>
            <a:r>
              <a:rPr lang="fr-FR" sz="1600" dirty="0" smtClean="0"/>
              <a:t>E</a:t>
            </a:r>
          </a:p>
          <a:p>
            <a:endParaRPr lang="fr-FR" sz="1600" dirty="0" smtClean="0"/>
          </a:p>
          <a:p>
            <a:r>
              <a:rPr lang="fr-FR" sz="1600" dirty="0" smtClean="0"/>
              <a:t>Domaine du climat subéquatorial et sud-soudanien</a:t>
            </a:r>
          </a:p>
          <a:p>
            <a:endParaRPr lang="fr-FR" sz="1600" dirty="0" smtClean="0"/>
          </a:p>
          <a:p>
            <a:r>
              <a:rPr lang="fr-FR" sz="1600" dirty="0"/>
              <a:t>Le réseau des forêts classées que compte le Bénin est de 35 et l’étude prend en compte environ  26  % (figure 1</a:t>
            </a:r>
            <a:r>
              <a:rPr lang="fr-FR" sz="1600" dirty="0" smtClean="0"/>
              <a:t>)</a:t>
            </a:r>
          </a:p>
          <a:p>
            <a:endParaRPr lang="fr-FR" sz="1600" dirty="0"/>
          </a:p>
          <a:p>
            <a:r>
              <a:rPr lang="fr-FR" sz="1600" dirty="0"/>
              <a:t>Sur une superficie de 114 763 km</a:t>
            </a:r>
            <a:r>
              <a:rPr lang="fr-FR" sz="1600" baseline="30000" dirty="0"/>
              <a:t>2</a:t>
            </a:r>
            <a:r>
              <a:rPr lang="fr-FR" sz="1600" dirty="0"/>
              <a:t> et une population d'environ 10 millions, il se trouve sur le socle cristallin délimité dans ses marges méridionales et septentrionales par des bassins sédimentaires.</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1904" y="4039330"/>
            <a:ext cx="6957860" cy="2736443"/>
          </a:xfrm>
          <a:prstGeom prst="rect">
            <a:avLst/>
          </a:prstGeom>
        </p:spPr>
      </p:pic>
      <p:pic>
        <p:nvPicPr>
          <p:cNvPr id="3" name="Image 2"/>
          <p:cNvPicPr>
            <a:picLocks noChangeAspect="1"/>
          </p:cNvPicPr>
          <p:nvPr/>
        </p:nvPicPr>
        <p:blipFill>
          <a:blip r:embed="rId3"/>
          <a:stretch>
            <a:fillRect/>
          </a:stretch>
        </p:blipFill>
        <p:spPr>
          <a:xfrm>
            <a:off x="1127448" y="638350"/>
            <a:ext cx="3816424" cy="5761332"/>
          </a:xfrm>
          <a:prstGeom prst="rect">
            <a:avLst/>
          </a:prstGeom>
        </p:spPr>
      </p:pic>
      <p:sp>
        <p:nvSpPr>
          <p:cNvPr id="7" name="Rectangle 6"/>
          <p:cNvSpPr/>
          <p:nvPr/>
        </p:nvSpPr>
        <p:spPr>
          <a:xfrm>
            <a:off x="723873" y="6399682"/>
            <a:ext cx="4623573" cy="369332"/>
          </a:xfrm>
          <a:prstGeom prst="rect">
            <a:avLst/>
          </a:prstGeom>
        </p:spPr>
        <p:txBody>
          <a:bodyPr wrap="none">
            <a:spAutoFit/>
          </a:bodyPr>
          <a:lstStyle/>
          <a:p>
            <a:r>
              <a:rPr lang="fr-FR" dirty="0">
                <a:latin typeface="Calibri" panose="020F0502020204030204" pitchFamily="34" charset="0"/>
                <a:ea typeface="Times New Roman" panose="02020603050405020304" pitchFamily="18" charset="0"/>
                <a:cs typeface="Times New Roman" panose="02020603050405020304" pitchFamily="18" charset="0"/>
              </a:rPr>
              <a:t>Figure 1 : Situation des forêts classées du Bénin</a:t>
            </a:r>
            <a:endParaRPr lang="fr-FR" dirty="0"/>
          </a:p>
        </p:txBody>
      </p:sp>
    </p:spTree>
    <p:extLst>
      <p:ext uri="{BB962C8B-B14F-4D97-AF65-F5344CB8AC3E}">
        <p14:creationId xmlns:p14="http://schemas.microsoft.com/office/powerpoint/2010/main" val="640972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116632"/>
            <a:ext cx="8229600" cy="634082"/>
          </a:xfrm>
        </p:spPr>
        <p:txBody>
          <a:bodyPr>
            <a:normAutofit fontScale="90000"/>
          </a:bodyPr>
          <a:lstStyle/>
          <a:p>
            <a:r>
              <a:rPr lang="fr-FR" b="1" dirty="0" smtClean="0"/>
              <a:t/>
            </a:r>
            <a:br>
              <a:rPr lang="fr-FR" b="1" dirty="0" smtClean="0"/>
            </a:br>
            <a:r>
              <a:rPr lang="fr-FR" b="1" dirty="0" smtClean="0"/>
              <a:t>1</a:t>
            </a:r>
            <a:r>
              <a:rPr lang="fr-FR" b="1" dirty="0"/>
              <a:t>. OBJECTIFS</a:t>
            </a:r>
            <a:r>
              <a:rPr lang="fr-FR" dirty="0"/>
              <a:t/>
            </a:r>
            <a:br>
              <a:rPr lang="fr-FR" dirty="0"/>
            </a:br>
            <a:endParaRPr lang="fr-FR" dirty="0"/>
          </a:p>
        </p:txBody>
      </p:sp>
      <p:sp>
        <p:nvSpPr>
          <p:cNvPr id="5" name="ZoneTexte 4"/>
          <p:cNvSpPr txBox="1"/>
          <p:nvPr/>
        </p:nvSpPr>
        <p:spPr>
          <a:xfrm>
            <a:off x="119336" y="811733"/>
            <a:ext cx="5976664" cy="6001643"/>
          </a:xfrm>
          <a:prstGeom prst="rect">
            <a:avLst/>
          </a:prstGeom>
          <a:noFill/>
        </p:spPr>
        <p:txBody>
          <a:bodyPr wrap="square" rtlCol="0">
            <a:spAutoFit/>
          </a:bodyPr>
          <a:lstStyle/>
          <a:p>
            <a:pPr algn="just"/>
            <a:r>
              <a:rPr lang="fr-FR" sz="2400" dirty="0" smtClean="0"/>
              <a:t>Cette </a:t>
            </a:r>
            <a:r>
              <a:rPr lang="fr-FR" sz="2400" dirty="0"/>
              <a:t>étude se propose d’évaluer le niveau d’exploitation de 09 forêts classées afin de montrer la pression exercée sur ces écosystèmes ainsi que le niveau de dégradation de la biodiversité. </a:t>
            </a:r>
            <a:endParaRPr lang="fr-FR" sz="2400" dirty="0" smtClean="0"/>
          </a:p>
          <a:p>
            <a:pPr algn="just"/>
            <a:endParaRPr lang="fr-FR" sz="2400" dirty="0" smtClean="0"/>
          </a:p>
          <a:p>
            <a:pPr algn="just"/>
            <a:r>
              <a:rPr lang="fr-FR" sz="2400" dirty="0" smtClean="0"/>
              <a:t>De </a:t>
            </a:r>
            <a:r>
              <a:rPr lang="fr-FR" sz="2400" dirty="0"/>
              <a:t>façon spécifique, il s’agit de </a:t>
            </a:r>
            <a:r>
              <a:rPr lang="fr-FR" sz="2400" dirty="0" smtClean="0"/>
              <a:t>:</a:t>
            </a:r>
          </a:p>
          <a:p>
            <a:pPr algn="just"/>
            <a:endParaRPr lang="fr-FR" sz="2400" dirty="0"/>
          </a:p>
          <a:p>
            <a:pPr lvl="0" algn="just"/>
            <a:r>
              <a:rPr lang="fr-FR" sz="2400" dirty="0" smtClean="0"/>
              <a:t>- analyser </a:t>
            </a:r>
            <a:r>
              <a:rPr lang="fr-FR" sz="2400" dirty="0"/>
              <a:t>l’état physionomique des forêts classées </a:t>
            </a:r>
            <a:r>
              <a:rPr lang="fr-FR" sz="2400" dirty="0" smtClean="0"/>
              <a:t>;</a:t>
            </a:r>
          </a:p>
          <a:p>
            <a:pPr lvl="0" algn="just"/>
            <a:endParaRPr lang="fr-FR" sz="2400" dirty="0"/>
          </a:p>
          <a:p>
            <a:pPr lvl="0" algn="just"/>
            <a:r>
              <a:rPr lang="fr-FR" sz="2400" dirty="0" smtClean="0"/>
              <a:t>- identifier </a:t>
            </a:r>
            <a:r>
              <a:rPr lang="fr-FR" sz="2400" dirty="0"/>
              <a:t>les formes d’exploitation en cours dans ces écosystèmes ; </a:t>
            </a:r>
            <a:endParaRPr lang="fr-FR" sz="2400" dirty="0" smtClean="0"/>
          </a:p>
          <a:p>
            <a:pPr lvl="0" algn="just"/>
            <a:endParaRPr lang="fr-FR" sz="2400" dirty="0"/>
          </a:p>
          <a:p>
            <a:pPr lvl="0" algn="just"/>
            <a:r>
              <a:rPr lang="fr-FR" sz="2400" dirty="0" smtClean="0"/>
              <a:t>- déterminer </a:t>
            </a:r>
            <a:r>
              <a:rPr lang="fr-FR" sz="2400" dirty="0"/>
              <a:t>les effets de cette exploitation sur la dégradation de la biodiversité.</a:t>
            </a:r>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t="18500"/>
          <a:stretch/>
        </p:blipFill>
        <p:spPr>
          <a:xfrm>
            <a:off x="6096000" y="3429000"/>
            <a:ext cx="5920498" cy="3342216"/>
          </a:xfrm>
          <a:prstGeom prst="rect">
            <a:avLst/>
          </a:prstGeom>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36350"/>
          <a:stretch/>
        </p:blipFill>
        <p:spPr>
          <a:xfrm>
            <a:off x="6096000" y="818044"/>
            <a:ext cx="5920498" cy="2610956"/>
          </a:xfrm>
          <a:prstGeom prst="rect">
            <a:avLst/>
          </a:prstGeom>
        </p:spPr>
      </p:pic>
    </p:spTree>
    <p:extLst>
      <p:ext uri="{BB962C8B-B14F-4D97-AF65-F5344CB8AC3E}">
        <p14:creationId xmlns:p14="http://schemas.microsoft.com/office/powerpoint/2010/main" val="2678341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9376" y="1225689"/>
            <a:ext cx="5616624" cy="5463034"/>
          </a:xfrm>
          <a:prstGeom prst="rect">
            <a:avLst/>
          </a:prstGeom>
          <a:noFill/>
        </p:spPr>
        <p:txBody>
          <a:bodyPr wrap="square" rtlCol="0">
            <a:spAutoFit/>
          </a:bodyPr>
          <a:lstStyle/>
          <a:p>
            <a:pPr algn="just"/>
            <a:r>
              <a:rPr lang="fr-FR" sz="2000" dirty="0"/>
              <a:t>La collecte des données s’est effectuée au niveau de neuf (09) forêts classées choisis au hasard. </a:t>
            </a:r>
            <a:endParaRPr lang="fr-FR" sz="2000" dirty="0" smtClean="0"/>
          </a:p>
          <a:p>
            <a:pPr algn="just"/>
            <a:endParaRPr lang="fr-FR" sz="1000" dirty="0"/>
          </a:p>
          <a:p>
            <a:pPr algn="just"/>
            <a:r>
              <a:rPr lang="fr-FR" sz="2000" dirty="0" smtClean="0"/>
              <a:t>La </a:t>
            </a:r>
            <a:r>
              <a:rPr lang="fr-FR" sz="2000" dirty="0"/>
              <a:t>démarche méthodologique prend en compte les caractéristiques biophysiques, </a:t>
            </a:r>
            <a:endParaRPr lang="fr-FR" sz="2000" dirty="0" smtClean="0"/>
          </a:p>
          <a:p>
            <a:pPr algn="just"/>
            <a:endParaRPr lang="fr-FR" sz="1000" dirty="0"/>
          </a:p>
          <a:p>
            <a:pPr algn="just"/>
            <a:r>
              <a:rPr lang="fr-FR" sz="2000" dirty="0" smtClean="0"/>
              <a:t>les </a:t>
            </a:r>
            <a:r>
              <a:rPr lang="fr-FR" sz="2000" dirty="0"/>
              <a:t>données de positionnement géographique, </a:t>
            </a:r>
            <a:endParaRPr lang="fr-FR" sz="2000" dirty="0" smtClean="0"/>
          </a:p>
          <a:p>
            <a:pPr algn="just"/>
            <a:r>
              <a:rPr lang="fr-FR" sz="2000" dirty="0" smtClean="0"/>
              <a:t>le </a:t>
            </a:r>
            <a:r>
              <a:rPr lang="fr-FR" sz="2000" dirty="0"/>
              <a:t>dessin parcellaire et enfin </a:t>
            </a:r>
            <a:r>
              <a:rPr lang="fr-FR" sz="2000" dirty="0" smtClean="0"/>
              <a:t>l'approche cartographique</a:t>
            </a:r>
          </a:p>
          <a:p>
            <a:pPr algn="just"/>
            <a:endParaRPr lang="fr-FR" sz="1000" dirty="0"/>
          </a:p>
          <a:p>
            <a:pPr algn="just"/>
            <a:r>
              <a:rPr lang="fr-FR" sz="2000" dirty="0" smtClean="0"/>
              <a:t>Les </a:t>
            </a:r>
            <a:r>
              <a:rPr lang="fr-FR" sz="2000" dirty="0"/>
              <a:t>données collectées à </a:t>
            </a:r>
            <a:r>
              <a:rPr lang="fr-FR" sz="2000" dirty="0" smtClean="0"/>
              <a:t>travers 31 </a:t>
            </a:r>
            <a:r>
              <a:rPr lang="fr-FR" sz="2000" dirty="0" err="1"/>
              <a:t>placeaux</a:t>
            </a:r>
            <a:r>
              <a:rPr lang="fr-FR" sz="2000" dirty="0"/>
              <a:t> installés ont été traitées au moyen du calcul de plusieurs </a:t>
            </a:r>
            <a:r>
              <a:rPr lang="fr-FR" sz="2000" dirty="0" smtClean="0"/>
              <a:t>indices dont : </a:t>
            </a:r>
          </a:p>
          <a:p>
            <a:pPr algn="just"/>
            <a:r>
              <a:rPr lang="fr-FR" sz="2000" b="1" dirty="0" smtClean="0"/>
              <a:t>la </a:t>
            </a:r>
            <a:r>
              <a:rPr lang="fr-FR" sz="2000" b="1" dirty="0"/>
              <a:t>richesse spécifique, </a:t>
            </a:r>
            <a:endParaRPr lang="fr-FR" sz="2000" b="1" dirty="0" smtClean="0"/>
          </a:p>
          <a:p>
            <a:pPr algn="just"/>
            <a:r>
              <a:rPr lang="fr-FR" sz="2000" b="1" dirty="0" smtClean="0"/>
              <a:t>l’indice </a:t>
            </a:r>
            <a:r>
              <a:rPr lang="fr-FR" sz="2000" b="1" dirty="0"/>
              <a:t>de </a:t>
            </a:r>
            <a:r>
              <a:rPr lang="fr-FR" sz="2000" b="1" dirty="0" err="1"/>
              <a:t>shannon</a:t>
            </a:r>
            <a:r>
              <a:rPr lang="fr-FR" sz="2000" b="1" dirty="0"/>
              <a:t> </a:t>
            </a:r>
            <a:endParaRPr lang="fr-FR" sz="2000" b="1" dirty="0" smtClean="0"/>
          </a:p>
          <a:p>
            <a:pPr algn="just"/>
            <a:r>
              <a:rPr lang="fr-FR" sz="2000" b="1" dirty="0" smtClean="0"/>
              <a:t>l’</a:t>
            </a:r>
            <a:r>
              <a:rPr lang="fr-FR" sz="2000" b="1" dirty="0" err="1" smtClean="0"/>
              <a:t>équitabilité</a:t>
            </a:r>
            <a:r>
              <a:rPr lang="fr-FR" sz="2000" b="1" dirty="0" smtClean="0"/>
              <a:t> </a:t>
            </a:r>
            <a:r>
              <a:rPr lang="fr-FR" sz="2000" b="1" dirty="0"/>
              <a:t>de </a:t>
            </a:r>
            <a:r>
              <a:rPr lang="fr-FR" sz="2000" b="1" dirty="0" err="1"/>
              <a:t>pielou</a:t>
            </a:r>
            <a:r>
              <a:rPr lang="fr-FR" sz="2000" b="1" dirty="0"/>
              <a:t> </a:t>
            </a:r>
            <a:endParaRPr lang="fr-FR" sz="2000" b="1" dirty="0" smtClean="0"/>
          </a:p>
          <a:p>
            <a:pPr algn="just"/>
            <a:endParaRPr lang="fr-FR" sz="1600" dirty="0"/>
          </a:p>
          <a:p>
            <a:pPr algn="just"/>
            <a:r>
              <a:rPr lang="fr-FR" sz="2000" dirty="0" smtClean="0"/>
              <a:t>Ces indices ont </a:t>
            </a:r>
            <a:r>
              <a:rPr lang="fr-FR" sz="2000" dirty="0"/>
              <a:t>permis d’analyser la diversité spécifique des </a:t>
            </a:r>
            <a:r>
              <a:rPr lang="fr-FR" sz="2000" dirty="0" smtClean="0"/>
              <a:t>forêts classées. </a:t>
            </a:r>
            <a:endParaRPr lang="fr-FR" sz="2000" dirty="0"/>
          </a:p>
        </p:txBody>
      </p:sp>
      <p:sp>
        <p:nvSpPr>
          <p:cNvPr id="5" name="Titre 1"/>
          <p:cNvSpPr>
            <a:spLocks noGrp="1"/>
          </p:cNvSpPr>
          <p:nvPr>
            <p:ph type="title"/>
          </p:nvPr>
        </p:nvSpPr>
        <p:spPr>
          <a:xfrm>
            <a:off x="1981200" y="188640"/>
            <a:ext cx="8229600" cy="562074"/>
          </a:xfrm>
        </p:spPr>
        <p:txBody>
          <a:bodyPr>
            <a:normAutofit fontScale="90000"/>
          </a:bodyPr>
          <a:lstStyle/>
          <a:p>
            <a:r>
              <a:rPr lang="fr-FR" dirty="0" smtClean="0"/>
              <a:t>DONNEES ET METHODES</a:t>
            </a:r>
            <a:endParaRPr lang="fr-FR" dirty="0"/>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t="17451"/>
          <a:stretch/>
        </p:blipFill>
        <p:spPr>
          <a:xfrm>
            <a:off x="6096000" y="908720"/>
            <a:ext cx="5942762" cy="3024336"/>
          </a:xfrm>
          <a:prstGeom prst="rect">
            <a:avLst/>
          </a:prstGeom>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22700"/>
          <a:stretch/>
        </p:blipFill>
        <p:spPr>
          <a:xfrm>
            <a:off x="6096001" y="3149373"/>
            <a:ext cx="5942762" cy="3736011"/>
          </a:xfrm>
          <a:prstGeom prst="rect">
            <a:avLst/>
          </a:prstGeom>
        </p:spPr>
      </p:pic>
    </p:spTree>
    <p:extLst>
      <p:ext uri="{BB962C8B-B14F-4D97-AF65-F5344CB8AC3E}">
        <p14:creationId xmlns:p14="http://schemas.microsoft.com/office/powerpoint/2010/main" val="4142995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1344" y="750714"/>
            <a:ext cx="7704856" cy="5774630"/>
          </a:xfrm>
        </p:spPr>
        <p:txBody>
          <a:bodyPr>
            <a:normAutofit fontScale="55000" lnSpcReduction="20000"/>
          </a:bodyPr>
          <a:lstStyle/>
          <a:p>
            <a:pPr marL="0" indent="0" algn="just">
              <a:buNone/>
            </a:pPr>
            <a:r>
              <a:rPr lang="fr-FR" dirty="0" smtClean="0"/>
              <a:t>A </a:t>
            </a:r>
            <a:r>
              <a:rPr lang="fr-FR" dirty="0"/>
              <a:t>chaque station, une description des caractéristiques biophysiques est faite. II s'agit par exemple, de décrire les différentes espèces végétales et animales rencontrées. </a:t>
            </a:r>
            <a:endParaRPr lang="fr-FR" dirty="0" smtClean="0"/>
          </a:p>
          <a:p>
            <a:pPr marL="0" indent="0" algn="just">
              <a:buNone/>
            </a:pPr>
            <a:endParaRPr lang="fr-FR" dirty="0" smtClean="0"/>
          </a:p>
          <a:p>
            <a:pPr marL="0" indent="0" algn="just">
              <a:buNone/>
            </a:pPr>
            <a:r>
              <a:rPr lang="fr-FR" dirty="0" smtClean="0"/>
              <a:t>II </a:t>
            </a:r>
            <a:r>
              <a:rPr lang="fr-FR" dirty="0"/>
              <a:t>a été aussi question d'indiquer leur position topographique. Les associations physionomiques sont également décrites.</a:t>
            </a:r>
            <a:r>
              <a:rPr lang="fr-FR" sz="2800" dirty="0"/>
              <a:t> </a:t>
            </a:r>
            <a:endParaRPr lang="fr-FR" sz="2800" dirty="0" smtClean="0"/>
          </a:p>
          <a:p>
            <a:pPr marL="0" indent="0" algn="just">
              <a:buNone/>
            </a:pPr>
            <a:endParaRPr lang="fr-FR" sz="2800" dirty="0" smtClean="0"/>
          </a:p>
          <a:p>
            <a:pPr marL="0" indent="0" algn="just">
              <a:buNone/>
            </a:pPr>
            <a:r>
              <a:rPr lang="fr-FR" dirty="0" smtClean="0"/>
              <a:t>Les </a:t>
            </a:r>
            <a:r>
              <a:rPr lang="fr-FR" dirty="0"/>
              <a:t>coordonnées de chaque station sont enregistrées par GPS afin de permettre la réalisation de la carte d'échantillonnage. </a:t>
            </a:r>
            <a:endParaRPr lang="fr-FR" dirty="0" smtClean="0"/>
          </a:p>
          <a:p>
            <a:pPr marL="0" indent="0" algn="just">
              <a:buNone/>
            </a:pPr>
            <a:endParaRPr lang="fr-FR" dirty="0" smtClean="0"/>
          </a:p>
          <a:p>
            <a:pPr marL="0" indent="0" algn="just">
              <a:buNone/>
            </a:pPr>
            <a:r>
              <a:rPr lang="fr-FR" dirty="0" smtClean="0"/>
              <a:t>Un </a:t>
            </a:r>
            <a:r>
              <a:rPr lang="fr-FR" dirty="0"/>
              <a:t>dessin parcellaire de chaque station est réalisé avec une évaluation de l’évolution des écosystèmes forestiers à partir de l’analyse diachronique. </a:t>
            </a:r>
            <a:endParaRPr lang="fr-FR" dirty="0" smtClean="0"/>
          </a:p>
          <a:p>
            <a:pPr marL="0" indent="0" algn="just">
              <a:buNone/>
            </a:pPr>
            <a:endParaRPr lang="fr-FR" dirty="0" smtClean="0"/>
          </a:p>
          <a:p>
            <a:pPr marL="0" indent="0" algn="just">
              <a:buNone/>
            </a:pPr>
            <a:r>
              <a:rPr lang="fr-FR" dirty="0" smtClean="0"/>
              <a:t>L'approche </a:t>
            </a:r>
            <a:r>
              <a:rPr lang="fr-FR" dirty="0"/>
              <a:t>cartographique concerne dans un premier temps, la numérisation du fond topographique IGN-1992 qui a servi à </a:t>
            </a:r>
            <a:r>
              <a:rPr lang="fr-FR" dirty="0" smtClean="0"/>
              <a:t>l'élaboration </a:t>
            </a:r>
            <a:r>
              <a:rPr lang="fr-FR" dirty="0"/>
              <a:t>de la carte de localisation de l’ensemble des forêts classées et des 09 sites choisis. </a:t>
            </a:r>
            <a:endParaRPr lang="fr-FR" dirty="0" smtClean="0"/>
          </a:p>
          <a:p>
            <a:pPr marL="0" indent="0" algn="just">
              <a:buNone/>
            </a:pPr>
            <a:endParaRPr lang="fr-FR" dirty="0" smtClean="0"/>
          </a:p>
          <a:p>
            <a:pPr marL="0" indent="0" algn="just">
              <a:buNone/>
            </a:pPr>
            <a:r>
              <a:rPr lang="fr-FR" dirty="0" smtClean="0"/>
              <a:t>Cette </a:t>
            </a:r>
            <a:r>
              <a:rPr lang="fr-FR" dirty="0"/>
              <a:t>carte a permis d'avoir une vue synoptique des forêts classées à travers le pays.</a:t>
            </a:r>
            <a:endParaRPr lang="fr-FR" sz="2800" dirty="0"/>
          </a:p>
        </p:txBody>
      </p:sp>
      <p:sp>
        <p:nvSpPr>
          <p:cNvPr id="5" name="Titre 1"/>
          <p:cNvSpPr>
            <a:spLocks noGrp="1"/>
          </p:cNvSpPr>
          <p:nvPr>
            <p:ph type="title"/>
          </p:nvPr>
        </p:nvSpPr>
        <p:spPr>
          <a:xfrm>
            <a:off x="1981200" y="44624"/>
            <a:ext cx="8229600" cy="706090"/>
          </a:xfrm>
        </p:spPr>
        <p:txBody>
          <a:bodyPr>
            <a:normAutofit fontScale="90000"/>
          </a:bodyPr>
          <a:lstStyle/>
          <a:p>
            <a:r>
              <a:rPr lang="fr-FR" dirty="0" smtClean="0"/>
              <a:t>DONNEES ET METHODES</a:t>
            </a:r>
            <a:endParaRPr lang="fr-FR" dirty="0"/>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23750"/>
          <a:stretch/>
        </p:blipFill>
        <p:spPr>
          <a:xfrm>
            <a:off x="8112224" y="901725"/>
            <a:ext cx="3863752" cy="2736304"/>
          </a:xfrm>
          <a:prstGeom prst="rect">
            <a:avLst/>
          </a:prstGeom>
        </p:spPr>
      </p:pic>
    </p:spTree>
    <p:extLst>
      <p:ext uri="{BB962C8B-B14F-4D97-AF65-F5344CB8AC3E}">
        <p14:creationId xmlns:p14="http://schemas.microsoft.com/office/powerpoint/2010/main" val="4182357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44624"/>
            <a:ext cx="8229600" cy="706090"/>
          </a:xfrm>
        </p:spPr>
        <p:txBody>
          <a:bodyPr>
            <a:normAutofit fontScale="90000"/>
          </a:bodyPr>
          <a:lstStyle/>
          <a:p>
            <a:r>
              <a:rPr lang="fr-FR" dirty="0" smtClean="0"/>
              <a:t>RESULTATS</a:t>
            </a:r>
            <a:endParaRPr lang="fr-FR" dirty="0"/>
          </a:p>
        </p:txBody>
      </p:sp>
      <p:sp>
        <p:nvSpPr>
          <p:cNvPr id="3" name="Espace réservé du contenu 2"/>
          <p:cNvSpPr>
            <a:spLocks noGrp="1"/>
          </p:cNvSpPr>
          <p:nvPr>
            <p:ph idx="1"/>
          </p:nvPr>
        </p:nvSpPr>
        <p:spPr>
          <a:xfrm>
            <a:off x="191344" y="692696"/>
            <a:ext cx="12000656" cy="576064"/>
          </a:xfrm>
        </p:spPr>
        <p:txBody>
          <a:bodyPr>
            <a:noAutofit/>
          </a:bodyPr>
          <a:lstStyle/>
          <a:p>
            <a:pPr marL="0" indent="0" algn="just">
              <a:buNone/>
            </a:pPr>
            <a:r>
              <a:rPr lang="fr-FR" sz="2800" b="1" dirty="0" smtClean="0"/>
              <a:t>3-1 </a:t>
            </a:r>
            <a:r>
              <a:rPr lang="fr-FR" sz="2800" b="1" dirty="0"/>
              <a:t>Etat des forêts classées </a:t>
            </a:r>
            <a:endParaRPr lang="fr-FR" sz="2800" dirty="0"/>
          </a:p>
          <a:p>
            <a:pPr marL="0" indent="0" algn="just">
              <a:buNone/>
            </a:pPr>
            <a:endParaRPr lang="fr-FR" sz="2800" b="1" dirty="0"/>
          </a:p>
          <a:p>
            <a:pPr marL="0" indent="0" algn="just">
              <a:buNone/>
            </a:pPr>
            <a:endParaRPr lang="fr-FR" sz="900" b="1" dirty="0"/>
          </a:p>
          <a:p>
            <a:pPr marL="0" indent="0" algn="just">
              <a:buNone/>
            </a:pPr>
            <a:endParaRPr lang="fr-FR" sz="1800" dirty="0"/>
          </a:p>
          <a:p>
            <a:pPr marL="0" indent="0" algn="just">
              <a:buNone/>
            </a:pPr>
            <a:endParaRPr lang="fr-FR" sz="1800" dirty="0"/>
          </a:p>
        </p:txBody>
      </p:sp>
      <p:sp>
        <p:nvSpPr>
          <p:cNvPr id="4" name="ZoneTexte 3"/>
          <p:cNvSpPr txBox="1"/>
          <p:nvPr/>
        </p:nvSpPr>
        <p:spPr>
          <a:xfrm>
            <a:off x="47328" y="1214172"/>
            <a:ext cx="5960816" cy="1477328"/>
          </a:xfrm>
          <a:prstGeom prst="rect">
            <a:avLst/>
          </a:prstGeom>
          <a:noFill/>
        </p:spPr>
        <p:txBody>
          <a:bodyPr wrap="square" rtlCol="0">
            <a:spAutoFit/>
          </a:bodyPr>
          <a:lstStyle/>
          <a:p>
            <a:pPr algn="just"/>
            <a:r>
              <a:rPr lang="fr-FR" dirty="0"/>
              <a:t>Environ 26 % des forêts classées du pays ont été prospectées. Le constat fait est que toutes ces forêts sont exploitées de façon incontrôlée malgré les dispositions prises par l’Etat pour la gestion de ces écosystèmes</a:t>
            </a:r>
            <a:r>
              <a:rPr lang="fr-FR" dirty="0" smtClean="0"/>
              <a:t>.</a:t>
            </a:r>
            <a:endParaRPr lang="fr-FR" dirty="0"/>
          </a:p>
          <a:p>
            <a:pPr algn="just"/>
            <a:endParaRPr lang="fr-FR" dirty="0"/>
          </a:p>
        </p:txBody>
      </p:sp>
      <p:sp>
        <p:nvSpPr>
          <p:cNvPr id="8" name="ZoneTexte 7"/>
          <p:cNvSpPr txBox="1"/>
          <p:nvPr/>
        </p:nvSpPr>
        <p:spPr>
          <a:xfrm>
            <a:off x="6191672" y="3810649"/>
            <a:ext cx="4341465" cy="338554"/>
          </a:xfrm>
          <a:prstGeom prst="rect">
            <a:avLst/>
          </a:prstGeom>
          <a:noFill/>
        </p:spPr>
        <p:txBody>
          <a:bodyPr wrap="square" rtlCol="0">
            <a:spAutoFit/>
          </a:bodyPr>
          <a:lstStyle/>
          <a:p>
            <a:r>
              <a:rPr lang="fr-FR" sz="1600" b="1" dirty="0"/>
              <a:t>Tableau I : Tableau I : Forêts classées prospectées</a:t>
            </a:r>
            <a:endParaRPr lang="fr-FR" sz="1600" dirty="0"/>
          </a:p>
        </p:txBody>
      </p:sp>
      <p:pic>
        <p:nvPicPr>
          <p:cNvPr id="9" name="Image 8"/>
          <p:cNvPicPr>
            <a:picLocks noChangeAspect="1"/>
          </p:cNvPicPr>
          <p:nvPr/>
        </p:nvPicPr>
        <p:blipFill>
          <a:blip r:embed="rId3"/>
          <a:stretch>
            <a:fillRect/>
          </a:stretch>
        </p:blipFill>
        <p:spPr>
          <a:xfrm>
            <a:off x="6072336" y="548680"/>
            <a:ext cx="5960816" cy="2861632"/>
          </a:xfrm>
          <a:prstGeom prst="rect">
            <a:avLst/>
          </a:prstGeom>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t="21085"/>
          <a:stretch/>
        </p:blipFill>
        <p:spPr>
          <a:xfrm>
            <a:off x="191344" y="2636912"/>
            <a:ext cx="5857892" cy="3888432"/>
          </a:xfrm>
          <a:prstGeom prst="rect">
            <a:avLst/>
          </a:prstGeom>
        </p:spPr>
      </p:pic>
      <p:graphicFrame>
        <p:nvGraphicFramePr>
          <p:cNvPr id="7" name="Objet 6"/>
          <p:cNvGraphicFramePr>
            <a:graphicFrameLocks noChangeAspect="1"/>
          </p:cNvGraphicFramePr>
          <p:nvPr>
            <p:extLst>
              <p:ext uri="{D42A27DB-BD31-4B8C-83A1-F6EECF244321}">
                <p14:modId xmlns:p14="http://schemas.microsoft.com/office/powerpoint/2010/main" val="3520124522"/>
              </p:ext>
            </p:extLst>
          </p:nvPr>
        </p:nvGraphicFramePr>
        <p:xfrm>
          <a:off x="6310775" y="4308302"/>
          <a:ext cx="5849937" cy="2289175"/>
        </p:xfrm>
        <a:graphic>
          <a:graphicData uri="http://schemas.openxmlformats.org/presentationml/2006/ole">
            <mc:AlternateContent xmlns:mc="http://schemas.openxmlformats.org/markup-compatibility/2006">
              <mc:Choice xmlns:v="urn:schemas-microsoft-com:vml" Requires="v">
                <p:oleObj spid="_x0000_s1077" name="Document" r:id="rId6" imgW="5850697" imgH="2289682" progId="Word.Document.12">
                  <p:embed/>
                </p:oleObj>
              </mc:Choice>
              <mc:Fallback>
                <p:oleObj name="Document" r:id="rId6" imgW="5850697" imgH="2289682" progId="Word.Document.12">
                  <p:embed/>
                  <p:pic>
                    <p:nvPicPr>
                      <p:cNvPr id="0" name=""/>
                      <p:cNvPicPr/>
                      <p:nvPr/>
                    </p:nvPicPr>
                    <p:blipFill>
                      <a:blip r:embed="rId7"/>
                      <a:stretch>
                        <a:fillRect/>
                      </a:stretch>
                    </p:blipFill>
                    <p:spPr>
                      <a:xfrm>
                        <a:off x="6310775" y="4308302"/>
                        <a:ext cx="5849937" cy="2289175"/>
                      </a:xfrm>
                      <a:prstGeom prst="rect">
                        <a:avLst/>
                      </a:prstGeom>
                    </p:spPr>
                  </p:pic>
                </p:oleObj>
              </mc:Fallback>
            </mc:AlternateContent>
          </a:graphicData>
        </a:graphic>
      </p:graphicFrame>
    </p:spTree>
    <p:extLst>
      <p:ext uri="{BB962C8B-B14F-4D97-AF65-F5344CB8AC3E}">
        <p14:creationId xmlns:p14="http://schemas.microsoft.com/office/powerpoint/2010/main" val="25169674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4318</TotalTime>
  <Words>1304</Words>
  <Application>Microsoft Office PowerPoint</Application>
  <PresentationFormat>Grand écran</PresentationFormat>
  <Paragraphs>159</Paragraphs>
  <Slides>18</Slides>
  <Notes>1</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18</vt:i4>
      </vt:variant>
    </vt:vector>
  </HeadingPairs>
  <TitlesOfParts>
    <vt:vector size="25" baseType="lpstr">
      <vt:lpstr>Arial</vt:lpstr>
      <vt:lpstr>Calibri</vt:lpstr>
      <vt:lpstr>Times New Roman</vt:lpstr>
      <vt:lpstr>Times-Bold</vt:lpstr>
      <vt:lpstr>Times-Roman</vt:lpstr>
      <vt:lpstr>Thème Office</vt:lpstr>
      <vt:lpstr>Document</vt:lpstr>
      <vt:lpstr>Présentation PowerPoint</vt:lpstr>
      <vt:lpstr>THEME </vt:lpstr>
      <vt:lpstr>Plan de présentation</vt:lpstr>
      <vt:lpstr>INTRODUCTION</vt:lpstr>
      <vt:lpstr>Présentation du milieu d’étude</vt:lpstr>
      <vt:lpstr> 1. OBJECTIFS </vt:lpstr>
      <vt:lpstr>DONNEES ET METHODES</vt:lpstr>
      <vt:lpstr>DONNEES ET METHODES</vt:lpstr>
      <vt:lpstr>RESULTATS</vt:lpstr>
      <vt:lpstr>RESULTATS</vt:lpstr>
      <vt:lpstr>RESULTATS</vt:lpstr>
      <vt:lpstr>RESULTATS</vt:lpstr>
      <vt:lpstr>RESULTATS</vt:lpstr>
      <vt:lpstr>RESULTATS</vt:lpstr>
      <vt:lpstr>RESULTATS</vt:lpstr>
      <vt:lpstr>CONCLUSION</vt:lpstr>
      <vt:lpstr>Si on pouvait utiliser ces forces pour protéger nos ressources naturelles et la biodiversité</vt:lpstr>
      <vt:lpstr>Merci pour votre aimable attention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YNIVERITE DE KARA</dc:title>
  <dc:creator>USER</dc:creator>
  <cp:lastModifiedBy>USER</cp:lastModifiedBy>
  <cp:revision>180</cp:revision>
  <dcterms:created xsi:type="dcterms:W3CDTF">2017-08-21T16:58:21Z</dcterms:created>
  <dcterms:modified xsi:type="dcterms:W3CDTF">2019-05-23T05:40:56Z</dcterms:modified>
</cp:coreProperties>
</file>