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72" r:id="rId11"/>
    <p:sldId id="265" r:id="rId12"/>
    <p:sldId id="266" r:id="rId13"/>
    <p:sldId id="267" r:id="rId14"/>
    <p:sldId id="268" r:id="rId15"/>
    <p:sldId id="269" r:id="rId16"/>
    <p:sldId id="270" r:id="rId17"/>
    <p:sldId id="271" r:id="rId18"/>
    <p:sldId id="273" r:id="rId19"/>
  </p:sldIdLst>
  <p:sldSz cx="10801350" cy="9721850"/>
  <p:notesSz cx="6858000" cy="9144000"/>
  <p:defaultTextStyle>
    <a:defPPr>
      <a:defRPr lang="fr-FR"/>
    </a:defPPr>
    <a:lvl1pPr marL="0" algn="l" defTabSz="1069848" rtl="0" eaLnBrk="1" latinLnBrk="0" hangingPunct="1">
      <a:defRPr sz="2100" kern="1200">
        <a:solidFill>
          <a:schemeClr val="tx1"/>
        </a:solidFill>
        <a:latin typeface="+mn-lt"/>
        <a:ea typeface="+mn-ea"/>
        <a:cs typeface="+mn-cs"/>
      </a:defRPr>
    </a:lvl1pPr>
    <a:lvl2pPr marL="534924" algn="l" defTabSz="1069848" rtl="0" eaLnBrk="1" latinLnBrk="0" hangingPunct="1">
      <a:defRPr sz="2100" kern="1200">
        <a:solidFill>
          <a:schemeClr val="tx1"/>
        </a:solidFill>
        <a:latin typeface="+mn-lt"/>
        <a:ea typeface="+mn-ea"/>
        <a:cs typeface="+mn-cs"/>
      </a:defRPr>
    </a:lvl2pPr>
    <a:lvl3pPr marL="1069848" algn="l" defTabSz="1069848" rtl="0" eaLnBrk="1" latinLnBrk="0" hangingPunct="1">
      <a:defRPr sz="2100" kern="1200">
        <a:solidFill>
          <a:schemeClr val="tx1"/>
        </a:solidFill>
        <a:latin typeface="+mn-lt"/>
        <a:ea typeface="+mn-ea"/>
        <a:cs typeface="+mn-cs"/>
      </a:defRPr>
    </a:lvl3pPr>
    <a:lvl4pPr marL="1604772" algn="l" defTabSz="1069848" rtl="0" eaLnBrk="1" latinLnBrk="0" hangingPunct="1">
      <a:defRPr sz="2100" kern="1200">
        <a:solidFill>
          <a:schemeClr val="tx1"/>
        </a:solidFill>
        <a:latin typeface="+mn-lt"/>
        <a:ea typeface="+mn-ea"/>
        <a:cs typeface="+mn-cs"/>
      </a:defRPr>
    </a:lvl4pPr>
    <a:lvl5pPr marL="2139696" algn="l" defTabSz="1069848" rtl="0" eaLnBrk="1" latinLnBrk="0" hangingPunct="1">
      <a:defRPr sz="2100" kern="1200">
        <a:solidFill>
          <a:schemeClr val="tx1"/>
        </a:solidFill>
        <a:latin typeface="+mn-lt"/>
        <a:ea typeface="+mn-ea"/>
        <a:cs typeface="+mn-cs"/>
      </a:defRPr>
    </a:lvl5pPr>
    <a:lvl6pPr marL="2674620" algn="l" defTabSz="1069848" rtl="0" eaLnBrk="1" latinLnBrk="0" hangingPunct="1">
      <a:defRPr sz="2100" kern="1200">
        <a:solidFill>
          <a:schemeClr val="tx1"/>
        </a:solidFill>
        <a:latin typeface="+mn-lt"/>
        <a:ea typeface="+mn-ea"/>
        <a:cs typeface="+mn-cs"/>
      </a:defRPr>
    </a:lvl6pPr>
    <a:lvl7pPr marL="3209544" algn="l" defTabSz="1069848" rtl="0" eaLnBrk="1" latinLnBrk="0" hangingPunct="1">
      <a:defRPr sz="2100" kern="1200">
        <a:solidFill>
          <a:schemeClr val="tx1"/>
        </a:solidFill>
        <a:latin typeface="+mn-lt"/>
        <a:ea typeface="+mn-ea"/>
        <a:cs typeface="+mn-cs"/>
      </a:defRPr>
    </a:lvl7pPr>
    <a:lvl8pPr marL="3744468" algn="l" defTabSz="1069848" rtl="0" eaLnBrk="1" latinLnBrk="0" hangingPunct="1">
      <a:defRPr sz="2100" kern="1200">
        <a:solidFill>
          <a:schemeClr val="tx1"/>
        </a:solidFill>
        <a:latin typeface="+mn-lt"/>
        <a:ea typeface="+mn-ea"/>
        <a:cs typeface="+mn-cs"/>
      </a:defRPr>
    </a:lvl8pPr>
    <a:lvl9pPr marL="4279392" algn="l" defTabSz="1069848"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3594" autoAdjust="0"/>
  </p:normalViewPr>
  <p:slideViewPr>
    <p:cSldViewPr>
      <p:cViewPr>
        <p:scale>
          <a:sx n="50" d="100"/>
          <a:sy n="50" d="100"/>
        </p:scale>
        <p:origin x="-1782" y="-72"/>
      </p:cViewPr>
      <p:guideLst>
        <p:guide orient="horz" pos="3062"/>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nsou%20boris\Documents\base%20des%20donn&#233;es\base%20de%20donn&#233;es%20Danso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7841350648734436"/>
          <c:y val="4.8651770173684404E-2"/>
          <c:w val="0.65224555130993001"/>
          <c:h val="0.48052463822840197"/>
        </c:manualLayout>
      </c:layout>
      <c:lineChart>
        <c:grouping val="standard"/>
        <c:varyColors val="0"/>
        <c:ser>
          <c:idx val="0"/>
          <c:order val="0"/>
          <c:tx>
            <c:strRef>
              <c:f>'tabl et graph'!$B$23</c:f>
              <c:strCache>
                <c:ptCount val="1"/>
                <c:pt idx="0">
                  <c:v>Taux moyen de prédation dans le périmètre de reboisement de Parakou</c:v>
                </c:pt>
              </c:strCache>
            </c:strRef>
          </c:tx>
          <c:marker>
            <c:symbol val="none"/>
          </c:marker>
          <c:val>
            <c:numRef>
              <c:f>'tabl et graph'!$B$24:$B$28</c:f>
              <c:numCache>
                <c:formatCode>0%</c:formatCode>
                <c:ptCount val="5"/>
                <c:pt idx="0">
                  <c:v>0.83499999999999996</c:v>
                </c:pt>
                <c:pt idx="1">
                  <c:v>1</c:v>
                </c:pt>
                <c:pt idx="2">
                  <c:v>1</c:v>
                </c:pt>
                <c:pt idx="3">
                  <c:v>1</c:v>
                </c:pt>
                <c:pt idx="4">
                  <c:v>1</c:v>
                </c:pt>
              </c:numCache>
            </c:numRef>
          </c:val>
          <c:smooth val="0"/>
        </c:ser>
        <c:ser>
          <c:idx val="1"/>
          <c:order val="1"/>
          <c:tx>
            <c:strRef>
              <c:f>'tabl et graph'!$C$23</c:f>
              <c:strCache>
                <c:ptCount val="1"/>
                <c:pt idx="0">
                  <c:v>Taux moyen de prédation dans la forêt de Boukoussera</c:v>
                </c:pt>
              </c:strCache>
            </c:strRef>
          </c:tx>
          <c:marker>
            <c:symbol val="none"/>
          </c:marker>
          <c:val>
            <c:numRef>
              <c:f>'tabl et graph'!$C$24:$C$28</c:f>
              <c:numCache>
                <c:formatCode>0%</c:formatCode>
                <c:ptCount val="5"/>
                <c:pt idx="0">
                  <c:v>0.87666666699999996</c:v>
                </c:pt>
                <c:pt idx="1">
                  <c:v>0.99833333300000004</c:v>
                </c:pt>
                <c:pt idx="2">
                  <c:v>0.99833333300000004</c:v>
                </c:pt>
                <c:pt idx="3">
                  <c:v>0.99833333300000004</c:v>
                </c:pt>
                <c:pt idx="4">
                  <c:v>1</c:v>
                </c:pt>
              </c:numCache>
            </c:numRef>
          </c:val>
          <c:smooth val="0"/>
        </c:ser>
        <c:dLbls>
          <c:showLegendKey val="0"/>
          <c:showVal val="0"/>
          <c:showCatName val="0"/>
          <c:showSerName val="0"/>
          <c:showPercent val="0"/>
          <c:showBubbleSize val="0"/>
        </c:dLbls>
        <c:marker val="1"/>
        <c:smooth val="0"/>
        <c:axId val="164502912"/>
        <c:axId val="165434880"/>
      </c:lineChart>
      <c:catAx>
        <c:axId val="164502912"/>
        <c:scaling>
          <c:orientation val="minMax"/>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Jours</a:t>
                </a:r>
              </a:p>
            </c:rich>
          </c:tx>
          <c:layout/>
          <c:overlay val="0"/>
        </c:title>
        <c:majorTickMark val="none"/>
        <c:minorTickMark val="none"/>
        <c:tickLblPos val="nextTo"/>
        <c:crossAx val="165434880"/>
        <c:crosses val="autoZero"/>
        <c:auto val="1"/>
        <c:lblAlgn val="ctr"/>
        <c:lblOffset val="100"/>
        <c:noMultiLvlLbl val="0"/>
      </c:catAx>
      <c:valAx>
        <c:axId val="165434880"/>
        <c:scaling>
          <c:orientation val="minMax"/>
        </c:scaling>
        <c:delete val="0"/>
        <c:axPos val="l"/>
        <c:title>
          <c:tx>
            <c:rich>
              <a:bodyPr rot="-5400000" vert="horz"/>
              <a:lstStyle/>
              <a:p>
                <a:pPr>
                  <a:defRPr>
                    <a:latin typeface="Arial" pitchFamily="34" charset="0"/>
                    <a:cs typeface="Arial" pitchFamily="34" charset="0"/>
                  </a:defRPr>
                </a:pPr>
                <a:r>
                  <a:rPr lang="en-US">
                    <a:latin typeface="Arial" pitchFamily="34" charset="0"/>
                    <a:cs typeface="Arial" pitchFamily="34" charset="0"/>
                  </a:rPr>
                  <a:t>Taux moyens de prédation</a:t>
                </a:r>
              </a:p>
            </c:rich>
          </c:tx>
          <c:layout/>
          <c:overlay val="0"/>
        </c:title>
        <c:numFmt formatCode="0%" sourceLinked="1"/>
        <c:majorTickMark val="none"/>
        <c:minorTickMark val="none"/>
        <c:tickLblPos val="nextTo"/>
        <c:crossAx val="164502912"/>
        <c:crosses val="autoZero"/>
        <c:crossBetween val="between"/>
      </c:valAx>
    </c:plotArea>
    <c:legend>
      <c:legendPos val="b"/>
      <c:layout/>
      <c:overlay val="0"/>
      <c:txPr>
        <a:bodyPr/>
        <a:lstStyle/>
        <a:p>
          <a:pPr>
            <a:defRPr b="1">
              <a:latin typeface="Arial" pitchFamily="34" charset="0"/>
              <a:cs typeface="Arial" pitchFamily="34" charset="0"/>
            </a:defRPr>
          </a:pPr>
          <a:endParaRPr lang="fr-FR"/>
        </a:p>
      </c:txPr>
    </c:legend>
    <c:plotVisOnly val="1"/>
    <c:dispBlanksAs val="gap"/>
    <c:showDLblsOverMax val="0"/>
  </c:chart>
  <c:txPr>
    <a:bodyPr/>
    <a:lstStyle/>
    <a:p>
      <a:pPr>
        <a:defRPr sz="18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7F06F-4191-4000-86D5-50CA033A236B}" type="datetimeFigureOut">
              <a:rPr lang="fr-FR" smtClean="0"/>
              <a:t>22/05/2019</a:t>
            </a:fld>
            <a:endParaRPr lang="fr-FR"/>
          </a:p>
        </p:txBody>
      </p:sp>
      <p:sp>
        <p:nvSpPr>
          <p:cNvPr id="4" name="Espace réservé de l'image des diapositives 3"/>
          <p:cNvSpPr>
            <a:spLocks noGrp="1" noRot="1" noChangeAspect="1"/>
          </p:cNvSpPr>
          <p:nvPr>
            <p:ph type="sldImg" idx="2"/>
          </p:nvPr>
        </p:nvSpPr>
        <p:spPr>
          <a:xfrm>
            <a:off x="1524000" y="685800"/>
            <a:ext cx="3810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C5D42C-8156-49DA-8968-2F6BA1FE4212}" type="slidenum">
              <a:rPr lang="fr-FR" smtClean="0"/>
              <a:t>‹N°›</a:t>
            </a:fld>
            <a:endParaRPr lang="fr-FR"/>
          </a:p>
        </p:txBody>
      </p:sp>
    </p:spTree>
    <p:extLst>
      <p:ext uri="{BB962C8B-B14F-4D97-AF65-F5344CB8AC3E}">
        <p14:creationId xmlns:p14="http://schemas.microsoft.com/office/powerpoint/2010/main" val="270666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Notre</a:t>
            </a:r>
            <a:r>
              <a:rPr lang="fr-FR" baseline="0" dirty="0" smtClean="0"/>
              <a:t> présentation s’ articulera autour des points suivants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Après une introduction accompagnée des </a:t>
            </a:r>
            <a:r>
              <a:rPr lang="fr-FR" sz="1200" dirty="0" smtClean="0"/>
              <a:t>objectifs et questions de recherche, nous présenterons successivement  la méthodologie, les résultats obtenus et discussion</a:t>
            </a:r>
            <a:r>
              <a:rPr lang="fr-FR" sz="1200" baseline="0" dirty="0" smtClean="0"/>
              <a:t> et</a:t>
            </a:r>
            <a:r>
              <a:rPr lang="fr-FR" sz="1200" dirty="0" smtClean="0"/>
              <a:t> enfin la conclusion suivi de quelque suggestion </a:t>
            </a:r>
          </a:p>
          <a:p>
            <a:endParaRPr lang="fr-FR" dirty="0"/>
          </a:p>
        </p:txBody>
      </p:sp>
      <p:sp>
        <p:nvSpPr>
          <p:cNvPr id="4" name="Espace réservé du numéro de diapositive 3"/>
          <p:cNvSpPr>
            <a:spLocks noGrp="1"/>
          </p:cNvSpPr>
          <p:nvPr>
            <p:ph type="sldNum" sz="quarter" idx="10"/>
          </p:nvPr>
        </p:nvSpPr>
        <p:spPr/>
        <p:txBody>
          <a:bodyPr/>
          <a:lstStyle/>
          <a:p>
            <a:fld id="{28C5D42C-8156-49DA-8968-2F6BA1FE4212}" type="slidenum">
              <a:rPr lang="fr-FR" smtClean="0"/>
              <a:t>2</a:t>
            </a:fld>
            <a:endParaRPr lang="fr-FR"/>
          </a:p>
        </p:txBody>
      </p:sp>
    </p:spTree>
    <p:extLst>
      <p:ext uri="{BB962C8B-B14F-4D97-AF65-F5344CB8AC3E}">
        <p14:creationId xmlns:p14="http://schemas.microsoft.com/office/powerpoint/2010/main" val="232161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pitchFamily="34" charset="0"/>
                <a:cs typeface="Arial" pitchFamily="34" charset="0"/>
              </a:rPr>
              <a:t>La forêt est l’un des plus grands ensembles de biodiversité de la planète Terre (Gentry, 1992) ,</a:t>
            </a:r>
            <a:r>
              <a:rPr lang="fr-FR" sz="1200" kern="1200" dirty="0" smtClean="0">
                <a:solidFill>
                  <a:schemeClr val="tx1"/>
                </a:solidFill>
                <a:effectLst/>
                <a:latin typeface="+mn-lt"/>
                <a:ea typeface="+mn-ea"/>
                <a:cs typeface="+mn-cs"/>
              </a:rPr>
              <a:t> Elles jouent  un </a:t>
            </a:r>
            <a:r>
              <a:rPr lang="fr-FR" sz="1200" b="1" kern="1200" dirty="0" smtClean="0">
                <a:solidFill>
                  <a:schemeClr val="tx1"/>
                </a:solidFill>
                <a:effectLst/>
                <a:latin typeface="+mn-lt"/>
                <a:ea typeface="+mn-ea"/>
                <a:cs typeface="+mn-cs"/>
              </a:rPr>
              <a:t>rôle vital dans l’atténuation du changement climatique et contribuent à la conservation </a:t>
            </a:r>
            <a:r>
              <a:rPr lang="fr-FR" sz="1200" kern="1200" dirty="0" smtClean="0">
                <a:solidFill>
                  <a:schemeClr val="tx1"/>
                </a:solidFill>
                <a:effectLst/>
                <a:latin typeface="+mn-lt"/>
                <a:ea typeface="+mn-ea"/>
                <a:cs typeface="+mn-cs"/>
              </a:rPr>
              <a:t>des sols et de l’eau dans nombre d’écosystèmes fragiles (FAO,2014,</a:t>
            </a:r>
            <a:r>
              <a:rPr lang="fr-FR" sz="1200" dirty="0" smtClean="0">
                <a:latin typeface="Arial" pitchFamily="34" charset="0"/>
                <a:cs typeface="Arial" pitchFamily="34" charset="0"/>
              </a:rPr>
              <a:t> 2018</a:t>
            </a:r>
            <a:r>
              <a:rPr lang="fr-FR" sz="1200" kern="1200" dirty="0" smtClean="0">
                <a:solidFill>
                  <a:schemeClr val="tx1"/>
                </a:solidFill>
                <a:effectLst/>
                <a:latin typeface="+mn-lt"/>
                <a:ea typeface="+mn-ea"/>
                <a:cs typeface="+mn-cs"/>
              </a:rPr>
              <a:t>)</a:t>
            </a:r>
            <a:endParaRPr lang="fr-FR" sz="1200" dirty="0" smtClean="0">
              <a:latin typeface="Arial" pitchFamily="34" charset="0"/>
              <a:cs typeface="Arial" pitchFamily="34" charset="0"/>
            </a:endParaRPr>
          </a:p>
          <a:p>
            <a:r>
              <a:rPr lang="fr-FR" dirty="0" smtClean="0"/>
              <a:t>Cependant, elles</a:t>
            </a:r>
            <a:r>
              <a:rPr lang="fr-FR" baseline="0" dirty="0" smtClean="0"/>
              <a:t> sont</a:t>
            </a:r>
            <a:r>
              <a:rPr lang="fr-FR" dirty="0" smtClean="0"/>
              <a:t> </a:t>
            </a:r>
            <a:r>
              <a:rPr lang="fr-FR" baseline="0" dirty="0" smtClean="0"/>
              <a:t>confrontées de nos jours à d’énormes problèmes liés à leurs surexploitation et aux facteurs </a:t>
            </a:r>
            <a:r>
              <a:rPr lang="fr-FR" sz="1200" dirty="0" smtClean="0">
                <a:latin typeface="Arial" pitchFamily="34" charset="0"/>
                <a:cs typeface="Arial" pitchFamily="34" charset="0"/>
              </a:rPr>
              <a:t>mettant en cause leurs régénération tels que</a:t>
            </a:r>
            <a:r>
              <a:rPr lang="fr-FR" sz="1200" baseline="0" dirty="0" smtClean="0">
                <a:latin typeface="Arial" pitchFamily="34" charset="0"/>
                <a:cs typeface="Arial" pitchFamily="34" charset="0"/>
              </a:rPr>
              <a:t> </a:t>
            </a:r>
            <a:r>
              <a:rPr lang="fr-FR" sz="1200" dirty="0" smtClean="0">
                <a:latin typeface="Arial" pitchFamily="34" charset="0"/>
                <a:cs typeface="Arial" pitchFamily="34" charset="0"/>
              </a:rPr>
              <a:t>feux de végétation, le bétail, la structure du sol et la prédation des graines,</a:t>
            </a:r>
          </a:p>
          <a:p>
            <a:r>
              <a:rPr lang="fr-FR" sz="1200" dirty="0" smtClean="0">
                <a:latin typeface="Arial" pitchFamily="34" charset="0"/>
                <a:cs typeface="Arial" pitchFamily="34" charset="0"/>
              </a:rPr>
              <a:t>En Afrique de l’ouest, l’étude sur la prédation des graines est moins abordée et bien les prédateurs des graines de nombreuses</a:t>
            </a:r>
            <a:r>
              <a:rPr lang="fr-FR" sz="1200" baseline="0" dirty="0" smtClean="0">
                <a:latin typeface="Arial" pitchFamily="34" charset="0"/>
                <a:cs typeface="Arial" pitchFamily="34" charset="0"/>
              </a:rPr>
              <a:t> essences forestières</a:t>
            </a:r>
            <a:r>
              <a:rPr lang="fr-FR" sz="1200" dirty="0" smtClean="0">
                <a:latin typeface="Arial" pitchFamily="34" charset="0"/>
                <a:cs typeface="Arial" pitchFamily="34" charset="0"/>
              </a:rPr>
              <a:t> sont encore inconnus,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latin typeface="Arial" pitchFamily="34" charset="0"/>
              <a:cs typeface="Arial" pitchFamily="34" charset="0"/>
            </a:endParaRPr>
          </a:p>
          <a:p>
            <a:r>
              <a:rPr lang="fr-FR" sz="1200" dirty="0" smtClean="0">
                <a:latin typeface="Arial" pitchFamily="34" charset="0"/>
                <a:cs typeface="Arial" pitchFamily="34" charset="0"/>
              </a:rPr>
              <a:t>   </a:t>
            </a:r>
            <a:endParaRPr lang="fr-FR" dirty="0"/>
          </a:p>
        </p:txBody>
      </p:sp>
      <p:sp>
        <p:nvSpPr>
          <p:cNvPr id="4" name="Espace réservé du numéro de diapositive 3"/>
          <p:cNvSpPr>
            <a:spLocks noGrp="1"/>
          </p:cNvSpPr>
          <p:nvPr>
            <p:ph type="sldNum" sz="quarter" idx="10"/>
          </p:nvPr>
        </p:nvSpPr>
        <p:spPr/>
        <p:txBody>
          <a:bodyPr/>
          <a:lstStyle/>
          <a:p>
            <a:fld id="{28C5D42C-8156-49DA-8968-2F6BA1FE4212}" type="slidenum">
              <a:rPr lang="fr-FR" smtClean="0"/>
              <a:t>3</a:t>
            </a:fld>
            <a:endParaRPr lang="fr-FR"/>
          </a:p>
        </p:txBody>
      </p:sp>
    </p:spTree>
    <p:extLst>
      <p:ext uri="{BB962C8B-B14F-4D97-AF65-F5344CB8AC3E}">
        <p14:creationId xmlns:p14="http://schemas.microsoft.com/office/powerpoint/2010/main" val="36782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pitchFamily="34" charset="0"/>
                <a:cs typeface="Arial" pitchFamily="34" charset="0"/>
              </a:rPr>
              <a:t>Par ailleurs, </a:t>
            </a:r>
            <a:r>
              <a:rPr lang="fr-FR" sz="1200" i="1" dirty="0" smtClean="0">
                <a:latin typeface="Arial" pitchFamily="34" charset="0"/>
                <a:cs typeface="Arial" pitchFamily="34" charset="0"/>
              </a:rPr>
              <a:t>Afzelia </a:t>
            </a:r>
            <a:r>
              <a:rPr lang="fr-FR" sz="1200" i="1" dirty="0" err="1" smtClean="0">
                <a:latin typeface="Arial" pitchFamily="34" charset="0"/>
                <a:cs typeface="Arial" pitchFamily="34" charset="0"/>
              </a:rPr>
              <a:t>africana</a:t>
            </a:r>
            <a:r>
              <a:rPr lang="fr-FR" sz="1200" i="1" dirty="0" smtClean="0">
                <a:latin typeface="Arial" pitchFamily="34" charset="0"/>
                <a:cs typeface="Arial" pitchFamily="34" charset="0"/>
              </a:rPr>
              <a:t> </a:t>
            </a:r>
            <a:r>
              <a:rPr lang="fr-FR" sz="1200" dirty="0" smtClean="0">
                <a:latin typeface="Arial" pitchFamily="34" charset="0"/>
                <a:cs typeface="Arial" pitchFamily="34" charset="0"/>
              </a:rPr>
              <a:t> est un arbre de la famille</a:t>
            </a:r>
            <a:r>
              <a:rPr lang="fr-FR" sz="1200" baseline="0" dirty="0" smtClean="0">
                <a:latin typeface="Arial" pitchFamily="34" charset="0"/>
                <a:cs typeface="Arial" pitchFamily="34" charset="0"/>
              </a:rPr>
              <a:t> des </a:t>
            </a:r>
            <a:r>
              <a:rPr lang="fr-FR" sz="1200" dirty="0" err="1" smtClean="0">
                <a:latin typeface="Arial" pitchFamily="34" charset="0"/>
                <a:cs typeface="Arial" pitchFamily="34" charset="0"/>
              </a:rPr>
              <a:t>Fabaceae</a:t>
            </a:r>
            <a:r>
              <a:rPr lang="fr-FR" sz="1200" dirty="0" smtClean="0">
                <a:latin typeface="Arial" pitchFamily="34" charset="0"/>
                <a:cs typeface="Arial" pitchFamily="34" charset="0"/>
              </a:rPr>
              <a:t> à multi-usage distribué en Afrique de l'Ouest et du Centre, Selon (</a:t>
            </a:r>
            <a:r>
              <a:rPr lang="fr-FR" sz="1200" baseline="0" dirty="0" err="1" smtClean="0">
                <a:latin typeface="Arial" pitchFamily="34" charset="0"/>
                <a:cs typeface="Arial" pitchFamily="34" charset="0"/>
              </a:rPr>
              <a:t>Amahowé</a:t>
            </a:r>
            <a:r>
              <a:rPr lang="fr-FR" sz="1200" baseline="0" dirty="0" smtClean="0">
                <a:latin typeface="Arial" pitchFamily="34" charset="0"/>
                <a:cs typeface="Arial" pitchFamily="34" charset="0"/>
              </a:rPr>
              <a:t> ,2018</a:t>
            </a:r>
            <a:r>
              <a:rPr lang="fr-FR" sz="1200" dirty="0" smtClean="0">
                <a:latin typeface="Arial" pitchFamily="34" charset="0"/>
                <a:cs typeface="Arial" pitchFamily="34" charset="0"/>
              </a:rPr>
              <a:t>)  </a:t>
            </a:r>
            <a:r>
              <a:rPr lang="fr-FR" sz="1200" kern="1200" dirty="0" smtClean="0">
                <a:solidFill>
                  <a:schemeClr val="tx1"/>
                </a:solidFill>
                <a:effectLst/>
                <a:latin typeface="+mn-lt"/>
                <a:ea typeface="+mn-ea"/>
                <a:cs typeface="+mn-cs"/>
              </a:rPr>
              <a:t>l'espèce est confrontée à de multiples perturbations dues aux activités anthropiques rendant ainsi sa régénération difficile </a:t>
            </a:r>
            <a:r>
              <a:rPr lang="fr-FR" sz="1200" dirty="0" smtClean="0">
                <a:latin typeface="Arial" pitchFamily="34" charset="0"/>
                <a:cs typeface="Arial" pitchFamily="34" charset="0"/>
              </a:rPr>
              <a:t>dans la zone Soudano-guinéenne</a:t>
            </a:r>
            <a:r>
              <a:rPr lang="fr-FR" sz="1200" baseline="0" dirty="0" smtClean="0">
                <a:latin typeface="Arial" pitchFamily="34" charset="0"/>
                <a:cs typeface="Arial" pitchFamily="34" charset="0"/>
              </a:rPr>
              <a:t> du Bénin,  ainsi,</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smtClean="0">
                <a:latin typeface="Arial" pitchFamily="34" charset="0"/>
                <a:cs typeface="Arial" pitchFamily="34" charset="0"/>
              </a:rPr>
              <a:t>(Bationo,2000 et </a:t>
            </a:r>
            <a:r>
              <a:rPr lang="fr-FR" sz="1200" baseline="0" dirty="0" err="1" smtClean="0">
                <a:latin typeface="Arial" pitchFamily="34" charset="0"/>
                <a:cs typeface="Arial" pitchFamily="34" charset="0"/>
              </a:rPr>
              <a:t>Amahowé</a:t>
            </a:r>
            <a:r>
              <a:rPr lang="fr-FR" sz="1200" baseline="0" dirty="0" smtClean="0">
                <a:latin typeface="Arial" pitchFamily="34" charset="0"/>
                <a:cs typeface="Arial" pitchFamily="34" charset="0"/>
              </a:rPr>
              <a:t> ,2018) ont  mentionné dans leurs études que les semences de  </a:t>
            </a:r>
            <a:r>
              <a:rPr lang="fr-FR" sz="1200" i="1" dirty="0" smtClean="0">
                <a:latin typeface="Arial" pitchFamily="34" charset="0"/>
                <a:cs typeface="Arial" pitchFamily="34" charset="0"/>
              </a:rPr>
              <a:t>Afzelia </a:t>
            </a:r>
            <a:r>
              <a:rPr lang="fr-FR" sz="1200" i="1" dirty="0" err="1" smtClean="0">
                <a:latin typeface="Arial" pitchFamily="34" charset="0"/>
                <a:cs typeface="Arial" pitchFamily="34" charset="0"/>
              </a:rPr>
              <a:t>africana</a:t>
            </a:r>
            <a:r>
              <a:rPr lang="fr-FR" sz="1200" i="1" dirty="0" smtClean="0">
                <a:latin typeface="Arial" pitchFamily="34" charset="0"/>
                <a:cs typeface="Arial" pitchFamily="34" charset="0"/>
              </a:rPr>
              <a:t> </a:t>
            </a:r>
            <a:r>
              <a:rPr lang="fr-FR" sz="1200" i="0" dirty="0" smtClean="0">
                <a:latin typeface="Arial" pitchFamily="34" charset="0"/>
                <a:cs typeface="Arial" pitchFamily="34" charset="0"/>
              </a:rPr>
              <a:t>sont sujettes</a:t>
            </a:r>
            <a:r>
              <a:rPr lang="fr-FR" sz="1200" i="0" baseline="0" dirty="0" smtClean="0">
                <a:latin typeface="Arial" pitchFamily="34" charset="0"/>
                <a:cs typeface="Arial" pitchFamily="34" charset="0"/>
              </a:rPr>
              <a:t> à la prédation des animaux </a:t>
            </a:r>
            <a:r>
              <a:rPr lang="fr-FR" sz="1200" i="1" dirty="0" smtClean="0">
                <a:latin typeface="Arial" pitchFamily="34" charset="0"/>
                <a:cs typeface="Arial" pitchFamily="34" charset="0"/>
              </a:rPr>
              <a:t> , </a:t>
            </a:r>
            <a:r>
              <a:rPr lang="fr-FR" sz="1200" i="0" dirty="0" smtClean="0">
                <a:latin typeface="Arial" pitchFamily="34" charset="0"/>
                <a:cs typeface="Arial" pitchFamily="34" charset="0"/>
              </a:rPr>
              <a:t>alors</a:t>
            </a:r>
            <a:r>
              <a:rPr lang="fr-FR" sz="1200" i="1" dirty="0" smtClean="0">
                <a:latin typeface="Arial" pitchFamily="34" charset="0"/>
                <a:cs typeface="Arial" pitchFamily="34" charset="0"/>
              </a:rPr>
              <a:t>, </a:t>
            </a:r>
            <a:r>
              <a:rPr lang="fr-FR" sz="1200" dirty="0" smtClean="0">
                <a:latin typeface="Arial" pitchFamily="34" charset="0"/>
                <a:cs typeface="Arial" pitchFamily="34" charset="0"/>
              </a:rPr>
              <a:t>Peu d'informations sont disponibles sur ces prédateurs et sur le moment où ils attaquent les graines sous les arbres adultes.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smtClean="0">
                <a:latin typeface="Arial" pitchFamily="34" charset="0"/>
                <a:cs typeface="Arial" pitchFamily="34" charset="0"/>
              </a:rPr>
              <a:t> </a:t>
            </a:r>
            <a:endParaRPr lang="fr-FR" sz="1200" baseline="0" dirty="0" smtClean="0">
              <a:latin typeface="Arial" pitchFamily="34" charset="0"/>
              <a:cs typeface="Arial"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28C5D42C-8156-49DA-8968-2F6BA1FE4212}" type="slidenum">
              <a:rPr lang="fr-FR" smtClean="0"/>
              <a:t>4</a:t>
            </a:fld>
            <a:endParaRPr lang="fr-FR"/>
          </a:p>
        </p:txBody>
      </p:sp>
    </p:spTree>
    <p:extLst>
      <p:ext uri="{BB962C8B-B14F-4D97-AF65-F5344CB8AC3E}">
        <p14:creationId xmlns:p14="http://schemas.microsoft.com/office/powerpoint/2010/main" val="267387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C5D42C-8156-49DA-8968-2F6BA1FE4212}" type="slidenum">
              <a:rPr lang="fr-FR" smtClean="0"/>
              <a:t>6</a:t>
            </a:fld>
            <a:endParaRPr lang="fr-FR"/>
          </a:p>
        </p:txBody>
      </p:sp>
    </p:spTree>
    <p:extLst>
      <p:ext uri="{BB962C8B-B14F-4D97-AF65-F5344CB8AC3E}">
        <p14:creationId xmlns:p14="http://schemas.microsoft.com/office/powerpoint/2010/main" val="142215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Cette étude a été conduite d’une part dans la forêt</a:t>
            </a:r>
            <a:r>
              <a:rPr lang="fr-FR" sz="1200" kern="1200" baseline="0" dirty="0" smtClean="0">
                <a:solidFill>
                  <a:schemeClr val="tx1"/>
                </a:solidFill>
                <a:effectLst/>
                <a:latin typeface="+mn-lt"/>
                <a:ea typeface="+mn-ea"/>
                <a:cs typeface="+mn-cs"/>
              </a:rPr>
              <a:t> communautaire</a:t>
            </a:r>
            <a:r>
              <a:rPr lang="fr-FR" sz="1200" kern="1200" dirty="0" smtClean="0">
                <a:solidFill>
                  <a:schemeClr val="tx1"/>
                </a:solidFill>
                <a:effectLst/>
                <a:latin typeface="+mn-lt"/>
                <a:ea typeface="+mn-ea"/>
                <a:cs typeface="+mn-cs"/>
              </a:rPr>
              <a:t> de </a:t>
            </a:r>
            <a:r>
              <a:rPr lang="fr-FR" sz="1200" kern="1200" dirty="0" err="1" smtClean="0">
                <a:solidFill>
                  <a:schemeClr val="tx1"/>
                </a:solidFill>
                <a:effectLst/>
                <a:latin typeface="+mn-lt"/>
                <a:ea typeface="+mn-ea"/>
                <a:cs typeface="+mn-cs"/>
              </a:rPr>
              <a:t>Boukoussera</a:t>
            </a:r>
            <a:r>
              <a:rPr lang="fr-FR" sz="1200" kern="1200" baseline="0" dirty="0" smtClean="0">
                <a:solidFill>
                  <a:schemeClr val="tx1"/>
                </a:solidFill>
                <a:effectLst/>
                <a:latin typeface="+mn-lt"/>
                <a:ea typeface="+mn-ea"/>
                <a:cs typeface="+mn-cs"/>
              </a:rPr>
              <a:t> , situé dans la commune de </a:t>
            </a:r>
            <a:r>
              <a:rPr lang="fr-FR" sz="1200" kern="1200" baseline="0" dirty="0" err="1" smtClean="0">
                <a:solidFill>
                  <a:schemeClr val="tx1"/>
                </a:solidFill>
                <a:effectLst/>
                <a:latin typeface="+mn-lt"/>
                <a:ea typeface="+mn-ea"/>
                <a:cs typeface="+mn-cs"/>
              </a:rPr>
              <a:t>tchaourou</a:t>
            </a:r>
            <a:r>
              <a:rPr lang="fr-FR" sz="1200" kern="1200" baseline="0" dirty="0" smtClean="0">
                <a:solidFill>
                  <a:schemeClr val="tx1"/>
                </a:solidFill>
                <a:effectLst/>
                <a:latin typeface="+mn-lt"/>
                <a:ea typeface="+mn-ea"/>
                <a:cs typeface="+mn-cs"/>
              </a:rPr>
              <a:t> précisément dans l’arrondissement de </a:t>
            </a:r>
            <a:r>
              <a:rPr lang="fr-FR" sz="1200" kern="1200" baseline="0" dirty="0" err="1" smtClean="0">
                <a:solidFill>
                  <a:schemeClr val="tx1"/>
                </a:solidFill>
                <a:effectLst/>
                <a:latin typeface="+mn-lt"/>
                <a:ea typeface="+mn-ea"/>
                <a:cs typeface="+mn-cs"/>
              </a:rPr>
              <a:t>tchatchou</a:t>
            </a:r>
            <a:r>
              <a:rPr lang="fr-FR" sz="1200" kern="1200" baseline="0" dirty="0" smtClean="0">
                <a:solidFill>
                  <a:schemeClr val="tx1"/>
                </a:solidFill>
                <a:effectLst/>
                <a:latin typeface="+mn-lt"/>
                <a:ea typeface="+mn-ea"/>
                <a:cs typeface="+mn-cs"/>
              </a:rPr>
              <a:t> entre </a:t>
            </a:r>
            <a:r>
              <a:rPr lang="fr-FR" dirty="0" smtClean="0">
                <a:latin typeface="Times New Roman" pitchFamily="18" charset="0"/>
                <a:cs typeface="Times New Roman" pitchFamily="18" charset="0"/>
              </a:rPr>
              <a:t>9</a:t>
            </a:r>
            <a:r>
              <a:rPr lang="fr-FR" baseline="30000" dirty="0" smtClean="0">
                <a:latin typeface="Times New Roman" pitchFamily="18" charset="0"/>
                <a:cs typeface="Times New Roman" pitchFamily="18" charset="0"/>
              </a:rPr>
              <a:t>0</a:t>
            </a:r>
            <a:r>
              <a:rPr lang="fr-FR" dirty="0" smtClean="0">
                <a:latin typeface="Times New Roman" pitchFamily="18" charset="0"/>
                <a:cs typeface="Times New Roman" pitchFamily="18" charset="0"/>
              </a:rPr>
              <a:t>06 et 9°10 de latitude Nord  et entre 2</a:t>
            </a:r>
            <a:r>
              <a:rPr lang="fr-FR" baseline="30000" dirty="0" smtClean="0">
                <a:latin typeface="Times New Roman" pitchFamily="18" charset="0"/>
                <a:cs typeface="Times New Roman" pitchFamily="18" charset="0"/>
              </a:rPr>
              <a:t>0</a:t>
            </a:r>
            <a:r>
              <a:rPr lang="fr-FR" dirty="0" smtClean="0">
                <a:latin typeface="Times New Roman" pitchFamily="18" charset="0"/>
                <a:cs typeface="Times New Roman" pitchFamily="18" charset="0"/>
              </a:rPr>
              <a:t>32 et 2°53 de longitude </a:t>
            </a:r>
            <a:r>
              <a:rPr lang="fr-FR" dirty="0" err="1" smtClean="0">
                <a:latin typeface="Times New Roman" pitchFamily="18" charset="0"/>
                <a:cs typeface="Times New Roman" pitchFamily="18" charset="0"/>
              </a:rPr>
              <a:t>Sud,la</a:t>
            </a:r>
            <a:r>
              <a:rPr lang="fr-FR" baseline="0" dirty="0" smtClean="0">
                <a:latin typeface="Times New Roman" pitchFamily="18" charset="0"/>
                <a:cs typeface="Times New Roman" pitchFamily="18" charset="0"/>
              </a:rPr>
              <a:t> forêt a une superficie de 3ha environ et d’autre part dans le périmètre de reboisement de Parakou situé dans la commune de </a:t>
            </a:r>
            <a:r>
              <a:rPr lang="fr-FR" baseline="0" dirty="0" err="1" smtClean="0">
                <a:latin typeface="Times New Roman" pitchFamily="18" charset="0"/>
                <a:cs typeface="Times New Roman" pitchFamily="18" charset="0"/>
              </a:rPr>
              <a:t>parakou</a:t>
            </a:r>
            <a:r>
              <a:rPr lang="fr-FR" baseline="0" dirty="0" smtClean="0">
                <a:latin typeface="Times New Roman" pitchFamily="18" charset="0"/>
                <a:cs typeface="Times New Roman" pitchFamily="18" charset="0"/>
              </a:rPr>
              <a:t> </a:t>
            </a:r>
            <a:r>
              <a:rPr lang="fr-FR" sz="1200" kern="1200" dirty="0" smtClean="0">
                <a:solidFill>
                  <a:schemeClr val="tx1"/>
                </a:solidFill>
                <a:effectLst/>
                <a:latin typeface="+mn-lt"/>
                <a:ea typeface="+mn-ea"/>
                <a:cs typeface="+mn-cs"/>
              </a:rPr>
              <a:t>elle est localisée à 9° 21’ de latitude Nord et à 2°36’ de longitude </a:t>
            </a:r>
            <a:r>
              <a:rPr lang="fr-FR" sz="1200" kern="1200" dirty="0" err="1" smtClean="0">
                <a:solidFill>
                  <a:schemeClr val="tx1"/>
                </a:solidFill>
                <a:effectLst/>
                <a:latin typeface="+mn-lt"/>
                <a:ea typeface="+mn-ea"/>
                <a:cs typeface="+mn-cs"/>
              </a:rPr>
              <a:t>Est.</a:t>
            </a:r>
            <a:r>
              <a:rPr lang="fr-FR" dirty="0" err="1" smtClean="0">
                <a:latin typeface="Times New Roman" pitchFamily="18" charset="0"/>
                <a:cs typeface="Times New Roman" pitchFamily="18" charset="0"/>
              </a:rPr>
              <a:t>,sa</a:t>
            </a:r>
            <a:r>
              <a:rPr lang="fr-FR" baseline="0" dirty="0" smtClean="0">
                <a:latin typeface="Times New Roman" pitchFamily="18" charset="0"/>
                <a:cs typeface="Times New Roman" pitchFamily="18" charset="0"/>
              </a:rPr>
              <a:t> superficie est de 96,8 ha. Les deux milieux ont un climat du type soudano guinéenne.</a:t>
            </a:r>
            <a:endParaRPr lang="fr-FR" dirty="0" smtClean="0"/>
          </a:p>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28C5D42C-8156-49DA-8968-2F6BA1FE4212}" type="slidenum">
              <a:rPr lang="fr-FR" smtClean="0"/>
              <a:t>7</a:t>
            </a:fld>
            <a:endParaRPr lang="fr-FR"/>
          </a:p>
        </p:txBody>
      </p:sp>
    </p:spTree>
    <p:extLst>
      <p:ext uri="{BB962C8B-B14F-4D97-AF65-F5344CB8AC3E}">
        <p14:creationId xmlns:p14="http://schemas.microsoft.com/office/powerpoint/2010/main" val="192737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smtClean="0">
                <a:solidFill>
                  <a:schemeClr val="tx1"/>
                </a:solidFill>
                <a:effectLst/>
                <a:latin typeface="+mn-lt"/>
                <a:ea typeface="+mn-ea"/>
                <a:cs typeface="+mn-cs"/>
              </a:rPr>
              <a:t>La méthodologie adoptée pour la collecte des données se présente comme suit:</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fr-FR" sz="1200" b="1" dirty="0" smtClean="0">
                <a:latin typeface="Times New Roman" pitchFamily="18" charset="0"/>
                <a:cs typeface="Times New Roman" pitchFamily="18" charset="0"/>
              </a:rPr>
              <a:t>Pour observer</a:t>
            </a:r>
            <a:r>
              <a:rPr lang="fr-FR" sz="1200" b="1" baseline="0" dirty="0" smtClean="0">
                <a:latin typeface="Times New Roman" pitchFamily="18" charset="0"/>
                <a:cs typeface="Times New Roman" pitchFamily="18" charset="0"/>
              </a:rPr>
              <a:t> les espèces prédatrices des semences </a:t>
            </a:r>
            <a:r>
              <a:rPr lang="fr-FR" sz="1200" b="1" i="1" kern="1200" dirty="0" smtClean="0">
                <a:solidFill>
                  <a:schemeClr val="tx1"/>
                </a:solidFill>
                <a:effectLst/>
                <a:latin typeface="+mn-lt"/>
                <a:ea typeface="+mn-ea"/>
                <a:cs typeface="+mn-cs"/>
              </a:rPr>
              <a:t>Afzelia </a:t>
            </a:r>
            <a:r>
              <a:rPr lang="fr-FR" sz="1200" b="1" i="1" kern="1200" dirty="0" err="1" smtClean="0">
                <a:solidFill>
                  <a:schemeClr val="tx1"/>
                </a:solidFill>
                <a:effectLst/>
                <a:latin typeface="+mn-lt"/>
                <a:ea typeface="+mn-ea"/>
                <a:cs typeface="+mn-cs"/>
              </a:rPr>
              <a:t>africana</a:t>
            </a:r>
            <a:r>
              <a:rPr lang="fr-FR"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FR" sz="1200" b="0" kern="1200" dirty="0" smtClean="0">
                <a:solidFill>
                  <a:schemeClr val="tx1"/>
                </a:solidFill>
                <a:effectLst/>
                <a:latin typeface="Times New Roman" pitchFamily="18" charset="0"/>
                <a:ea typeface="+mn-ea"/>
                <a:cs typeface="Times New Roman" pitchFamily="18" charset="0"/>
              </a:rPr>
              <a:t>30</a:t>
            </a:r>
            <a:r>
              <a:rPr lang="fr-FR" sz="1200" b="0" kern="1200" baseline="0" dirty="0" smtClean="0">
                <a:solidFill>
                  <a:schemeClr val="tx1"/>
                </a:solidFill>
                <a:effectLst/>
                <a:latin typeface="Times New Roman" pitchFamily="18" charset="0"/>
                <a:ea typeface="+mn-ea"/>
                <a:cs typeface="Times New Roman" pitchFamily="18" charset="0"/>
              </a:rPr>
              <a:t> arbres adultes de </a:t>
            </a:r>
            <a:r>
              <a:rPr lang="fr-FR" sz="1200" b="0" i="1" kern="1200" dirty="0" smtClean="0">
                <a:solidFill>
                  <a:schemeClr val="tx1"/>
                </a:solidFill>
                <a:effectLst/>
                <a:latin typeface="+mn-lt"/>
                <a:ea typeface="+mn-ea"/>
                <a:cs typeface="+mn-cs"/>
              </a:rPr>
              <a:t>Afzelia </a:t>
            </a:r>
            <a:r>
              <a:rPr lang="fr-FR" sz="1200" b="0" i="1" kern="1200" dirty="0" err="1" smtClean="0">
                <a:solidFill>
                  <a:schemeClr val="tx1"/>
                </a:solidFill>
                <a:effectLst/>
                <a:latin typeface="+mn-lt"/>
                <a:ea typeface="+mn-ea"/>
                <a:cs typeface="+mn-cs"/>
              </a:rPr>
              <a:t>africana</a:t>
            </a:r>
            <a:r>
              <a:rPr lang="fr-FR" sz="1200" b="0" kern="1200" dirty="0" smtClean="0">
                <a:solidFill>
                  <a:schemeClr val="tx1"/>
                </a:solidFill>
                <a:effectLst/>
                <a:latin typeface="+mn-lt"/>
                <a:ea typeface="+mn-ea"/>
                <a:cs typeface="+mn-cs"/>
              </a:rPr>
              <a:t> </a:t>
            </a:r>
            <a:r>
              <a:rPr lang="fr-FR" sz="1200" b="0" kern="1200" baseline="0" dirty="0" smtClean="0">
                <a:solidFill>
                  <a:schemeClr val="tx1"/>
                </a:solidFill>
                <a:effectLst/>
                <a:latin typeface="Times New Roman" pitchFamily="18" charset="0"/>
                <a:ea typeface="+mn-ea"/>
                <a:cs typeface="Times New Roman" pitchFamily="18" charset="0"/>
              </a:rPr>
              <a:t> ont été sélectionnés et numéroté de bk1 à bk30 dans la forêt de </a:t>
            </a:r>
            <a:r>
              <a:rPr lang="fr-FR" sz="1200" b="0" kern="1200" baseline="0" dirty="0" err="1" smtClean="0">
                <a:solidFill>
                  <a:schemeClr val="tx1"/>
                </a:solidFill>
                <a:effectLst/>
                <a:latin typeface="Times New Roman" pitchFamily="18" charset="0"/>
                <a:ea typeface="+mn-ea"/>
                <a:cs typeface="Times New Roman" pitchFamily="18" charset="0"/>
              </a:rPr>
              <a:t>Boukousséra</a:t>
            </a:r>
            <a:r>
              <a:rPr lang="fr-FR" sz="1200" b="0" kern="1200" baseline="0" dirty="0" smtClean="0">
                <a:solidFill>
                  <a:schemeClr val="tx1"/>
                </a:solidFill>
                <a:effectLst/>
                <a:latin typeface="Times New Roman" pitchFamily="18" charset="0"/>
                <a:ea typeface="+mn-ea"/>
                <a:cs typeface="Times New Roman" pitchFamily="18" charset="0"/>
              </a:rPr>
              <a:t> et de pk1 à pk30 dans le périmètre de reboisement de Parakou, Au pied de chaque arbre, 5 caméras </a:t>
            </a:r>
            <a:r>
              <a:rPr lang="fr-FR" sz="1200" b="0" kern="1200" baseline="0" dirty="0" err="1" smtClean="0">
                <a:solidFill>
                  <a:schemeClr val="tx1"/>
                </a:solidFill>
                <a:effectLst/>
                <a:latin typeface="Times New Roman" pitchFamily="18" charset="0"/>
                <a:ea typeface="+mn-ea"/>
                <a:cs typeface="Times New Roman" pitchFamily="18" charset="0"/>
              </a:rPr>
              <a:t>trap</a:t>
            </a:r>
            <a:r>
              <a:rPr lang="fr-FR" sz="1200" b="0" kern="1200" baseline="0" dirty="0" smtClean="0">
                <a:solidFill>
                  <a:schemeClr val="tx1"/>
                </a:solidFill>
                <a:effectLst/>
                <a:latin typeface="Times New Roman" pitchFamily="18" charset="0"/>
                <a:ea typeface="+mn-ea"/>
                <a:cs typeface="Times New Roman" pitchFamily="18" charset="0"/>
              </a:rPr>
              <a:t> sont installées par jour , ensuite nous avons déposé 20 graines de </a:t>
            </a:r>
            <a:r>
              <a:rPr lang="fr-FR" sz="1200" b="0" i="1" kern="1200" dirty="0" smtClean="0">
                <a:solidFill>
                  <a:schemeClr val="tx1"/>
                </a:solidFill>
                <a:effectLst/>
                <a:latin typeface="+mn-lt"/>
                <a:ea typeface="+mn-ea"/>
                <a:cs typeface="+mn-cs"/>
              </a:rPr>
              <a:t>Afzelia </a:t>
            </a:r>
            <a:r>
              <a:rPr lang="fr-FR" sz="1200" b="0" i="1" kern="1200" dirty="0" err="1" smtClean="0">
                <a:solidFill>
                  <a:schemeClr val="tx1"/>
                </a:solidFill>
                <a:effectLst/>
                <a:latin typeface="+mn-lt"/>
                <a:ea typeface="+mn-ea"/>
                <a:cs typeface="+mn-cs"/>
              </a:rPr>
              <a:t>africana</a:t>
            </a:r>
            <a:r>
              <a:rPr lang="fr-FR" sz="1200" b="0" i="1" kern="120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sous chaque arbre </a:t>
            </a:r>
            <a:r>
              <a:rPr lang="fr-FR" sz="1200" kern="1200" dirty="0" smtClean="0">
                <a:solidFill>
                  <a:schemeClr val="tx1"/>
                </a:solidFill>
                <a:effectLst/>
                <a:latin typeface="+mn-lt"/>
                <a:ea typeface="+mn-ea"/>
                <a:cs typeface="+mn-cs"/>
              </a:rPr>
              <a:t>afin de surveiller les semences consommées et dispersées</a:t>
            </a:r>
            <a:r>
              <a:rPr lang="fr-FR" sz="1200" kern="1200" baseline="0" dirty="0" smtClean="0">
                <a:solidFill>
                  <a:schemeClr val="tx1"/>
                </a:solidFill>
                <a:effectLst/>
                <a:latin typeface="+mn-lt"/>
                <a:ea typeface="+mn-ea"/>
                <a:cs typeface="+mn-cs"/>
              </a:rPr>
              <a:t> par les prédateurs des semences, ces</a:t>
            </a:r>
            <a:r>
              <a:rPr lang="fr-FR" sz="1200" dirty="0" smtClean="0">
                <a:latin typeface="Arial" pitchFamily="34" charset="0"/>
                <a:cs typeface="Arial" pitchFamily="34" charset="0"/>
              </a:rPr>
              <a:t> prédateurs ont été observés pendants 13 jours et 13 nuits dans les deux forêts.</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fr-FR"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fr-FR" sz="1200" b="0" kern="1200" baseline="0" dirty="0" smtClean="0">
              <a:solidFill>
                <a:schemeClr val="tx1"/>
              </a:solidFill>
              <a:effectLst/>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fr-FR" sz="1200" b="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8C5D42C-8156-49DA-8968-2F6BA1FE4212}" type="slidenum">
              <a:rPr lang="fr-FR" smtClean="0"/>
              <a:t>9</a:t>
            </a:fld>
            <a:endParaRPr lang="fr-FR"/>
          </a:p>
        </p:txBody>
      </p:sp>
    </p:spTree>
    <p:extLst>
      <p:ext uri="{BB962C8B-B14F-4D97-AF65-F5344CB8AC3E}">
        <p14:creationId xmlns:p14="http://schemas.microsoft.com/office/powerpoint/2010/main" val="405562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fr-FR" sz="1200" dirty="0" smtClean="0"/>
                  <a:t> Retenons que les fréquences d’apparition des prédateurs des semences ont été calculées par rapport aux périodes d’observation   (13 jours et 13 nuits)</a:t>
                </a:r>
              </a:p>
              <a:p>
                <a:pPr marL="171450" indent="-171450">
                  <a:buFont typeface="Wingdings" pitchFamily="2" charset="2"/>
                  <a:buChar char="v"/>
                </a:pPr>
                <a:r>
                  <a:rPr lang="fr-FR" dirty="0" smtClean="0"/>
                  <a:t>Concernant le </a:t>
                </a:r>
                <a:r>
                  <a:rPr lang="fr-FR" sz="1200" b="0" dirty="0" smtClean="0"/>
                  <a:t>Taux de prédation des graines de </a:t>
                </a:r>
                <a:r>
                  <a:rPr lang="fr-FR" sz="1200" b="0" i="1" dirty="0" smtClean="0">
                    <a:latin typeface="Arial" pitchFamily="34" charset="0"/>
                    <a:cs typeface="Arial" pitchFamily="34" charset="0"/>
                  </a:rPr>
                  <a:t>Afzelia </a:t>
                </a:r>
                <a:r>
                  <a:rPr lang="fr-FR" sz="1200" b="0" i="1" dirty="0" err="1" smtClean="0">
                    <a:latin typeface="Arial" pitchFamily="34" charset="0"/>
                    <a:cs typeface="Arial" pitchFamily="34" charset="0"/>
                  </a:rPr>
                  <a:t>africana</a:t>
                </a:r>
                <a:r>
                  <a:rPr lang="fr-FR" sz="1200" b="0" i="1" dirty="0" smtClean="0">
                    <a:latin typeface="Arial" pitchFamily="34" charset="0"/>
                    <a:cs typeface="Arial" pitchFamily="34" charset="0"/>
                  </a:rPr>
                  <a:t>, </a:t>
                </a:r>
                <a:r>
                  <a:rPr lang="fr-FR" sz="1200" b="0" i="0" dirty="0" smtClean="0">
                    <a:latin typeface="Arial" pitchFamily="34" charset="0"/>
                    <a:cs typeface="Arial" pitchFamily="34" charset="0"/>
                  </a:rPr>
                  <a:t>nous</a:t>
                </a:r>
                <a:r>
                  <a:rPr lang="fr-FR" sz="1200" b="0" i="0" baseline="0" dirty="0" smtClean="0">
                    <a:latin typeface="Arial" pitchFamily="34" charset="0"/>
                    <a:cs typeface="Arial" pitchFamily="34" charset="0"/>
                  </a:rPr>
                  <a:t> avons observé sous chaque arbre le nombre de semences consommées par les prédateurs sur le nombre total de semences déposées, cette observation a duré 5 jours dans les deux forêts,</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FR" sz="1200" b="0" i="0" baseline="0" dirty="0" smtClean="0">
                    <a:latin typeface="Arial" pitchFamily="34" charset="0"/>
                    <a:cs typeface="Arial" pitchFamily="34" charset="0"/>
                  </a:rPr>
                  <a:t>La formule qui nous a permis de déterminer le taux de prédation des semences est la suivante </a:t>
                </a:r>
                <a14:m>
                  <m:oMath xmlns:m="http://schemas.openxmlformats.org/officeDocument/2006/math">
                    <m:r>
                      <a:rPr lang="fr-FR" sz="2800" b="1" i="1" smtClean="0">
                        <a:latin typeface="Cambria Math"/>
                      </a:rPr>
                      <m:t>𝑷𝒊</m:t>
                    </m:r>
                    <m:r>
                      <a:rPr lang="fr-FR" sz="2800" b="1" i="1" smtClean="0">
                        <a:latin typeface="Cambria Math"/>
                      </a:rPr>
                      <m:t>=</m:t>
                    </m:r>
                    <m:f>
                      <m:fPr>
                        <m:ctrlPr>
                          <a:rPr lang="fr-FR" sz="2800" b="1" i="1" baseline="-25000">
                            <a:latin typeface="Cambria Math"/>
                          </a:rPr>
                        </m:ctrlPr>
                      </m:fPr>
                      <m:num>
                        <m:r>
                          <a:rPr lang="fr-FR" sz="2800" b="1" i="1" baseline="-25000">
                            <a:latin typeface="Cambria Math"/>
                          </a:rPr>
                          <m:t>𝒙𝒊</m:t>
                        </m:r>
                      </m:num>
                      <m:den>
                        <m:r>
                          <a:rPr lang="fr-FR" sz="2800" b="1" i="1" baseline="-25000">
                            <a:latin typeface="Cambria Math"/>
                          </a:rPr>
                          <m:t>𝒏𝒊</m:t>
                        </m:r>
                      </m:den>
                    </m:f>
                    <m:r>
                      <a:rPr lang="fr-FR" sz="2800" b="1" i="1">
                        <a:latin typeface="Cambria Math"/>
                      </a:rPr>
                      <m:t>×</m:t>
                    </m:r>
                    <m:r>
                      <a:rPr lang="fr-FR" sz="2800" b="1" i="1">
                        <a:latin typeface="Cambria Math"/>
                      </a:rPr>
                      <m:t>𝒑𝒗</m:t>
                    </m:r>
                  </m:oMath>
                </a14:m>
                <a:r>
                  <a:rPr lang="fr-FR" sz="2800" b="1" dirty="0">
                    <a:latin typeface="+mj-lt"/>
                  </a:rPr>
                  <a:t> </a:t>
                </a:r>
                <a:endParaRPr lang="fr-FR" sz="2800" b="1" dirty="0" smtClean="0">
                  <a:latin typeface="+mj-lt"/>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fr-FR" sz="2800" b="1" dirty="0" smtClean="0">
                  <a:latin typeface="+mj-lt"/>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FR" sz="1200" b="1" dirty="0" smtClean="0"/>
                  <a:t> </a:t>
                </a:r>
                <a:r>
                  <a:rPr lang="fr-FR" sz="1800" dirty="0" smtClean="0"/>
                  <a:t>(</a:t>
                </a:r>
                <a14:m>
                  <m:oMath xmlns:m="http://schemas.openxmlformats.org/officeDocument/2006/math">
                    <m:r>
                      <a:rPr lang="fr-FR" sz="2400" b="1" i="1" baseline="-25000">
                        <a:latin typeface="Cambria Math"/>
                      </a:rPr>
                      <m:t>𝒙𝒊</m:t>
                    </m:r>
                  </m:oMath>
                </a14:m>
                <a:r>
                  <a:rPr lang="fr-FR" sz="1200" dirty="0"/>
                  <a:t>: Nombre de semences consommés par les animaux sous </a:t>
                </a:r>
                <a:r>
                  <a:rPr lang="fr-FR" sz="1200" dirty="0" smtClean="0"/>
                  <a:t>le semencier</a:t>
                </a:r>
                <a14:m>
                  <m:oMath xmlns:m="http://schemas.openxmlformats.org/officeDocument/2006/math">
                    <m:r>
                      <a:rPr lang="fr-FR" sz="1200" b="1" i="1" baseline="-25000">
                        <a:latin typeface="Cambria Math"/>
                      </a:rPr>
                      <m:t>𝒊</m:t>
                    </m:r>
                    <m:r>
                      <a:rPr lang="fr-FR" sz="1200" b="1" i="1" baseline="-25000">
                        <a:latin typeface="Cambria Math"/>
                      </a:rPr>
                      <m:t>,</m:t>
                    </m:r>
                  </m:oMath>
                </a14:m>
                <a:r>
                  <a:rPr lang="fr-FR" sz="1200" dirty="0"/>
                  <a:t> </a:t>
                </a:r>
                <a14:m>
                  <m:oMath xmlns:m="http://schemas.openxmlformats.org/officeDocument/2006/math">
                    <m:r>
                      <a:rPr lang="fr-FR" sz="2800" b="1" i="1" baseline="-25000">
                        <a:latin typeface="Cambria Math"/>
                      </a:rPr>
                      <m:t>𝒏𝒊</m:t>
                    </m:r>
                  </m:oMath>
                </a14:m>
                <a:r>
                  <a:rPr lang="fr-FR" sz="1200" dirty="0"/>
                  <a:t>: Nombre total de semence déposée sous le semencier</a:t>
                </a:r>
                <a14:m>
                  <m:oMath xmlns:m="http://schemas.openxmlformats.org/officeDocument/2006/math">
                    <m:r>
                      <a:rPr lang="fr-FR" sz="1200" b="1" i="1" baseline="-25000">
                        <a:latin typeface="Cambria Math"/>
                      </a:rPr>
                      <m:t>𝒊</m:t>
                    </m:r>
                  </m:oMath>
                </a14:m>
                <a:r>
                  <a:rPr lang="fr-FR" sz="1200" baseline="-25000" dirty="0"/>
                  <a:t>, </a:t>
                </a:r>
                <a14:m>
                  <m:oMath xmlns:m="http://schemas.openxmlformats.org/officeDocument/2006/math">
                    <m:r>
                      <a:rPr lang="fr-FR" sz="1200" b="1" i="1">
                        <a:latin typeface="Cambria Math"/>
                      </a:rPr>
                      <m:t>𝒑𝒗</m:t>
                    </m:r>
                  </m:oMath>
                </a14:m>
                <a:r>
                  <a:rPr lang="fr-FR" sz="1200" dirty="0"/>
                  <a:t> : Probabilité de visite des animaux sous le semencier</a:t>
                </a:r>
                <a:r>
                  <a:rPr lang="fr-FR" sz="1200" b="1" baseline="-25000" dirty="0"/>
                  <a:t> </a:t>
                </a:r>
                <a14:m>
                  <m:oMath xmlns:m="http://schemas.openxmlformats.org/officeDocument/2006/math">
                    <m:r>
                      <a:rPr lang="fr-FR" sz="1200" b="1" i="1" baseline="-25000">
                        <a:latin typeface="Cambria Math"/>
                      </a:rPr>
                      <m:t>𝒊</m:t>
                    </m:r>
                  </m:oMath>
                </a14:m>
                <a:r>
                  <a:rPr lang="fr-FR" sz="1200" baseline="-25000" dirty="0"/>
                  <a:t>,</a:t>
                </a:r>
                <a:r>
                  <a:rPr lang="fr-FR" sz="1200" dirty="0"/>
                  <a:t> </a:t>
                </a:r>
                <a:r>
                  <a:rPr lang="fr-FR" sz="1600" dirty="0" smtClean="0"/>
                  <a:t>)</a:t>
                </a:r>
                <a:r>
                  <a:rPr lang="fr-FR" sz="1200" dirty="0" smtClean="0"/>
                  <a:t>. </a:t>
                </a:r>
                <a:endParaRPr lang="fr-FR" sz="1200" b="1" dirty="0"/>
              </a:p>
              <a:p>
                <a:pPr marL="0" indent="0">
                  <a:buFont typeface="Wingdings" pitchFamily="2" charset="2"/>
                  <a:buNone/>
                </a:pPr>
                <a:endParaRPr lang="fr-FR" b="0" dirty="0"/>
              </a:p>
            </p:txBody>
          </p:sp>
        </mc:Choice>
        <mc:Fallback xmlns="">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fr-FR" sz="1200" dirty="0" smtClean="0"/>
                  <a:t> Retenons que les fréquences d’apparition des prédateurs des semences ont été calculées par rapport aux périodes d’observation   (13 jours et 13 nuits)</a:t>
                </a:r>
              </a:p>
              <a:p>
                <a:pPr marL="171450" indent="-171450">
                  <a:buFont typeface="Wingdings" pitchFamily="2" charset="2"/>
                  <a:buChar char="v"/>
                </a:pPr>
                <a:r>
                  <a:rPr lang="fr-FR" dirty="0" smtClean="0"/>
                  <a:t>Concernant le </a:t>
                </a:r>
                <a:r>
                  <a:rPr lang="fr-FR" sz="1200" b="0" dirty="0" smtClean="0"/>
                  <a:t>Taux de prédation des graines de </a:t>
                </a:r>
                <a:r>
                  <a:rPr lang="fr-FR" sz="1200" b="0" i="1" dirty="0" smtClean="0">
                    <a:latin typeface="Arial" pitchFamily="34" charset="0"/>
                    <a:cs typeface="Arial" pitchFamily="34" charset="0"/>
                  </a:rPr>
                  <a:t>Afzelia </a:t>
                </a:r>
                <a:r>
                  <a:rPr lang="fr-FR" sz="1200" b="0" i="1" dirty="0" err="1" smtClean="0">
                    <a:latin typeface="Arial" pitchFamily="34" charset="0"/>
                    <a:cs typeface="Arial" pitchFamily="34" charset="0"/>
                  </a:rPr>
                  <a:t>africana</a:t>
                </a:r>
                <a:r>
                  <a:rPr lang="fr-FR" sz="1200" b="0" i="1" dirty="0" smtClean="0">
                    <a:latin typeface="Arial" pitchFamily="34" charset="0"/>
                    <a:cs typeface="Arial" pitchFamily="34" charset="0"/>
                  </a:rPr>
                  <a:t>, </a:t>
                </a:r>
                <a:r>
                  <a:rPr lang="fr-FR" sz="1200" b="0" i="0" dirty="0" smtClean="0">
                    <a:latin typeface="Arial" pitchFamily="34" charset="0"/>
                    <a:cs typeface="Arial" pitchFamily="34" charset="0"/>
                  </a:rPr>
                  <a:t>nous</a:t>
                </a:r>
                <a:r>
                  <a:rPr lang="fr-FR" sz="1200" b="0" i="0" baseline="0" dirty="0" smtClean="0">
                    <a:latin typeface="Arial" pitchFamily="34" charset="0"/>
                    <a:cs typeface="Arial" pitchFamily="34" charset="0"/>
                  </a:rPr>
                  <a:t> avons observé sous chaque arbre le nombre de semences consommées par les prédateurs sur le nombre total de semences déposées, cette observation a duré 5 jours dans les deux forêts,</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FR" sz="1200" b="0" i="0" baseline="0" dirty="0" smtClean="0">
                    <a:latin typeface="Arial" pitchFamily="34" charset="0"/>
                    <a:cs typeface="Arial" pitchFamily="34" charset="0"/>
                  </a:rPr>
                  <a:t>La formule qui nous a permis de déterminer le taux de prédation des semences est la suivante </a:t>
                </a:r>
                <a:r>
                  <a:rPr lang="fr-FR" sz="2800" b="1" i="0" smtClean="0">
                    <a:latin typeface="+mj-lt"/>
                  </a:rPr>
                  <a:t>𝑷𝒊=</a:t>
                </a:r>
                <a:r>
                  <a:rPr lang="fr-FR" sz="2800" b="1" i="0" baseline="-25000">
                    <a:latin typeface="+mj-lt"/>
                  </a:rPr>
                  <a:t>𝒙𝒊/𝒏𝒊</a:t>
                </a:r>
                <a:r>
                  <a:rPr lang="fr-FR" sz="2800" b="1" i="0">
                    <a:latin typeface="+mj-lt"/>
                  </a:rPr>
                  <a:t>×𝒑𝒗</a:t>
                </a:r>
                <a:r>
                  <a:rPr lang="fr-FR" sz="2800" b="1" dirty="0">
                    <a:latin typeface="+mj-lt"/>
                  </a:rPr>
                  <a:t> </a:t>
                </a:r>
                <a:endParaRPr lang="fr-FR" sz="2800" b="1" dirty="0" smtClean="0">
                  <a:latin typeface="+mj-lt"/>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fr-FR" sz="2800" b="1" dirty="0" smtClean="0">
                  <a:latin typeface="+mj-lt"/>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FR" sz="1200" b="1" dirty="0" smtClean="0"/>
                  <a:t> </a:t>
                </a:r>
                <a:r>
                  <a:rPr lang="fr-FR" sz="1800" dirty="0" smtClean="0"/>
                  <a:t>(</a:t>
                </a:r>
                <a:r>
                  <a:rPr lang="fr-FR" sz="2400" b="1" i="0" baseline="-25000">
                    <a:latin typeface="Cambria Math"/>
                  </a:rPr>
                  <a:t>𝒙𝒊</a:t>
                </a:r>
                <a:r>
                  <a:rPr lang="fr-FR" sz="1200" dirty="0"/>
                  <a:t>: Nombre de semences consommés par les animaux sous </a:t>
                </a:r>
                <a:r>
                  <a:rPr lang="fr-FR" sz="1200" dirty="0" smtClean="0"/>
                  <a:t>le semencier</a:t>
                </a:r>
                <a:r>
                  <a:rPr lang="fr-FR" sz="1200" b="1" i="0" baseline="-25000">
                    <a:latin typeface="Cambria Math"/>
                  </a:rPr>
                  <a:t>𝒊,</a:t>
                </a:r>
                <a:r>
                  <a:rPr lang="fr-FR" sz="1200" dirty="0"/>
                  <a:t> </a:t>
                </a:r>
                <a:r>
                  <a:rPr lang="fr-FR" sz="2800" b="1" i="0" baseline="-25000">
                    <a:latin typeface="Cambria Math"/>
                  </a:rPr>
                  <a:t>𝒏𝒊</a:t>
                </a:r>
                <a:r>
                  <a:rPr lang="fr-FR" sz="1200" dirty="0"/>
                  <a:t>: Nombre total de semence déposée sous le semencier</a:t>
                </a:r>
                <a:r>
                  <a:rPr lang="fr-FR" sz="1200" b="1" i="0" baseline="-25000">
                    <a:latin typeface="Cambria Math"/>
                  </a:rPr>
                  <a:t>𝒊</a:t>
                </a:r>
                <a:r>
                  <a:rPr lang="fr-FR" sz="1200" baseline="-25000" dirty="0"/>
                  <a:t>, </a:t>
                </a:r>
                <a:r>
                  <a:rPr lang="fr-FR" sz="1200" b="1" i="0">
                    <a:latin typeface="Cambria Math"/>
                  </a:rPr>
                  <a:t>𝒑𝒗</a:t>
                </a:r>
                <a:r>
                  <a:rPr lang="fr-FR" sz="1200" dirty="0"/>
                  <a:t> : Probabilité de visite des animaux sous le semencier</a:t>
                </a:r>
                <a:r>
                  <a:rPr lang="fr-FR" sz="1200" b="1" baseline="-25000" dirty="0"/>
                  <a:t> </a:t>
                </a:r>
                <a:r>
                  <a:rPr lang="fr-FR" sz="1200" b="1" i="0" baseline="-25000">
                    <a:latin typeface="Cambria Math"/>
                  </a:rPr>
                  <a:t>𝒊</a:t>
                </a:r>
                <a:r>
                  <a:rPr lang="fr-FR" sz="1200" baseline="-25000" dirty="0"/>
                  <a:t>,</a:t>
                </a:r>
                <a:r>
                  <a:rPr lang="fr-FR" sz="1200" dirty="0"/>
                  <a:t> </a:t>
                </a:r>
                <a:r>
                  <a:rPr lang="fr-FR" sz="1600" dirty="0" smtClean="0"/>
                  <a:t>)</a:t>
                </a:r>
                <a:r>
                  <a:rPr lang="fr-FR" sz="1200" dirty="0" smtClean="0"/>
                  <a:t>. </a:t>
                </a:r>
                <a:endParaRPr lang="fr-FR" sz="1200" b="1" dirty="0"/>
              </a:p>
              <a:p>
                <a:pPr marL="0" indent="0">
                  <a:buFont typeface="Wingdings" pitchFamily="2" charset="2"/>
                  <a:buNone/>
                </a:pPr>
                <a:endParaRPr lang="fr-FR" b="0" dirty="0"/>
              </a:p>
            </p:txBody>
          </p:sp>
        </mc:Fallback>
      </mc:AlternateContent>
      <p:sp>
        <p:nvSpPr>
          <p:cNvPr id="4" name="Espace réservé du numéro de diapositive 3"/>
          <p:cNvSpPr>
            <a:spLocks noGrp="1"/>
          </p:cNvSpPr>
          <p:nvPr>
            <p:ph type="sldNum" sz="quarter" idx="10"/>
          </p:nvPr>
        </p:nvSpPr>
        <p:spPr/>
        <p:txBody>
          <a:bodyPr/>
          <a:lstStyle/>
          <a:p>
            <a:fld id="{28C5D42C-8156-49DA-8968-2F6BA1FE4212}" type="slidenum">
              <a:rPr lang="fr-FR" smtClean="0"/>
              <a:t>10</a:t>
            </a:fld>
            <a:endParaRPr lang="fr-FR"/>
          </a:p>
        </p:txBody>
      </p:sp>
    </p:spTree>
    <p:extLst>
      <p:ext uri="{BB962C8B-B14F-4D97-AF65-F5344CB8AC3E}">
        <p14:creationId xmlns:p14="http://schemas.microsoft.com/office/powerpoint/2010/main" val="2872041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10102" y="3020075"/>
            <a:ext cx="9181148" cy="2083897"/>
          </a:xfrm>
        </p:spPr>
        <p:txBody>
          <a:bodyPr/>
          <a:lstStyle/>
          <a:p>
            <a:r>
              <a:rPr lang="fr-FR" smtClean="0"/>
              <a:t>Modifiez le style du titre</a:t>
            </a:r>
            <a:endParaRPr lang="fr-FR"/>
          </a:p>
        </p:txBody>
      </p:sp>
      <p:sp>
        <p:nvSpPr>
          <p:cNvPr id="3" name="Sous-titre 2"/>
          <p:cNvSpPr>
            <a:spLocks noGrp="1"/>
          </p:cNvSpPr>
          <p:nvPr>
            <p:ph type="subTitle" idx="1"/>
          </p:nvPr>
        </p:nvSpPr>
        <p:spPr>
          <a:xfrm>
            <a:off x="1620205" y="5509048"/>
            <a:ext cx="7560945" cy="2484473"/>
          </a:xfrm>
        </p:spPr>
        <p:txBody>
          <a:bodyPr/>
          <a:lstStyle>
            <a:lvl1pPr marL="0" indent="0" algn="ctr">
              <a:buNone/>
              <a:defRPr>
                <a:solidFill>
                  <a:schemeClr val="tx1">
                    <a:tint val="75000"/>
                  </a:schemeClr>
                </a:solidFill>
              </a:defRPr>
            </a:lvl1pPr>
            <a:lvl2pPr marL="534924" indent="0" algn="ctr">
              <a:buNone/>
              <a:defRPr>
                <a:solidFill>
                  <a:schemeClr val="tx1">
                    <a:tint val="75000"/>
                  </a:schemeClr>
                </a:solidFill>
              </a:defRPr>
            </a:lvl2pPr>
            <a:lvl3pPr marL="1069848" indent="0" algn="ctr">
              <a:buNone/>
              <a:defRPr>
                <a:solidFill>
                  <a:schemeClr val="tx1">
                    <a:tint val="75000"/>
                  </a:schemeClr>
                </a:solidFill>
              </a:defRPr>
            </a:lvl3pPr>
            <a:lvl4pPr marL="1604772" indent="0" algn="ctr">
              <a:buNone/>
              <a:defRPr>
                <a:solidFill>
                  <a:schemeClr val="tx1">
                    <a:tint val="75000"/>
                  </a:schemeClr>
                </a:solidFill>
              </a:defRPr>
            </a:lvl4pPr>
            <a:lvl5pPr marL="2139696" indent="0" algn="ctr">
              <a:buNone/>
              <a:defRPr>
                <a:solidFill>
                  <a:schemeClr val="tx1">
                    <a:tint val="75000"/>
                  </a:schemeClr>
                </a:solidFill>
              </a:defRPr>
            </a:lvl5pPr>
            <a:lvl6pPr marL="2674620" indent="0" algn="ctr">
              <a:buNone/>
              <a:defRPr>
                <a:solidFill>
                  <a:schemeClr val="tx1">
                    <a:tint val="75000"/>
                  </a:schemeClr>
                </a:solidFill>
              </a:defRPr>
            </a:lvl6pPr>
            <a:lvl7pPr marL="3209544" indent="0" algn="ctr">
              <a:buNone/>
              <a:defRPr>
                <a:solidFill>
                  <a:schemeClr val="tx1">
                    <a:tint val="75000"/>
                  </a:schemeClr>
                </a:solidFill>
              </a:defRPr>
            </a:lvl7pPr>
            <a:lvl8pPr marL="3744468" indent="0" algn="ctr">
              <a:buNone/>
              <a:defRPr>
                <a:solidFill>
                  <a:schemeClr val="tx1">
                    <a:tint val="75000"/>
                  </a:schemeClr>
                </a:solidFill>
              </a:defRPr>
            </a:lvl8pPr>
            <a:lvl9pPr marL="4279392"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01FED03-4407-4EAB-9C0B-85273862A909}" type="datetimeFigureOut">
              <a:rPr lang="fr-FR" smtClean="0"/>
              <a:t>22/05/2019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8274F7-6D15-40D8-8EE2-5741F0DEAB26}" type="slidenum">
              <a:rPr lang="fr-FR" smtClean="0"/>
              <a:t>‹N°›</a:t>
            </a:fld>
            <a:endParaRPr lang="fr-FR"/>
          </a:p>
        </p:txBody>
      </p:sp>
    </p:spTree>
    <p:extLst>
      <p:ext uri="{BB962C8B-B14F-4D97-AF65-F5344CB8AC3E}">
        <p14:creationId xmlns:p14="http://schemas.microsoft.com/office/powerpoint/2010/main" val="4065799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1FED03-4407-4EAB-9C0B-85273862A909}" type="datetimeFigureOut">
              <a:rPr lang="fr-FR" smtClean="0"/>
              <a:t>22/05/2019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8274F7-6D15-40D8-8EE2-5741F0DEAB26}" type="slidenum">
              <a:rPr lang="fr-FR" smtClean="0"/>
              <a:t>‹N°›</a:t>
            </a:fld>
            <a:endParaRPr lang="fr-FR"/>
          </a:p>
        </p:txBody>
      </p:sp>
    </p:spTree>
    <p:extLst>
      <p:ext uri="{BB962C8B-B14F-4D97-AF65-F5344CB8AC3E}">
        <p14:creationId xmlns:p14="http://schemas.microsoft.com/office/powerpoint/2010/main" val="94543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830980" y="389326"/>
            <a:ext cx="2430303" cy="8295079"/>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40068" y="389326"/>
            <a:ext cx="7110889" cy="829507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1FED03-4407-4EAB-9C0B-85273862A909}" type="datetimeFigureOut">
              <a:rPr lang="fr-FR" smtClean="0"/>
              <a:t>22/05/2019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8274F7-6D15-40D8-8EE2-5741F0DEAB26}" type="slidenum">
              <a:rPr lang="fr-FR" smtClean="0"/>
              <a:t>‹N°›</a:t>
            </a:fld>
            <a:endParaRPr lang="fr-FR"/>
          </a:p>
        </p:txBody>
      </p:sp>
    </p:spTree>
    <p:extLst>
      <p:ext uri="{BB962C8B-B14F-4D97-AF65-F5344CB8AC3E}">
        <p14:creationId xmlns:p14="http://schemas.microsoft.com/office/powerpoint/2010/main" val="411426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1FED03-4407-4EAB-9C0B-85273862A909}" type="datetimeFigureOut">
              <a:rPr lang="fr-FR" smtClean="0"/>
              <a:t>22/05/2019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8274F7-6D15-40D8-8EE2-5741F0DEAB26}" type="slidenum">
              <a:rPr lang="fr-FR" smtClean="0"/>
              <a:t>‹N°›</a:t>
            </a:fld>
            <a:endParaRPr lang="fr-FR"/>
          </a:p>
        </p:txBody>
      </p:sp>
    </p:spTree>
    <p:extLst>
      <p:ext uri="{BB962C8B-B14F-4D97-AF65-F5344CB8AC3E}">
        <p14:creationId xmlns:p14="http://schemas.microsoft.com/office/powerpoint/2010/main" val="307679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53233" y="6247191"/>
            <a:ext cx="9181148" cy="1930867"/>
          </a:xfrm>
        </p:spPr>
        <p:txBody>
          <a:bodyPr anchor="t"/>
          <a:lstStyle>
            <a:lvl1pPr algn="l">
              <a:defRPr sz="4700" b="1" cap="all"/>
            </a:lvl1pPr>
          </a:lstStyle>
          <a:p>
            <a:r>
              <a:rPr lang="fr-FR" smtClean="0"/>
              <a:t>Modifiez le style du titre</a:t>
            </a:r>
            <a:endParaRPr lang="fr-FR"/>
          </a:p>
        </p:txBody>
      </p:sp>
      <p:sp>
        <p:nvSpPr>
          <p:cNvPr id="3" name="Espace réservé du texte 2"/>
          <p:cNvSpPr>
            <a:spLocks noGrp="1"/>
          </p:cNvSpPr>
          <p:nvPr>
            <p:ph type="body" idx="1"/>
          </p:nvPr>
        </p:nvSpPr>
        <p:spPr>
          <a:xfrm>
            <a:off x="853233" y="4120537"/>
            <a:ext cx="9181148" cy="2126654"/>
          </a:xfrm>
        </p:spPr>
        <p:txBody>
          <a:bodyPr anchor="b"/>
          <a:lstStyle>
            <a:lvl1pPr marL="0" indent="0">
              <a:buNone/>
              <a:defRPr sz="2300">
                <a:solidFill>
                  <a:schemeClr val="tx1">
                    <a:tint val="75000"/>
                  </a:schemeClr>
                </a:solidFill>
              </a:defRPr>
            </a:lvl1pPr>
            <a:lvl2pPr marL="534924" indent="0">
              <a:buNone/>
              <a:defRPr sz="2100">
                <a:solidFill>
                  <a:schemeClr val="tx1">
                    <a:tint val="75000"/>
                  </a:schemeClr>
                </a:solidFill>
              </a:defRPr>
            </a:lvl2pPr>
            <a:lvl3pPr marL="1069848" indent="0">
              <a:buNone/>
              <a:defRPr sz="1900">
                <a:solidFill>
                  <a:schemeClr val="tx1">
                    <a:tint val="75000"/>
                  </a:schemeClr>
                </a:solidFill>
              </a:defRPr>
            </a:lvl3pPr>
            <a:lvl4pPr marL="1604772" indent="0">
              <a:buNone/>
              <a:defRPr sz="1600">
                <a:solidFill>
                  <a:schemeClr val="tx1">
                    <a:tint val="75000"/>
                  </a:schemeClr>
                </a:solidFill>
              </a:defRPr>
            </a:lvl4pPr>
            <a:lvl5pPr marL="2139696" indent="0">
              <a:buNone/>
              <a:defRPr sz="1600">
                <a:solidFill>
                  <a:schemeClr val="tx1">
                    <a:tint val="75000"/>
                  </a:schemeClr>
                </a:solidFill>
              </a:defRPr>
            </a:lvl5pPr>
            <a:lvl6pPr marL="2674620" indent="0">
              <a:buNone/>
              <a:defRPr sz="1600">
                <a:solidFill>
                  <a:schemeClr val="tx1">
                    <a:tint val="75000"/>
                  </a:schemeClr>
                </a:solidFill>
              </a:defRPr>
            </a:lvl6pPr>
            <a:lvl7pPr marL="3209544" indent="0">
              <a:buNone/>
              <a:defRPr sz="1600">
                <a:solidFill>
                  <a:schemeClr val="tx1">
                    <a:tint val="75000"/>
                  </a:schemeClr>
                </a:solidFill>
              </a:defRPr>
            </a:lvl7pPr>
            <a:lvl8pPr marL="3744468" indent="0">
              <a:buNone/>
              <a:defRPr sz="1600">
                <a:solidFill>
                  <a:schemeClr val="tx1">
                    <a:tint val="75000"/>
                  </a:schemeClr>
                </a:solidFill>
              </a:defRPr>
            </a:lvl8pPr>
            <a:lvl9pPr marL="4279392"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01FED03-4407-4EAB-9C0B-85273862A909}" type="datetimeFigureOut">
              <a:rPr lang="fr-FR" smtClean="0"/>
              <a:t>22/05/2019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8274F7-6D15-40D8-8EE2-5741F0DEAB26}" type="slidenum">
              <a:rPr lang="fr-FR" smtClean="0"/>
              <a:t>‹N°›</a:t>
            </a:fld>
            <a:endParaRPr lang="fr-FR"/>
          </a:p>
        </p:txBody>
      </p:sp>
    </p:spTree>
    <p:extLst>
      <p:ext uri="{BB962C8B-B14F-4D97-AF65-F5344CB8AC3E}">
        <p14:creationId xmlns:p14="http://schemas.microsoft.com/office/powerpoint/2010/main" val="100579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40069" y="2268432"/>
            <a:ext cx="4770596" cy="6415971"/>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90686" y="2268432"/>
            <a:ext cx="4770596" cy="6415971"/>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01FED03-4407-4EAB-9C0B-85273862A909}" type="datetimeFigureOut">
              <a:rPr lang="fr-FR" smtClean="0"/>
              <a:t>22/05/2019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8274F7-6D15-40D8-8EE2-5741F0DEAB26}" type="slidenum">
              <a:rPr lang="fr-FR" smtClean="0"/>
              <a:t>‹N°›</a:t>
            </a:fld>
            <a:endParaRPr lang="fr-FR"/>
          </a:p>
        </p:txBody>
      </p:sp>
    </p:spTree>
    <p:extLst>
      <p:ext uri="{BB962C8B-B14F-4D97-AF65-F5344CB8AC3E}">
        <p14:creationId xmlns:p14="http://schemas.microsoft.com/office/powerpoint/2010/main" val="245677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40068" y="2176165"/>
            <a:ext cx="4772472" cy="906922"/>
          </a:xfrm>
        </p:spPr>
        <p:txBody>
          <a:bodyPr anchor="b"/>
          <a:lstStyle>
            <a:lvl1pPr marL="0" indent="0">
              <a:buNone/>
              <a:defRPr sz="2800" b="1"/>
            </a:lvl1pPr>
            <a:lvl2pPr marL="534924" indent="0">
              <a:buNone/>
              <a:defRPr sz="2300" b="1"/>
            </a:lvl2pPr>
            <a:lvl3pPr marL="1069848" indent="0">
              <a:buNone/>
              <a:defRPr sz="2100" b="1"/>
            </a:lvl3pPr>
            <a:lvl4pPr marL="1604772" indent="0">
              <a:buNone/>
              <a:defRPr sz="1900" b="1"/>
            </a:lvl4pPr>
            <a:lvl5pPr marL="2139696" indent="0">
              <a:buNone/>
              <a:defRPr sz="1900" b="1"/>
            </a:lvl5pPr>
            <a:lvl6pPr marL="2674620" indent="0">
              <a:buNone/>
              <a:defRPr sz="1900" b="1"/>
            </a:lvl6pPr>
            <a:lvl7pPr marL="3209544" indent="0">
              <a:buNone/>
              <a:defRPr sz="1900" b="1"/>
            </a:lvl7pPr>
            <a:lvl8pPr marL="3744468" indent="0">
              <a:buNone/>
              <a:defRPr sz="1900" b="1"/>
            </a:lvl8pPr>
            <a:lvl9pPr marL="4279392" indent="0">
              <a:buNone/>
              <a:defRPr sz="1900" b="1"/>
            </a:lvl9pPr>
          </a:lstStyle>
          <a:p>
            <a:pPr lvl="0"/>
            <a:r>
              <a:rPr lang="fr-FR" smtClean="0"/>
              <a:t>Modifiez les styles du texte du masque</a:t>
            </a:r>
          </a:p>
        </p:txBody>
      </p:sp>
      <p:sp>
        <p:nvSpPr>
          <p:cNvPr id="4" name="Espace réservé du contenu 3"/>
          <p:cNvSpPr>
            <a:spLocks noGrp="1"/>
          </p:cNvSpPr>
          <p:nvPr>
            <p:ph sz="half" idx="2"/>
          </p:nvPr>
        </p:nvSpPr>
        <p:spPr>
          <a:xfrm>
            <a:off x="540068" y="3083086"/>
            <a:ext cx="4772472" cy="5601317"/>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486938" y="2176165"/>
            <a:ext cx="4774347" cy="906922"/>
          </a:xfrm>
        </p:spPr>
        <p:txBody>
          <a:bodyPr anchor="b"/>
          <a:lstStyle>
            <a:lvl1pPr marL="0" indent="0">
              <a:buNone/>
              <a:defRPr sz="2800" b="1"/>
            </a:lvl1pPr>
            <a:lvl2pPr marL="534924" indent="0">
              <a:buNone/>
              <a:defRPr sz="2300" b="1"/>
            </a:lvl2pPr>
            <a:lvl3pPr marL="1069848" indent="0">
              <a:buNone/>
              <a:defRPr sz="2100" b="1"/>
            </a:lvl3pPr>
            <a:lvl4pPr marL="1604772" indent="0">
              <a:buNone/>
              <a:defRPr sz="1900" b="1"/>
            </a:lvl4pPr>
            <a:lvl5pPr marL="2139696" indent="0">
              <a:buNone/>
              <a:defRPr sz="1900" b="1"/>
            </a:lvl5pPr>
            <a:lvl6pPr marL="2674620" indent="0">
              <a:buNone/>
              <a:defRPr sz="1900" b="1"/>
            </a:lvl6pPr>
            <a:lvl7pPr marL="3209544" indent="0">
              <a:buNone/>
              <a:defRPr sz="1900" b="1"/>
            </a:lvl7pPr>
            <a:lvl8pPr marL="3744468" indent="0">
              <a:buNone/>
              <a:defRPr sz="1900" b="1"/>
            </a:lvl8pPr>
            <a:lvl9pPr marL="4279392" indent="0">
              <a:buNone/>
              <a:defRPr sz="1900" b="1"/>
            </a:lvl9pPr>
          </a:lstStyle>
          <a:p>
            <a:pPr lvl="0"/>
            <a:r>
              <a:rPr lang="fr-FR" smtClean="0"/>
              <a:t>Modifiez les styles du texte du masque</a:t>
            </a:r>
          </a:p>
        </p:txBody>
      </p:sp>
      <p:sp>
        <p:nvSpPr>
          <p:cNvPr id="6" name="Espace réservé du contenu 5"/>
          <p:cNvSpPr>
            <a:spLocks noGrp="1"/>
          </p:cNvSpPr>
          <p:nvPr>
            <p:ph sz="quarter" idx="4"/>
          </p:nvPr>
        </p:nvSpPr>
        <p:spPr>
          <a:xfrm>
            <a:off x="5486938" y="3083086"/>
            <a:ext cx="4774347" cy="5601317"/>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01FED03-4407-4EAB-9C0B-85273862A909}" type="datetimeFigureOut">
              <a:rPr lang="fr-FR" smtClean="0"/>
              <a:t>22/05/2019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B8274F7-6D15-40D8-8EE2-5741F0DEAB26}" type="slidenum">
              <a:rPr lang="fr-FR" smtClean="0"/>
              <a:t>‹N°›</a:t>
            </a:fld>
            <a:endParaRPr lang="fr-FR"/>
          </a:p>
        </p:txBody>
      </p:sp>
    </p:spTree>
    <p:extLst>
      <p:ext uri="{BB962C8B-B14F-4D97-AF65-F5344CB8AC3E}">
        <p14:creationId xmlns:p14="http://schemas.microsoft.com/office/powerpoint/2010/main" val="62077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01FED03-4407-4EAB-9C0B-85273862A909}" type="datetimeFigureOut">
              <a:rPr lang="fr-FR" smtClean="0"/>
              <a:t>22/05/2019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B8274F7-6D15-40D8-8EE2-5741F0DEAB26}" type="slidenum">
              <a:rPr lang="fr-FR" smtClean="0"/>
              <a:t>‹N°›</a:t>
            </a:fld>
            <a:endParaRPr lang="fr-FR"/>
          </a:p>
        </p:txBody>
      </p:sp>
    </p:spTree>
    <p:extLst>
      <p:ext uri="{BB962C8B-B14F-4D97-AF65-F5344CB8AC3E}">
        <p14:creationId xmlns:p14="http://schemas.microsoft.com/office/powerpoint/2010/main" val="84229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1FED03-4407-4EAB-9C0B-85273862A909}" type="datetimeFigureOut">
              <a:rPr lang="fr-FR" smtClean="0"/>
              <a:t>22/05/2019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B8274F7-6D15-40D8-8EE2-5741F0DEAB26}" type="slidenum">
              <a:rPr lang="fr-FR" smtClean="0"/>
              <a:t>‹N°›</a:t>
            </a:fld>
            <a:endParaRPr lang="fr-FR"/>
          </a:p>
        </p:txBody>
      </p:sp>
    </p:spTree>
    <p:extLst>
      <p:ext uri="{BB962C8B-B14F-4D97-AF65-F5344CB8AC3E}">
        <p14:creationId xmlns:p14="http://schemas.microsoft.com/office/powerpoint/2010/main" val="200065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0068" y="387074"/>
            <a:ext cx="3553570" cy="1647314"/>
          </a:xfrm>
        </p:spPr>
        <p:txBody>
          <a:bodyPr anchor="b"/>
          <a:lstStyle>
            <a:lvl1pPr algn="l">
              <a:defRPr sz="2300" b="1"/>
            </a:lvl1pPr>
          </a:lstStyle>
          <a:p>
            <a:r>
              <a:rPr lang="fr-FR" smtClean="0"/>
              <a:t>Modifiez le style du titre</a:t>
            </a:r>
            <a:endParaRPr lang="fr-FR"/>
          </a:p>
        </p:txBody>
      </p:sp>
      <p:sp>
        <p:nvSpPr>
          <p:cNvPr id="3" name="Espace réservé du contenu 2"/>
          <p:cNvSpPr>
            <a:spLocks noGrp="1"/>
          </p:cNvSpPr>
          <p:nvPr>
            <p:ph idx="1"/>
          </p:nvPr>
        </p:nvSpPr>
        <p:spPr>
          <a:xfrm>
            <a:off x="4223028" y="387076"/>
            <a:ext cx="6038254" cy="8297330"/>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40068" y="2034388"/>
            <a:ext cx="3553570" cy="6650016"/>
          </a:xfrm>
        </p:spPr>
        <p:txBody>
          <a:bodyPr/>
          <a:lstStyle>
            <a:lvl1pPr marL="0" indent="0">
              <a:buNone/>
              <a:defRPr sz="1600"/>
            </a:lvl1pPr>
            <a:lvl2pPr marL="534924" indent="0">
              <a:buNone/>
              <a:defRPr sz="1400"/>
            </a:lvl2pPr>
            <a:lvl3pPr marL="1069848" indent="0">
              <a:buNone/>
              <a:defRPr sz="1200"/>
            </a:lvl3pPr>
            <a:lvl4pPr marL="1604772" indent="0">
              <a:buNone/>
              <a:defRPr sz="1100"/>
            </a:lvl4pPr>
            <a:lvl5pPr marL="2139696" indent="0">
              <a:buNone/>
              <a:defRPr sz="1100"/>
            </a:lvl5pPr>
            <a:lvl6pPr marL="2674620" indent="0">
              <a:buNone/>
              <a:defRPr sz="1100"/>
            </a:lvl6pPr>
            <a:lvl7pPr marL="3209544" indent="0">
              <a:buNone/>
              <a:defRPr sz="1100"/>
            </a:lvl7pPr>
            <a:lvl8pPr marL="3744468" indent="0">
              <a:buNone/>
              <a:defRPr sz="1100"/>
            </a:lvl8pPr>
            <a:lvl9pPr marL="4279392" indent="0">
              <a:buNone/>
              <a:defRPr sz="1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01FED03-4407-4EAB-9C0B-85273862A909}" type="datetimeFigureOut">
              <a:rPr lang="fr-FR" smtClean="0"/>
              <a:t>22/05/2019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8274F7-6D15-40D8-8EE2-5741F0DEAB26}" type="slidenum">
              <a:rPr lang="fr-FR" smtClean="0"/>
              <a:t>‹N°›</a:t>
            </a:fld>
            <a:endParaRPr lang="fr-FR"/>
          </a:p>
        </p:txBody>
      </p:sp>
    </p:spTree>
    <p:extLst>
      <p:ext uri="{BB962C8B-B14F-4D97-AF65-F5344CB8AC3E}">
        <p14:creationId xmlns:p14="http://schemas.microsoft.com/office/powerpoint/2010/main" val="26821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17141" y="6805294"/>
            <a:ext cx="6480810" cy="803404"/>
          </a:xfrm>
        </p:spPr>
        <p:txBody>
          <a:bodyPr anchor="b"/>
          <a:lstStyle>
            <a:lvl1pPr algn="l">
              <a:defRPr sz="2300" b="1"/>
            </a:lvl1pPr>
          </a:lstStyle>
          <a:p>
            <a:r>
              <a:rPr lang="fr-FR" smtClean="0"/>
              <a:t>Modifiez le style du titre</a:t>
            </a:r>
            <a:endParaRPr lang="fr-FR"/>
          </a:p>
        </p:txBody>
      </p:sp>
      <p:sp>
        <p:nvSpPr>
          <p:cNvPr id="3" name="Espace réservé pour une image  2"/>
          <p:cNvSpPr>
            <a:spLocks noGrp="1"/>
          </p:cNvSpPr>
          <p:nvPr>
            <p:ph type="pic" idx="1"/>
          </p:nvPr>
        </p:nvSpPr>
        <p:spPr>
          <a:xfrm>
            <a:off x="2117141" y="868667"/>
            <a:ext cx="6480810" cy="5833110"/>
          </a:xfrm>
        </p:spPr>
        <p:txBody>
          <a:bodyPr/>
          <a:lstStyle>
            <a:lvl1pPr marL="0" indent="0">
              <a:buNone/>
              <a:defRPr sz="3700"/>
            </a:lvl1pPr>
            <a:lvl2pPr marL="534924" indent="0">
              <a:buNone/>
              <a:defRPr sz="3300"/>
            </a:lvl2pPr>
            <a:lvl3pPr marL="1069848" indent="0">
              <a:buNone/>
              <a:defRPr sz="2800"/>
            </a:lvl3pPr>
            <a:lvl4pPr marL="1604772" indent="0">
              <a:buNone/>
              <a:defRPr sz="2300"/>
            </a:lvl4pPr>
            <a:lvl5pPr marL="2139696" indent="0">
              <a:buNone/>
              <a:defRPr sz="2300"/>
            </a:lvl5pPr>
            <a:lvl6pPr marL="2674620" indent="0">
              <a:buNone/>
              <a:defRPr sz="2300"/>
            </a:lvl6pPr>
            <a:lvl7pPr marL="3209544" indent="0">
              <a:buNone/>
              <a:defRPr sz="2300"/>
            </a:lvl7pPr>
            <a:lvl8pPr marL="3744468" indent="0">
              <a:buNone/>
              <a:defRPr sz="2300"/>
            </a:lvl8pPr>
            <a:lvl9pPr marL="4279392" indent="0">
              <a:buNone/>
              <a:defRPr sz="2300"/>
            </a:lvl9pPr>
          </a:lstStyle>
          <a:p>
            <a:endParaRPr lang="fr-FR"/>
          </a:p>
        </p:txBody>
      </p:sp>
      <p:sp>
        <p:nvSpPr>
          <p:cNvPr id="4" name="Espace réservé du texte 3"/>
          <p:cNvSpPr>
            <a:spLocks noGrp="1"/>
          </p:cNvSpPr>
          <p:nvPr>
            <p:ph type="body" sz="half" idx="2"/>
          </p:nvPr>
        </p:nvSpPr>
        <p:spPr>
          <a:xfrm>
            <a:off x="2117141" y="7608700"/>
            <a:ext cx="6480810" cy="1140966"/>
          </a:xfrm>
        </p:spPr>
        <p:txBody>
          <a:bodyPr/>
          <a:lstStyle>
            <a:lvl1pPr marL="0" indent="0">
              <a:buNone/>
              <a:defRPr sz="1600"/>
            </a:lvl1pPr>
            <a:lvl2pPr marL="534924" indent="0">
              <a:buNone/>
              <a:defRPr sz="1400"/>
            </a:lvl2pPr>
            <a:lvl3pPr marL="1069848" indent="0">
              <a:buNone/>
              <a:defRPr sz="1200"/>
            </a:lvl3pPr>
            <a:lvl4pPr marL="1604772" indent="0">
              <a:buNone/>
              <a:defRPr sz="1100"/>
            </a:lvl4pPr>
            <a:lvl5pPr marL="2139696" indent="0">
              <a:buNone/>
              <a:defRPr sz="1100"/>
            </a:lvl5pPr>
            <a:lvl6pPr marL="2674620" indent="0">
              <a:buNone/>
              <a:defRPr sz="1100"/>
            </a:lvl6pPr>
            <a:lvl7pPr marL="3209544" indent="0">
              <a:buNone/>
              <a:defRPr sz="1100"/>
            </a:lvl7pPr>
            <a:lvl8pPr marL="3744468" indent="0">
              <a:buNone/>
              <a:defRPr sz="1100"/>
            </a:lvl8pPr>
            <a:lvl9pPr marL="4279392" indent="0">
              <a:buNone/>
              <a:defRPr sz="1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01FED03-4407-4EAB-9C0B-85273862A909}" type="datetimeFigureOut">
              <a:rPr lang="fr-FR" smtClean="0"/>
              <a:t>22/05/2019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8274F7-6D15-40D8-8EE2-5741F0DEAB26}" type="slidenum">
              <a:rPr lang="fr-FR" smtClean="0"/>
              <a:t>‹N°›</a:t>
            </a:fld>
            <a:endParaRPr lang="fr-FR"/>
          </a:p>
        </p:txBody>
      </p:sp>
    </p:spTree>
    <p:extLst>
      <p:ext uri="{BB962C8B-B14F-4D97-AF65-F5344CB8AC3E}">
        <p14:creationId xmlns:p14="http://schemas.microsoft.com/office/powerpoint/2010/main" val="388212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69" y="389324"/>
            <a:ext cx="9721215" cy="1620309"/>
          </a:xfrm>
          <a:prstGeom prst="rect">
            <a:avLst/>
          </a:prstGeom>
        </p:spPr>
        <p:txBody>
          <a:bodyPr vert="horz" lIns="106985" tIns="53492" rIns="106985" bIns="53492"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540069" y="2268432"/>
            <a:ext cx="9721215" cy="6415971"/>
          </a:xfrm>
          <a:prstGeom prst="rect">
            <a:avLst/>
          </a:prstGeom>
        </p:spPr>
        <p:txBody>
          <a:bodyPr vert="horz" lIns="106985" tIns="53492" rIns="106985" bIns="53492"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540067" y="9010717"/>
            <a:ext cx="2520315" cy="517599"/>
          </a:xfrm>
          <a:prstGeom prst="rect">
            <a:avLst/>
          </a:prstGeom>
        </p:spPr>
        <p:txBody>
          <a:bodyPr vert="horz" lIns="106985" tIns="53492" rIns="106985" bIns="53492" rtlCol="0" anchor="ctr"/>
          <a:lstStyle>
            <a:lvl1pPr algn="l">
              <a:defRPr sz="1400">
                <a:solidFill>
                  <a:schemeClr val="tx1">
                    <a:tint val="75000"/>
                  </a:schemeClr>
                </a:solidFill>
              </a:defRPr>
            </a:lvl1pPr>
          </a:lstStyle>
          <a:p>
            <a:fld id="{301FED03-4407-4EAB-9C0B-85273862A909}" type="datetimeFigureOut">
              <a:rPr lang="fr-FR" smtClean="0"/>
              <a:t>22/05/2019</a:t>
            </a:fld>
            <a:endParaRPr lang="fr-FR"/>
          </a:p>
        </p:txBody>
      </p:sp>
      <p:sp>
        <p:nvSpPr>
          <p:cNvPr id="5" name="Espace réservé du pied de page 4"/>
          <p:cNvSpPr>
            <a:spLocks noGrp="1"/>
          </p:cNvSpPr>
          <p:nvPr>
            <p:ph type="ftr" sz="quarter" idx="3"/>
          </p:nvPr>
        </p:nvSpPr>
        <p:spPr>
          <a:xfrm>
            <a:off x="3690461" y="9010717"/>
            <a:ext cx="3420428" cy="517599"/>
          </a:xfrm>
          <a:prstGeom prst="rect">
            <a:avLst/>
          </a:prstGeom>
        </p:spPr>
        <p:txBody>
          <a:bodyPr vert="horz" lIns="106985" tIns="53492" rIns="106985" bIns="53492" rtlCol="0" anchor="ctr"/>
          <a:lstStyle>
            <a:lvl1pPr algn="ctr">
              <a:defRPr sz="1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740969" y="9010717"/>
            <a:ext cx="2520315" cy="517599"/>
          </a:xfrm>
          <a:prstGeom prst="rect">
            <a:avLst/>
          </a:prstGeom>
        </p:spPr>
        <p:txBody>
          <a:bodyPr vert="horz" lIns="106985" tIns="53492" rIns="106985" bIns="53492" rtlCol="0" anchor="ctr"/>
          <a:lstStyle>
            <a:lvl1pPr algn="r">
              <a:defRPr sz="1400">
                <a:solidFill>
                  <a:schemeClr val="tx1">
                    <a:tint val="75000"/>
                  </a:schemeClr>
                </a:solidFill>
              </a:defRPr>
            </a:lvl1pPr>
          </a:lstStyle>
          <a:p>
            <a:fld id="{8B8274F7-6D15-40D8-8EE2-5741F0DEAB26}" type="slidenum">
              <a:rPr lang="fr-FR" smtClean="0"/>
              <a:t>‹N°›</a:t>
            </a:fld>
            <a:endParaRPr lang="fr-FR"/>
          </a:p>
        </p:txBody>
      </p:sp>
    </p:spTree>
    <p:extLst>
      <p:ext uri="{BB962C8B-B14F-4D97-AF65-F5344CB8AC3E}">
        <p14:creationId xmlns:p14="http://schemas.microsoft.com/office/powerpoint/2010/main" val="216613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69848" rtl="0" eaLnBrk="1" latinLnBrk="0" hangingPunct="1">
        <a:spcBef>
          <a:spcPct val="0"/>
        </a:spcBef>
        <a:buNone/>
        <a:defRPr sz="5100" kern="1200">
          <a:solidFill>
            <a:schemeClr val="tx1"/>
          </a:solidFill>
          <a:latin typeface="+mj-lt"/>
          <a:ea typeface="+mj-ea"/>
          <a:cs typeface="+mj-cs"/>
        </a:defRPr>
      </a:lvl1pPr>
    </p:titleStyle>
    <p:bodyStyle>
      <a:lvl1pPr marL="401193" indent="-401193" algn="l" defTabSz="1069848"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69252" indent="-334328" algn="l" defTabSz="1069848"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37310" indent="-267462" algn="l" defTabSz="1069848"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2234"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07158"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42082"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77006"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11930"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46854"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69848" rtl="0" eaLnBrk="1" latinLnBrk="0" hangingPunct="1">
        <a:defRPr sz="2100" kern="1200">
          <a:solidFill>
            <a:schemeClr val="tx1"/>
          </a:solidFill>
          <a:latin typeface="+mn-lt"/>
          <a:ea typeface="+mn-ea"/>
          <a:cs typeface="+mn-cs"/>
        </a:defRPr>
      </a:lvl1pPr>
      <a:lvl2pPr marL="534924" algn="l" defTabSz="1069848" rtl="0" eaLnBrk="1" latinLnBrk="0" hangingPunct="1">
        <a:defRPr sz="2100" kern="1200">
          <a:solidFill>
            <a:schemeClr val="tx1"/>
          </a:solidFill>
          <a:latin typeface="+mn-lt"/>
          <a:ea typeface="+mn-ea"/>
          <a:cs typeface="+mn-cs"/>
        </a:defRPr>
      </a:lvl2pPr>
      <a:lvl3pPr marL="1069848" algn="l" defTabSz="1069848" rtl="0" eaLnBrk="1" latinLnBrk="0" hangingPunct="1">
        <a:defRPr sz="2100" kern="1200">
          <a:solidFill>
            <a:schemeClr val="tx1"/>
          </a:solidFill>
          <a:latin typeface="+mn-lt"/>
          <a:ea typeface="+mn-ea"/>
          <a:cs typeface="+mn-cs"/>
        </a:defRPr>
      </a:lvl3pPr>
      <a:lvl4pPr marL="1604772" algn="l" defTabSz="1069848" rtl="0" eaLnBrk="1" latinLnBrk="0" hangingPunct="1">
        <a:defRPr sz="2100" kern="1200">
          <a:solidFill>
            <a:schemeClr val="tx1"/>
          </a:solidFill>
          <a:latin typeface="+mn-lt"/>
          <a:ea typeface="+mn-ea"/>
          <a:cs typeface="+mn-cs"/>
        </a:defRPr>
      </a:lvl4pPr>
      <a:lvl5pPr marL="2139696" algn="l" defTabSz="1069848" rtl="0" eaLnBrk="1" latinLnBrk="0" hangingPunct="1">
        <a:defRPr sz="2100" kern="1200">
          <a:solidFill>
            <a:schemeClr val="tx1"/>
          </a:solidFill>
          <a:latin typeface="+mn-lt"/>
          <a:ea typeface="+mn-ea"/>
          <a:cs typeface="+mn-cs"/>
        </a:defRPr>
      </a:lvl5pPr>
      <a:lvl6pPr marL="2674620" algn="l" defTabSz="1069848" rtl="0" eaLnBrk="1" latinLnBrk="0" hangingPunct="1">
        <a:defRPr sz="2100" kern="1200">
          <a:solidFill>
            <a:schemeClr val="tx1"/>
          </a:solidFill>
          <a:latin typeface="+mn-lt"/>
          <a:ea typeface="+mn-ea"/>
          <a:cs typeface="+mn-cs"/>
        </a:defRPr>
      </a:lvl6pPr>
      <a:lvl7pPr marL="3209544" algn="l" defTabSz="1069848" rtl="0" eaLnBrk="1" latinLnBrk="0" hangingPunct="1">
        <a:defRPr sz="2100" kern="1200">
          <a:solidFill>
            <a:schemeClr val="tx1"/>
          </a:solidFill>
          <a:latin typeface="+mn-lt"/>
          <a:ea typeface="+mn-ea"/>
          <a:cs typeface="+mn-cs"/>
        </a:defRPr>
      </a:lvl7pPr>
      <a:lvl8pPr marL="3744468" algn="l" defTabSz="1069848" rtl="0" eaLnBrk="1" latinLnBrk="0" hangingPunct="1">
        <a:defRPr sz="2100" kern="1200">
          <a:solidFill>
            <a:schemeClr val="tx1"/>
          </a:solidFill>
          <a:latin typeface="+mn-lt"/>
          <a:ea typeface="+mn-ea"/>
          <a:cs typeface="+mn-cs"/>
        </a:defRPr>
      </a:lvl8pPr>
      <a:lvl9pPr marL="4279392" algn="l" defTabSz="106984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uses.plantnet-project.org/fr/Fichier:Afzelia_africana_Ekpe_2.jpg" TargetMode="External"/><Relationship Id="rId5" Type="http://schemas.openxmlformats.org/officeDocument/2006/relationships/image" Target="../media/image6.jpe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32123" y="369493"/>
            <a:ext cx="10206792" cy="1800800"/>
          </a:xfrm>
          <a:prstGeom prst="rect">
            <a:avLst/>
          </a:prstGeom>
          <a:noFill/>
        </p:spPr>
        <p:txBody>
          <a:bodyPr wrap="square" lIns="106985" tIns="53492" rIns="106985" bIns="53492" rtlCol="0">
            <a:spAutoFit/>
          </a:bodyPr>
          <a:lstStyle/>
          <a:p>
            <a:endParaRPr lang="fr-FR" sz="1400" dirty="0"/>
          </a:p>
          <a:p>
            <a:pPr algn="ctr"/>
            <a:r>
              <a:rPr lang="fr-FR" sz="1400" dirty="0"/>
              <a:t> </a:t>
            </a:r>
            <a:r>
              <a:rPr lang="fr-FR" sz="2400" b="1" dirty="0">
                <a:latin typeface="Trebuchet MS" pitchFamily="34" charset="0"/>
              </a:rPr>
              <a:t>DEUXIEME EDITION DE LA SEMAINE DE LA BIODIVERSITE ET DE LA RECHERCHE </a:t>
            </a:r>
            <a:r>
              <a:rPr lang="fr-FR" sz="2400" b="1" dirty="0" smtClean="0">
                <a:latin typeface="Trebuchet MS" pitchFamily="34" charset="0"/>
              </a:rPr>
              <a:t>FORESTIERE ORGANISE PAR  </a:t>
            </a:r>
            <a:r>
              <a:rPr lang="fr-FR" sz="2400" b="1" dirty="0">
                <a:latin typeface="Trebuchet MS" pitchFamily="34" charset="0"/>
              </a:rPr>
              <a:t>le Centre d’Etudes, de Recherches et de Formation Forestières (CERF</a:t>
            </a:r>
            <a:r>
              <a:rPr lang="fr-FR" sz="2400" b="1" dirty="0" smtClean="0">
                <a:latin typeface="Trebuchet MS" pitchFamily="34" charset="0"/>
              </a:rPr>
              <a:t>) et </a:t>
            </a:r>
            <a:r>
              <a:rPr lang="fr-FR" sz="2400" b="1" dirty="0">
                <a:latin typeface="Trebuchet MS" pitchFamily="34" charset="0"/>
              </a:rPr>
              <a:t>la Direction Générale des Eaux, Forêts et Chasse (DGEFC) </a:t>
            </a:r>
            <a:endParaRPr lang="fr-FR" sz="2400" b="1" dirty="0">
              <a:latin typeface="Trebuchet MS" pitchFamily="34" charset="0"/>
              <a:cs typeface="Times New Roman" panose="02020603050405020304" pitchFamily="18" charset="0"/>
            </a:endParaRPr>
          </a:p>
        </p:txBody>
      </p:sp>
      <p:sp>
        <p:nvSpPr>
          <p:cNvPr id="8" name="Rectangle à coins arrondis 7"/>
          <p:cNvSpPr/>
          <p:nvPr/>
        </p:nvSpPr>
        <p:spPr>
          <a:xfrm>
            <a:off x="870351" y="3276749"/>
            <a:ext cx="9330336" cy="2186948"/>
          </a:xfrm>
          <a:prstGeom prst="roundRect">
            <a:avLst/>
          </a:prstGeom>
        </p:spPr>
        <p:style>
          <a:lnRef idx="1">
            <a:schemeClr val="accent2"/>
          </a:lnRef>
          <a:fillRef idx="2">
            <a:schemeClr val="accent2"/>
          </a:fillRef>
          <a:effectRef idx="1">
            <a:schemeClr val="accent2"/>
          </a:effectRef>
          <a:fontRef idx="minor">
            <a:schemeClr val="dk1"/>
          </a:fontRef>
        </p:style>
        <p:txBody>
          <a:bodyPr lIns="106985" tIns="53492" rIns="106985" bIns="53492" rtlCol="0" anchor="ctr"/>
          <a:lstStyle/>
          <a:p>
            <a:pPr algn="ctr"/>
            <a:endParaRPr lang="fr-FR" sz="3200" b="1" dirty="0" smtClean="0"/>
          </a:p>
          <a:p>
            <a:pPr algn="ctr"/>
            <a:r>
              <a:rPr lang="fr-FR" sz="3200" b="1" dirty="0" smtClean="0"/>
              <a:t>THEME:</a:t>
            </a:r>
          </a:p>
          <a:p>
            <a:pPr algn="ctr"/>
            <a:r>
              <a:rPr lang="fr-FR" sz="3200" b="1" dirty="0" smtClean="0"/>
              <a:t>Prédation </a:t>
            </a:r>
            <a:r>
              <a:rPr lang="fr-FR" sz="3200" b="1" dirty="0"/>
              <a:t>des semences de </a:t>
            </a:r>
            <a:r>
              <a:rPr lang="fr-FR" sz="3200" b="1" i="1" dirty="0"/>
              <a:t>Afzelia </a:t>
            </a:r>
            <a:r>
              <a:rPr lang="fr-FR" sz="3200" b="1" i="1" dirty="0" err="1"/>
              <a:t>africana</a:t>
            </a:r>
            <a:r>
              <a:rPr lang="fr-FR" sz="3200" b="1" dirty="0"/>
              <a:t> (</a:t>
            </a:r>
            <a:r>
              <a:rPr lang="fr-FR" sz="3200" b="1" dirty="0" err="1"/>
              <a:t>Sm</a:t>
            </a:r>
            <a:r>
              <a:rPr lang="fr-FR" sz="3200" b="1" dirty="0"/>
              <a:t> &amp; Pers) en Zone Soudano- guinéenne du Bénin (Afrique de l’Ouest)</a:t>
            </a:r>
          </a:p>
          <a:p>
            <a:pPr algn="ctr"/>
            <a:endParaRPr lang="fr-FR" sz="3200" dirty="0">
              <a:latin typeface="Times New Roman" pitchFamily="18" charset="0"/>
              <a:cs typeface="Times New Roman" pitchFamily="18" charset="0"/>
            </a:endParaRPr>
          </a:p>
        </p:txBody>
      </p:sp>
      <p:sp>
        <p:nvSpPr>
          <p:cNvPr id="9" name="ZoneTexte 8"/>
          <p:cNvSpPr txBox="1"/>
          <p:nvPr/>
        </p:nvSpPr>
        <p:spPr>
          <a:xfrm>
            <a:off x="1903190" y="5869037"/>
            <a:ext cx="7845327" cy="846693"/>
          </a:xfrm>
          <a:prstGeom prst="rect">
            <a:avLst/>
          </a:prstGeom>
          <a:noFill/>
        </p:spPr>
        <p:txBody>
          <a:bodyPr wrap="square" lIns="106985" tIns="53492" rIns="106985" bIns="53492" rtlCol="0">
            <a:spAutoFit/>
          </a:bodyPr>
          <a:lstStyle/>
          <a:p>
            <a:pPr algn="ctr"/>
            <a:r>
              <a:rPr lang="fr-FR" sz="2400" u="sng" dirty="0">
                <a:latin typeface="Times New Roman" pitchFamily="18" charset="0"/>
                <a:cs typeface="Times New Roman" pitchFamily="18" charset="0"/>
              </a:rPr>
              <a:t>Présenté par </a:t>
            </a:r>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DANSOU Boris licencié en Aménagement et Protection de L’ Environnement</a:t>
            </a:r>
            <a:endParaRPr lang="fr-FR" sz="2400" b="1" dirty="0">
              <a:latin typeface="Times New Roman" pitchFamily="18" charset="0"/>
              <a:cs typeface="Times New Roman" pitchFamily="18" charset="0"/>
            </a:endParaRPr>
          </a:p>
        </p:txBody>
      </p:sp>
      <p:sp>
        <p:nvSpPr>
          <p:cNvPr id="10" name="ZoneTexte 9"/>
          <p:cNvSpPr txBox="1"/>
          <p:nvPr/>
        </p:nvSpPr>
        <p:spPr>
          <a:xfrm>
            <a:off x="3747239" y="6966516"/>
            <a:ext cx="3576557" cy="523220"/>
          </a:xfrm>
          <a:prstGeom prst="rect">
            <a:avLst/>
          </a:prstGeom>
          <a:noFill/>
        </p:spPr>
        <p:txBody>
          <a:bodyPr wrap="none" rtlCol="0">
            <a:spAutoFit/>
          </a:bodyPr>
          <a:lstStyle/>
          <a:p>
            <a:r>
              <a:rPr lang="fr-FR" sz="2800" b="1" dirty="0" smtClean="0"/>
              <a:t>Sous la supervision de</a:t>
            </a:r>
            <a:r>
              <a:rPr lang="fr-FR" sz="2800" dirty="0" smtClean="0"/>
              <a:t>:</a:t>
            </a:r>
            <a:endParaRPr lang="fr-FR" sz="2800" dirty="0"/>
          </a:p>
        </p:txBody>
      </p:sp>
      <p:sp>
        <p:nvSpPr>
          <p:cNvPr id="11" name="ZoneTexte 10"/>
          <p:cNvSpPr txBox="1"/>
          <p:nvPr/>
        </p:nvSpPr>
        <p:spPr>
          <a:xfrm>
            <a:off x="144092" y="7447548"/>
            <a:ext cx="10657258" cy="2308324"/>
          </a:xfrm>
          <a:prstGeom prst="rect">
            <a:avLst/>
          </a:prstGeom>
          <a:noFill/>
        </p:spPr>
        <p:txBody>
          <a:bodyPr wrap="square" rtlCol="0">
            <a:spAutoFit/>
          </a:bodyPr>
          <a:lstStyle/>
          <a:p>
            <a:pPr marL="342900" indent="-342900">
              <a:buFont typeface="Arial" pitchFamily="34" charset="0"/>
              <a:buChar char="•"/>
            </a:pPr>
            <a:endParaRPr lang="fr-FR" sz="2400" b="1" dirty="0" smtClean="0"/>
          </a:p>
          <a:p>
            <a:pPr marL="342900" indent="-342900">
              <a:buFont typeface="Arial" pitchFamily="34" charset="0"/>
              <a:buChar char="•"/>
            </a:pPr>
            <a:r>
              <a:rPr lang="fr-FR" sz="2400" b="1" dirty="0" smtClean="0"/>
              <a:t>Dr</a:t>
            </a:r>
            <a:r>
              <a:rPr lang="fr-FR" sz="2400" b="1" dirty="0"/>
              <a:t>. </a:t>
            </a:r>
            <a:r>
              <a:rPr lang="fr-FR" sz="2400" b="1" dirty="0" err="1"/>
              <a:t>Sêdami</a:t>
            </a:r>
            <a:r>
              <a:rPr lang="fr-FR" sz="2400" b="1" dirty="0"/>
              <a:t> ADJAHOSSOU </a:t>
            </a:r>
            <a:r>
              <a:rPr lang="fr-FR" sz="2400" b="1" dirty="0" smtClean="0"/>
              <a:t>: Enseignante chercheure </a:t>
            </a:r>
            <a:r>
              <a:rPr lang="fr-FR" sz="2400" b="1" dirty="0"/>
              <a:t>à l’Ecole Polytechnique d’Abomey </a:t>
            </a:r>
            <a:r>
              <a:rPr lang="fr-FR" sz="2400" b="1" dirty="0" smtClean="0"/>
              <a:t>Calavi (Maître </a:t>
            </a:r>
            <a:r>
              <a:rPr lang="fr-FR" sz="2400" b="1" dirty="0"/>
              <a:t>de conférences des universités de </a:t>
            </a:r>
            <a:r>
              <a:rPr lang="fr-FR" sz="2400" b="1" dirty="0" smtClean="0"/>
              <a:t>CAMES)</a:t>
            </a:r>
          </a:p>
          <a:p>
            <a:pPr marL="342900" indent="-342900">
              <a:buFont typeface="Arial" pitchFamily="34" charset="0"/>
              <a:buChar char="•"/>
            </a:pPr>
            <a:r>
              <a:rPr lang="en-US" sz="2400" b="1" dirty="0"/>
              <a:t>Dr. Ir. </a:t>
            </a:r>
            <a:r>
              <a:rPr lang="en-US" sz="2400" b="1" dirty="0" err="1"/>
              <a:t>Isidore</a:t>
            </a:r>
            <a:r>
              <a:rPr lang="en-US" sz="2400" b="1" dirty="0"/>
              <a:t> </a:t>
            </a:r>
            <a:r>
              <a:rPr lang="en-US" sz="2400" b="1" dirty="0" err="1"/>
              <a:t>Ogoudje</a:t>
            </a:r>
            <a:r>
              <a:rPr lang="en-US" sz="2400" b="1" dirty="0"/>
              <a:t> </a:t>
            </a:r>
            <a:r>
              <a:rPr lang="en-US" sz="2400" b="1" dirty="0" smtClean="0"/>
              <a:t>AMAHOWE</a:t>
            </a:r>
            <a:r>
              <a:rPr lang="fr-FR" sz="2400" b="1" dirty="0" smtClean="0"/>
              <a:t> (Commandant </a:t>
            </a:r>
            <a:r>
              <a:rPr lang="fr-FR" sz="2400" b="1" dirty="0"/>
              <a:t>des </a:t>
            </a:r>
            <a:r>
              <a:rPr lang="fr-FR" sz="2400" b="1" dirty="0" smtClean="0"/>
              <a:t>Eaux  Forêts et Chasse)</a:t>
            </a:r>
            <a:endParaRPr lang="fr-FR" sz="2400" b="1" dirty="0"/>
          </a:p>
          <a:p>
            <a:endParaRPr lang="fr-FR" sz="2400" b="1" dirty="0" smtClean="0"/>
          </a:p>
          <a:p>
            <a:endParaRPr 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91" y="1764581"/>
            <a:ext cx="12858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439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131" y="1476549"/>
            <a:ext cx="9865096" cy="1384995"/>
          </a:xfrm>
          <a:prstGeom prst="rect">
            <a:avLst/>
          </a:prstGeom>
        </p:spPr>
        <p:txBody>
          <a:bodyPr wrap="square">
            <a:spAutoFit/>
          </a:bodyPr>
          <a:lstStyle/>
          <a:p>
            <a:endParaRPr lang="fr-FR" sz="2800" dirty="0" smtClean="0">
              <a:latin typeface="Arial" pitchFamily="34" charset="0"/>
              <a:cs typeface="Arial" pitchFamily="34" charset="0"/>
            </a:endParaRPr>
          </a:p>
          <a:p>
            <a:endParaRPr lang="fr-FR" sz="2800" dirty="0" smtClean="0">
              <a:latin typeface="Arial" pitchFamily="34" charset="0"/>
              <a:cs typeface="Arial" pitchFamily="34" charset="0"/>
            </a:endParaRPr>
          </a:p>
          <a:p>
            <a:endParaRPr lang="fr-FR" sz="2800" dirty="0">
              <a:latin typeface="Times New Roman" pitchFamily="18" charset="0"/>
              <a:cs typeface="Times New Roman" pitchFamily="18" charset="0"/>
            </a:endParaRPr>
          </a:p>
        </p:txBody>
      </p:sp>
      <p:sp>
        <p:nvSpPr>
          <p:cNvPr id="3" name="ZoneTexte 2"/>
          <p:cNvSpPr txBox="1"/>
          <p:nvPr/>
        </p:nvSpPr>
        <p:spPr>
          <a:xfrm>
            <a:off x="360116" y="194502"/>
            <a:ext cx="10387457" cy="1077218"/>
          </a:xfrm>
          <a:prstGeom prst="rect">
            <a:avLst/>
          </a:prstGeom>
          <a:noFill/>
        </p:spPr>
        <p:txBody>
          <a:bodyPr wrap="square" rtlCol="0">
            <a:spAutoFit/>
          </a:bodyPr>
          <a:lstStyle/>
          <a:p>
            <a:r>
              <a:rPr lang="fr-FR" sz="3200" b="1" dirty="0" smtClean="0"/>
              <a:t>MÉTHODES DE COLLECTE ET TRAITEMENT DES DONNÉES (2/2)</a:t>
            </a:r>
            <a:endParaRPr lang="fr-FR" sz="3200" dirty="0"/>
          </a:p>
        </p:txBody>
      </p:sp>
      <mc:AlternateContent xmlns:mc="http://schemas.openxmlformats.org/markup-compatibility/2006">
        <mc:Choice xmlns:a14="http://schemas.microsoft.com/office/drawing/2010/main" Requires="a14">
          <p:sp>
            <p:nvSpPr>
              <p:cNvPr id="4" name="ZoneTexte 3"/>
              <p:cNvSpPr txBox="1"/>
              <p:nvPr/>
            </p:nvSpPr>
            <p:spPr>
              <a:xfrm>
                <a:off x="144091" y="1271720"/>
                <a:ext cx="10405155" cy="8357416"/>
              </a:xfrm>
              <a:prstGeom prst="rect">
                <a:avLst/>
              </a:prstGeom>
              <a:noFill/>
            </p:spPr>
            <p:txBody>
              <a:bodyPr wrap="square" rtlCol="0">
                <a:spAutoFit/>
              </a:bodyPr>
              <a:lstStyle/>
              <a:p>
                <a:pPr algn="just"/>
                <a:endParaRPr lang="fr-FR" sz="2800" dirty="0" smtClean="0">
                  <a:latin typeface="Arial" pitchFamily="34" charset="0"/>
                  <a:cs typeface="Arial" pitchFamily="34" charset="0"/>
                </a:endParaRPr>
              </a:p>
              <a:p>
                <a:pPr marL="457200" indent="-457200" algn="just">
                  <a:buFont typeface="Wingdings" pitchFamily="2" charset="2"/>
                  <a:buChar char="v"/>
                </a:pPr>
                <a:r>
                  <a:rPr lang="fr-FR" sz="2800" b="1" dirty="0" smtClean="0">
                    <a:latin typeface="Arial" pitchFamily="34" charset="0"/>
                    <a:cs typeface="Arial" pitchFamily="34" charset="0"/>
                  </a:rPr>
                  <a:t>Fréquence </a:t>
                </a:r>
                <a:r>
                  <a:rPr lang="fr-FR" sz="2800" b="1" dirty="0">
                    <a:latin typeface="Arial" pitchFamily="34" charset="0"/>
                    <a:cs typeface="Arial" pitchFamily="34" charset="0"/>
                  </a:rPr>
                  <a:t>d’apparition des prédateurs des semences</a:t>
                </a:r>
              </a:p>
              <a:p>
                <a:pPr marL="457200" indent="-457200" algn="just">
                  <a:buFont typeface="Arial" pitchFamily="34" charset="0"/>
                  <a:buChar char="•"/>
                </a:pPr>
                <a:r>
                  <a:rPr lang="fr-FR" sz="2800" dirty="0"/>
                  <a:t>Les fréquences d’apparition des prédateurs des semences ont été calculées par rapport aux périodes d’observation   (13 jours et 13 nuits)</a:t>
                </a:r>
              </a:p>
              <a:p>
                <a:pPr marL="342900" indent="-342900" algn="just">
                  <a:buFont typeface="Wingdings" pitchFamily="2" charset="2"/>
                  <a:buChar char="v"/>
                </a:pPr>
                <a:r>
                  <a:rPr lang="fr-FR" sz="3200" b="1" dirty="0"/>
                  <a:t>Taux de prédation des graines de </a:t>
                </a:r>
                <a:r>
                  <a:rPr lang="fr-FR" sz="3200" b="1" i="1" dirty="0">
                    <a:latin typeface="Arial" pitchFamily="34" charset="0"/>
                    <a:cs typeface="Arial" pitchFamily="34" charset="0"/>
                  </a:rPr>
                  <a:t>Afzelia </a:t>
                </a:r>
                <a:r>
                  <a:rPr lang="fr-FR" sz="3200" b="1" i="1" dirty="0" err="1">
                    <a:latin typeface="Arial" pitchFamily="34" charset="0"/>
                    <a:cs typeface="Arial" pitchFamily="34" charset="0"/>
                  </a:rPr>
                  <a:t>africana</a:t>
                </a:r>
                <a:r>
                  <a:rPr lang="fr-FR" sz="3200" b="1" i="1" dirty="0">
                    <a:latin typeface="Arial" pitchFamily="34" charset="0"/>
                    <a:cs typeface="Arial" pitchFamily="34" charset="0"/>
                  </a:rPr>
                  <a:t> </a:t>
                </a:r>
                <a:endParaRPr lang="fr-FR" sz="3200" b="1" dirty="0"/>
              </a:p>
              <a:p>
                <a:pPr marL="457200" indent="-457200" algn="just">
                  <a:buFont typeface="Arial" pitchFamily="34" charset="0"/>
                  <a:buChar char="•"/>
                </a:pPr>
                <a:r>
                  <a:rPr lang="fr-FR" sz="2800" dirty="0"/>
                  <a:t>Le taux de prédation </a:t>
                </a:r>
                <a:r>
                  <a:rPr lang="fr-FR" sz="2800" dirty="0">
                    <a:latin typeface="Arial" pitchFamily="34" charset="0"/>
                    <a:cs typeface="Arial" pitchFamily="34" charset="0"/>
                  </a:rPr>
                  <a:t>( </a:t>
                </a:r>
                <a14:m>
                  <m:oMath xmlns:m="http://schemas.openxmlformats.org/officeDocument/2006/math">
                    <m:r>
                      <a:rPr lang="fr-FR" sz="2800" b="1" i="1">
                        <a:latin typeface="Cambria Math"/>
                      </a:rPr>
                      <m:t>𝑷𝒊</m:t>
                    </m:r>
                  </m:oMath>
                </a14:m>
                <a:r>
                  <a:rPr lang="fr-FR" sz="2800" dirty="0">
                    <a:latin typeface="Arial" pitchFamily="34" charset="0"/>
                    <a:cs typeface="Arial" pitchFamily="34" charset="0"/>
                  </a:rPr>
                  <a:t>)</a:t>
                </a:r>
                <a:r>
                  <a:rPr lang="fr-FR" sz="2800" dirty="0"/>
                  <a:t> des graines a été déterminé de la manière suivante</a:t>
                </a:r>
              </a:p>
              <a:p>
                <a:pPr algn="just"/>
                <a14:m>
                  <m:oMath xmlns:m="http://schemas.openxmlformats.org/officeDocument/2006/math">
                    <m:r>
                      <a:rPr lang="fr-FR" sz="4000" b="1" i="1">
                        <a:latin typeface="Cambria Math"/>
                      </a:rPr>
                      <m:t>𝑷𝒊</m:t>
                    </m:r>
                    <m:r>
                      <a:rPr lang="fr-FR" sz="4000" b="1" i="1">
                        <a:latin typeface="Cambria Math"/>
                      </a:rPr>
                      <m:t>=</m:t>
                    </m:r>
                    <m:f>
                      <m:fPr>
                        <m:ctrlPr>
                          <a:rPr lang="fr-FR" sz="4000" b="1" i="1" baseline="-25000">
                            <a:latin typeface="Cambria Math"/>
                          </a:rPr>
                        </m:ctrlPr>
                      </m:fPr>
                      <m:num>
                        <m:r>
                          <a:rPr lang="fr-FR" sz="4000" b="1" i="1" baseline="-25000">
                            <a:latin typeface="Cambria Math"/>
                          </a:rPr>
                          <m:t>𝒙𝒊</m:t>
                        </m:r>
                      </m:num>
                      <m:den>
                        <m:r>
                          <a:rPr lang="fr-FR" sz="4000" b="1" i="1" baseline="-25000">
                            <a:latin typeface="Cambria Math"/>
                          </a:rPr>
                          <m:t>𝒏𝒊</m:t>
                        </m:r>
                      </m:den>
                    </m:f>
                    <m:r>
                      <a:rPr lang="fr-FR" sz="4000" b="1" i="1">
                        <a:latin typeface="Cambria Math"/>
                      </a:rPr>
                      <m:t>×</m:t>
                    </m:r>
                    <m:r>
                      <a:rPr lang="fr-FR" sz="4000" b="1" i="1">
                        <a:latin typeface="Cambria Math"/>
                      </a:rPr>
                      <m:t>𝒑𝒗</m:t>
                    </m:r>
                  </m:oMath>
                </a14:m>
                <a:r>
                  <a:rPr lang="fr-FR" sz="2800" b="1" dirty="0"/>
                  <a:t>  </a:t>
                </a:r>
                <a:r>
                  <a:rPr lang="fr-FR" sz="4000" dirty="0" smtClean="0"/>
                  <a:t>(</a:t>
                </a:r>
                <a14:m>
                  <m:oMath xmlns:m="http://schemas.openxmlformats.org/officeDocument/2006/math">
                    <m:r>
                      <a:rPr lang="fr-FR" sz="4800" b="1" i="1" baseline="-25000">
                        <a:latin typeface="Cambria Math"/>
                      </a:rPr>
                      <m:t>𝒙𝒊</m:t>
                    </m:r>
                  </m:oMath>
                </a14:m>
                <a:r>
                  <a:rPr lang="fr-FR" sz="2800" dirty="0"/>
                  <a:t>: Nombre de semences consommés par les animaux sous </a:t>
                </a:r>
                <a:r>
                  <a:rPr lang="fr-FR" sz="2800" dirty="0" smtClean="0"/>
                  <a:t>le semencier</a:t>
                </a:r>
                <a14:m>
                  <m:oMath xmlns:m="http://schemas.openxmlformats.org/officeDocument/2006/math">
                    <m:r>
                      <a:rPr lang="fr-FR" sz="2800" b="1" i="1" baseline="-25000">
                        <a:latin typeface="Cambria Math"/>
                      </a:rPr>
                      <m:t>𝒊</m:t>
                    </m:r>
                    <m:r>
                      <a:rPr lang="fr-FR" sz="2800" b="1" i="1" baseline="-25000">
                        <a:latin typeface="Cambria Math"/>
                      </a:rPr>
                      <m:t>,</m:t>
                    </m:r>
                  </m:oMath>
                </a14:m>
                <a:r>
                  <a:rPr lang="fr-FR" sz="2800" dirty="0"/>
                  <a:t> </a:t>
                </a:r>
                <a14:m>
                  <m:oMath xmlns:m="http://schemas.openxmlformats.org/officeDocument/2006/math">
                    <m:r>
                      <a:rPr lang="fr-FR" sz="5400" b="1" i="1" baseline="-25000">
                        <a:latin typeface="Cambria Math"/>
                      </a:rPr>
                      <m:t>𝒏𝒊</m:t>
                    </m:r>
                  </m:oMath>
                </a14:m>
                <a:r>
                  <a:rPr lang="fr-FR" sz="2800" dirty="0"/>
                  <a:t>: Nombre total de semence déposée sous le semencier</a:t>
                </a:r>
                <a14:m>
                  <m:oMath xmlns:m="http://schemas.openxmlformats.org/officeDocument/2006/math">
                    <m:r>
                      <a:rPr lang="fr-FR" sz="2800" b="1" i="1" baseline="-25000">
                        <a:latin typeface="Cambria Math"/>
                      </a:rPr>
                      <m:t>𝒊</m:t>
                    </m:r>
                  </m:oMath>
                </a14:m>
                <a:r>
                  <a:rPr lang="fr-FR" sz="2800" baseline="-25000" dirty="0"/>
                  <a:t>, </a:t>
                </a:r>
                <a14:m>
                  <m:oMath xmlns:m="http://schemas.openxmlformats.org/officeDocument/2006/math">
                    <m:r>
                      <a:rPr lang="fr-FR" sz="2800" b="1" i="1">
                        <a:latin typeface="Cambria Math"/>
                      </a:rPr>
                      <m:t>𝒑𝒗</m:t>
                    </m:r>
                  </m:oMath>
                </a14:m>
                <a:r>
                  <a:rPr lang="fr-FR" sz="2800" dirty="0"/>
                  <a:t> : Probabilité de visite des animaux sous le semencier</a:t>
                </a:r>
                <a:r>
                  <a:rPr lang="fr-FR" sz="2800" b="1" baseline="-25000" dirty="0"/>
                  <a:t> </a:t>
                </a:r>
                <a14:m>
                  <m:oMath xmlns:m="http://schemas.openxmlformats.org/officeDocument/2006/math">
                    <m:r>
                      <a:rPr lang="fr-FR" sz="2800" b="1" i="1" baseline="-25000">
                        <a:latin typeface="Cambria Math"/>
                      </a:rPr>
                      <m:t>𝒊</m:t>
                    </m:r>
                  </m:oMath>
                </a14:m>
                <a:r>
                  <a:rPr lang="fr-FR" sz="2800" baseline="-25000" dirty="0"/>
                  <a:t>,</a:t>
                </a:r>
                <a:r>
                  <a:rPr lang="fr-FR" sz="2800" dirty="0"/>
                  <a:t> </a:t>
                </a:r>
                <a:r>
                  <a:rPr lang="fr-FR" sz="3600" dirty="0" smtClean="0"/>
                  <a:t>)</a:t>
                </a:r>
                <a:r>
                  <a:rPr lang="fr-FR" sz="2800" dirty="0" smtClean="0"/>
                  <a:t>. </a:t>
                </a:r>
                <a:endParaRPr lang="fr-FR" sz="2800" dirty="0" smtClean="0"/>
              </a:p>
              <a:p>
                <a:pPr algn="just"/>
                <a:endParaRPr lang="fr-FR" sz="2800" b="1" dirty="0"/>
              </a:p>
              <a:p>
                <a:pPr marL="457200" indent="-457200" algn="just">
                  <a:buFont typeface="Wingdings" pitchFamily="2" charset="2"/>
                  <a:buChar char="Ø"/>
                </a:pPr>
                <a:r>
                  <a:rPr lang="fr-FR" sz="2800" dirty="0">
                    <a:latin typeface="Arial" pitchFamily="34" charset="0"/>
                    <a:cs typeface="Arial" pitchFamily="34" charset="0"/>
                  </a:rPr>
                  <a:t>Analyse et traitement des données</a:t>
                </a:r>
              </a:p>
              <a:p>
                <a:pPr algn="just"/>
                <a:r>
                  <a:rPr lang="fr-FR" sz="2800" dirty="0">
                    <a:latin typeface="Arial" pitchFamily="34" charset="0"/>
                    <a:cs typeface="Arial" pitchFamily="34" charset="0"/>
                  </a:rPr>
                  <a:t>Les données sont traitées et analysées dans le tableur Excel 2010 et avec le logiciel statistique R </a:t>
                </a:r>
              </a:p>
              <a:p>
                <a:pPr algn="just"/>
                <a:endParaRPr lang="fr-FR" sz="2800" b="1" dirty="0"/>
              </a:p>
            </p:txBody>
          </p:sp>
        </mc:Choice>
        <mc:Fallback>
          <p:sp>
            <p:nvSpPr>
              <p:cNvPr id="4" name="ZoneTexte 3"/>
              <p:cNvSpPr txBox="1">
                <a:spLocks noRot="1" noChangeAspect="1" noMove="1" noResize="1" noEditPoints="1" noAdjustHandles="1" noChangeArrowheads="1" noChangeShapeType="1" noTextEdit="1"/>
              </p:cNvSpPr>
              <p:nvPr/>
            </p:nvSpPr>
            <p:spPr>
              <a:xfrm>
                <a:off x="144091" y="1271720"/>
                <a:ext cx="10405155" cy="8357416"/>
              </a:xfrm>
              <a:prstGeom prst="rect">
                <a:avLst/>
              </a:prstGeom>
              <a:blipFill rotWithShape="1">
                <a:blip r:embed="rId3"/>
                <a:stretch>
                  <a:fillRect l="-1347" r="-1172"/>
                </a:stretch>
              </a:blipFill>
            </p:spPr>
            <p:txBody>
              <a:bodyPr/>
              <a:lstStyle/>
              <a:p>
                <a:r>
                  <a:rPr lang="fr-FR">
                    <a:noFill/>
                  </a:rPr>
                  <a:t> </a:t>
                </a:r>
              </a:p>
            </p:txBody>
          </p:sp>
        </mc:Fallback>
      </mc:AlternateContent>
    </p:spTree>
    <p:extLst>
      <p:ext uri="{BB962C8B-B14F-4D97-AF65-F5344CB8AC3E}">
        <p14:creationId xmlns:p14="http://schemas.microsoft.com/office/powerpoint/2010/main" val="4242310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0102" y="212498"/>
            <a:ext cx="3054066" cy="523220"/>
          </a:xfrm>
          <a:prstGeom prst="rect">
            <a:avLst/>
          </a:prstGeom>
        </p:spPr>
        <p:txBody>
          <a:bodyPr wrap="square">
            <a:spAutoFit/>
          </a:bodyPr>
          <a:lstStyle/>
          <a:p>
            <a:pPr algn="ctr"/>
            <a:r>
              <a:rPr lang="fr-FR" sz="2800" b="1" dirty="0" smtClean="0">
                <a:latin typeface="Times New Roman" pitchFamily="18" charset="0"/>
                <a:cs typeface="Times New Roman" pitchFamily="18" charset="0"/>
              </a:rPr>
              <a:t>RESULTAS </a:t>
            </a:r>
            <a:r>
              <a:rPr lang="fr-FR" b="1" dirty="0" smtClean="0">
                <a:latin typeface="Times New Roman" pitchFamily="18" charset="0"/>
                <a:cs typeface="Times New Roman" pitchFamily="18" charset="0"/>
              </a:rPr>
              <a:t> </a:t>
            </a:r>
            <a:endParaRPr lang="fr-FR" b="1" dirty="0">
              <a:latin typeface="Times New Roman" pitchFamily="18" charset="0"/>
              <a:cs typeface="Times New Roman" pitchFamily="18" charset="0"/>
            </a:endParaRPr>
          </a:p>
        </p:txBody>
      </p:sp>
      <p:sp>
        <p:nvSpPr>
          <p:cNvPr id="8" name="ZoneTexte 7"/>
          <p:cNvSpPr txBox="1"/>
          <p:nvPr/>
        </p:nvSpPr>
        <p:spPr>
          <a:xfrm>
            <a:off x="234462" y="833424"/>
            <a:ext cx="10369152" cy="2308324"/>
          </a:xfrm>
          <a:prstGeom prst="rect">
            <a:avLst/>
          </a:prstGeom>
          <a:noFill/>
        </p:spPr>
        <p:txBody>
          <a:bodyPr wrap="square" rtlCol="0">
            <a:spAutoFit/>
          </a:bodyPr>
          <a:lstStyle/>
          <a:p>
            <a:pPr algn="ctr"/>
            <a:r>
              <a:rPr lang="fr-FR" sz="3600" b="1" dirty="0" smtClean="0">
                <a:latin typeface="Arial" pitchFamily="34" charset="0"/>
                <a:cs typeface="Arial" pitchFamily="34" charset="0"/>
              </a:rPr>
              <a:t>Liste des espèces prédatrices des semences de </a:t>
            </a:r>
            <a:r>
              <a:rPr lang="fr-FR" sz="3600" b="1" i="1" dirty="0" smtClean="0">
                <a:latin typeface="Arial" pitchFamily="34" charset="0"/>
                <a:cs typeface="Arial" pitchFamily="34" charset="0"/>
              </a:rPr>
              <a:t>A</a:t>
            </a:r>
            <a:r>
              <a:rPr lang="fr-FR" sz="3600" i="1" dirty="0" smtClean="0">
                <a:latin typeface="Arial" pitchFamily="34" charset="0"/>
                <a:cs typeface="Arial" pitchFamily="34" charset="0"/>
              </a:rPr>
              <a:t>. </a:t>
            </a:r>
            <a:r>
              <a:rPr lang="fr-FR" sz="3600" b="1" i="1" dirty="0" err="1" smtClean="0">
                <a:latin typeface="Arial" pitchFamily="34" charset="0"/>
                <a:cs typeface="Arial" pitchFamily="34" charset="0"/>
              </a:rPr>
              <a:t>africana</a:t>
            </a:r>
            <a:r>
              <a:rPr lang="fr-FR" sz="3600" b="1" i="1" dirty="0" smtClean="0">
                <a:latin typeface="Arial" pitchFamily="34" charset="0"/>
                <a:cs typeface="Arial" pitchFamily="34" charset="0"/>
              </a:rPr>
              <a:t> </a:t>
            </a:r>
            <a:r>
              <a:rPr lang="fr-FR" sz="3600" b="1" dirty="0" smtClean="0">
                <a:latin typeface="Arial" pitchFamily="34" charset="0"/>
                <a:cs typeface="Arial" pitchFamily="34" charset="0"/>
              </a:rPr>
              <a:t>dans la forêt de </a:t>
            </a:r>
            <a:r>
              <a:rPr lang="fr-FR" sz="3600" b="1" dirty="0" err="1" smtClean="0">
                <a:latin typeface="Arial" pitchFamily="34" charset="0"/>
                <a:cs typeface="Arial" pitchFamily="34" charset="0"/>
              </a:rPr>
              <a:t>Boukousséra</a:t>
            </a:r>
            <a:r>
              <a:rPr lang="fr-FR" sz="3600" b="1" dirty="0" smtClean="0">
                <a:latin typeface="Arial" pitchFamily="34" charset="0"/>
                <a:cs typeface="Arial" pitchFamily="34" charset="0"/>
              </a:rPr>
              <a:t> et dans le Périmètre de reboisement de Parakou</a:t>
            </a:r>
          </a:p>
          <a:p>
            <a:r>
              <a:rPr lang="fr-FR" sz="3600" b="1" dirty="0" smtClean="0">
                <a:latin typeface="Arial" pitchFamily="34" charset="0"/>
                <a:cs typeface="Arial" pitchFamily="34" charset="0"/>
              </a:rPr>
              <a:t> </a:t>
            </a:r>
            <a:endParaRPr lang="fr-FR" sz="3600" b="1" dirty="0">
              <a:latin typeface="Arial" pitchFamily="34" charset="0"/>
              <a:cs typeface="Arial" pitchFamily="34" charset="0"/>
            </a:endParaRPr>
          </a:p>
        </p:txBody>
      </p:sp>
      <p:sp>
        <p:nvSpPr>
          <p:cNvPr id="9" name="ZoneTexte 8"/>
          <p:cNvSpPr txBox="1"/>
          <p:nvPr/>
        </p:nvSpPr>
        <p:spPr>
          <a:xfrm>
            <a:off x="234462" y="2988717"/>
            <a:ext cx="9990749" cy="5016758"/>
          </a:xfrm>
          <a:prstGeom prst="rect">
            <a:avLst/>
          </a:prstGeom>
          <a:noFill/>
        </p:spPr>
        <p:txBody>
          <a:bodyPr wrap="square" rtlCol="0">
            <a:spAutoFit/>
          </a:bodyPr>
          <a:lstStyle/>
          <a:p>
            <a:pPr marL="342900" indent="-342900">
              <a:buFont typeface="Arial" pitchFamily="34" charset="0"/>
              <a:buChar char="•"/>
            </a:pPr>
            <a:r>
              <a:rPr lang="fr-FR" sz="3200" dirty="0" smtClean="0">
                <a:latin typeface="Arial" pitchFamily="34" charset="0"/>
                <a:cs typeface="Arial" pitchFamily="34" charset="0"/>
              </a:rPr>
              <a:t>Rat </a:t>
            </a:r>
            <a:r>
              <a:rPr lang="fr-FR" sz="3200" dirty="0">
                <a:latin typeface="Arial" pitchFamily="34" charset="0"/>
                <a:cs typeface="Arial" pitchFamily="34" charset="0"/>
              </a:rPr>
              <a:t>géant de Gambie (</a:t>
            </a:r>
            <a:r>
              <a:rPr lang="fr-FR" sz="3200" i="1" dirty="0" err="1">
                <a:latin typeface="Arial" pitchFamily="34" charset="0"/>
                <a:cs typeface="Arial" pitchFamily="34" charset="0"/>
              </a:rPr>
              <a:t>Cricetomys</a:t>
            </a:r>
            <a:r>
              <a:rPr lang="fr-FR" sz="3200" i="1" dirty="0">
                <a:latin typeface="Arial" pitchFamily="34" charset="0"/>
                <a:cs typeface="Arial" pitchFamily="34" charset="0"/>
              </a:rPr>
              <a:t> </a:t>
            </a:r>
            <a:r>
              <a:rPr lang="fr-FR" sz="3200" i="1" dirty="0" err="1">
                <a:latin typeface="Arial" pitchFamily="34" charset="0"/>
                <a:cs typeface="Arial" pitchFamily="34" charset="0"/>
              </a:rPr>
              <a:t>gambianus</a:t>
            </a:r>
            <a:r>
              <a:rPr lang="fr-FR" sz="3200" dirty="0" smtClean="0">
                <a:latin typeface="Arial" pitchFamily="34" charset="0"/>
                <a:cs typeface="Arial" pitchFamily="34" charset="0"/>
              </a:rPr>
              <a:t>)</a:t>
            </a:r>
          </a:p>
          <a:p>
            <a:pPr marL="457200" indent="-457200">
              <a:buFont typeface="Arial" pitchFamily="34" charset="0"/>
              <a:buChar char="•"/>
            </a:pPr>
            <a:r>
              <a:rPr lang="fr-FR" sz="3200" dirty="0" smtClean="0">
                <a:latin typeface="Arial" pitchFamily="34" charset="0"/>
                <a:cs typeface="Arial" pitchFamily="34" charset="0"/>
              </a:rPr>
              <a:t>Le </a:t>
            </a:r>
            <a:r>
              <a:rPr lang="fr-FR" sz="3200" dirty="0">
                <a:latin typeface="Arial" pitchFamily="34" charset="0"/>
                <a:cs typeface="Arial" pitchFamily="34" charset="0"/>
              </a:rPr>
              <a:t>merle africain (</a:t>
            </a:r>
            <a:r>
              <a:rPr lang="fr-FR" sz="3200" i="1" dirty="0">
                <a:latin typeface="Arial" pitchFamily="34" charset="0"/>
                <a:cs typeface="Arial" pitchFamily="34" charset="0"/>
              </a:rPr>
              <a:t>Turdus </a:t>
            </a:r>
            <a:r>
              <a:rPr lang="fr-FR" sz="3200" i="1" dirty="0" err="1">
                <a:latin typeface="Arial" pitchFamily="34" charset="0"/>
                <a:cs typeface="Arial" pitchFamily="34" charset="0"/>
              </a:rPr>
              <a:t>pelios</a:t>
            </a:r>
            <a:r>
              <a:rPr lang="fr-FR" sz="3200" i="1" dirty="0">
                <a:latin typeface="Arial" pitchFamily="34" charset="0"/>
                <a:cs typeface="Arial" pitchFamily="34" charset="0"/>
              </a:rPr>
              <a:t> </a:t>
            </a:r>
            <a:r>
              <a:rPr lang="fr-FR" sz="3200" dirty="0" smtClean="0">
                <a:latin typeface="Arial" pitchFamily="34" charset="0"/>
                <a:cs typeface="Arial" pitchFamily="34" charset="0"/>
              </a:rPr>
              <a:t>)</a:t>
            </a:r>
          </a:p>
          <a:p>
            <a:pPr marL="457200" indent="-457200">
              <a:buFont typeface="Arial" pitchFamily="34" charset="0"/>
              <a:buChar char="•"/>
            </a:pPr>
            <a:r>
              <a:rPr lang="fr-FR" sz="3200" dirty="0" smtClean="0">
                <a:latin typeface="Arial" pitchFamily="34" charset="0"/>
                <a:cs typeface="Arial" pitchFamily="34" charset="0"/>
              </a:rPr>
              <a:t>L’écureuil </a:t>
            </a:r>
            <a:r>
              <a:rPr lang="fr-FR" sz="3200" dirty="0">
                <a:latin typeface="Arial" pitchFamily="34" charset="0"/>
                <a:cs typeface="Arial" pitchFamily="34" charset="0"/>
              </a:rPr>
              <a:t>terrestre du Sénégal (</a:t>
            </a:r>
            <a:r>
              <a:rPr lang="fr-FR" sz="3200" i="1" dirty="0" err="1">
                <a:latin typeface="Arial" pitchFamily="34" charset="0"/>
                <a:cs typeface="Arial" pitchFamily="34" charset="0"/>
              </a:rPr>
              <a:t>Euxerus</a:t>
            </a:r>
            <a:r>
              <a:rPr lang="fr-FR" sz="3200" i="1" dirty="0">
                <a:latin typeface="Arial" pitchFamily="34" charset="0"/>
                <a:cs typeface="Arial" pitchFamily="34" charset="0"/>
              </a:rPr>
              <a:t> </a:t>
            </a:r>
            <a:r>
              <a:rPr lang="fr-FR" sz="3200" i="1" dirty="0" err="1">
                <a:latin typeface="Arial" pitchFamily="34" charset="0"/>
                <a:cs typeface="Arial" pitchFamily="34" charset="0"/>
              </a:rPr>
              <a:t>erythropus</a:t>
            </a:r>
            <a:r>
              <a:rPr lang="fr-FR" sz="3200" dirty="0" smtClean="0">
                <a:latin typeface="Arial" pitchFamily="34" charset="0"/>
                <a:cs typeface="Arial" pitchFamily="34" charset="0"/>
              </a:rPr>
              <a:t>)</a:t>
            </a:r>
          </a:p>
          <a:p>
            <a:pPr marL="457200" indent="-457200">
              <a:buFont typeface="Arial" pitchFamily="34" charset="0"/>
              <a:buChar char="•"/>
            </a:pPr>
            <a:r>
              <a:rPr lang="fr-FR" sz="3200" dirty="0" smtClean="0">
                <a:latin typeface="Arial" pitchFamily="34" charset="0"/>
                <a:cs typeface="Arial" pitchFamily="34" charset="0"/>
              </a:rPr>
              <a:t>Le </a:t>
            </a:r>
            <a:r>
              <a:rPr lang="fr-FR" sz="3200" dirty="0">
                <a:latin typeface="Arial" pitchFamily="34" charset="0"/>
                <a:cs typeface="Arial" pitchFamily="34" charset="0"/>
              </a:rPr>
              <a:t>vervet (</a:t>
            </a:r>
            <a:r>
              <a:rPr lang="fr-FR" sz="3200" i="1" dirty="0" err="1">
                <a:latin typeface="Arial" pitchFamily="34" charset="0"/>
                <a:cs typeface="Arial" pitchFamily="34" charset="0"/>
              </a:rPr>
              <a:t>Cercopithecus</a:t>
            </a:r>
            <a:r>
              <a:rPr lang="fr-FR" sz="3200" i="1" dirty="0">
                <a:latin typeface="Arial" pitchFamily="34" charset="0"/>
                <a:cs typeface="Arial" pitchFamily="34" charset="0"/>
              </a:rPr>
              <a:t> </a:t>
            </a:r>
            <a:r>
              <a:rPr lang="fr-FR" sz="3200" i="1" dirty="0" err="1">
                <a:latin typeface="Arial" pitchFamily="34" charset="0"/>
                <a:cs typeface="Arial" pitchFamily="34" charset="0"/>
              </a:rPr>
              <a:t>aethiops</a:t>
            </a:r>
            <a:r>
              <a:rPr lang="fr-FR" sz="3200" i="1" dirty="0">
                <a:latin typeface="Arial" pitchFamily="34" charset="0"/>
                <a:cs typeface="Arial" pitchFamily="34" charset="0"/>
              </a:rPr>
              <a:t> </a:t>
            </a:r>
            <a:r>
              <a:rPr lang="fr-FR" sz="3200" i="1" dirty="0" err="1">
                <a:latin typeface="Arial" pitchFamily="34" charset="0"/>
                <a:cs typeface="Arial" pitchFamily="34" charset="0"/>
              </a:rPr>
              <a:t>tantalus</a:t>
            </a:r>
            <a:r>
              <a:rPr lang="fr-FR" sz="3200" dirty="0" smtClean="0">
                <a:latin typeface="Arial" pitchFamily="34" charset="0"/>
                <a:cs typeface="Arial" pitchFamily="34" charset="0"/>
              </a:rPr>
              <a:t>)</a:t>
            </a:r>
          </a:p>
          <a:p>
            <a:pPr marL="457200" indent="-457200">
              <a:buFont typeface="Arial" pitchFamily="34" charset="0"/>
              <a:buChar char="•"/>
            </a:pPr>
            <a:r>
              <a:rPr lang="fr-FR" sz="3200" dirty="0" smtClean="0">
                <a:latin typeface="Arial" pitchFamily="34" charset="0"/>
                <a:cs typeface="Arial" pitchFamily="34" charset="0"/>
              </a:rPr>
              <a:t>Le </a:t>
            </a:r>
            <a:r>
              <a:rPr lang="fr-FR" sz="3200" dirty="0">
                <a:latin typeface="Arial" pitchFamily="34" charset="0"/>
                <a:cs typeface="Arial" pitchFamily="34" charset="0"/>
              </a:rPr>
              <a:t>lièvre des rochers (</a:t>
            </a:r>
            <a:r>
              <a:rPr lang="fr-FR" sz="3200" i="1" dirty="0" err="1">
                <a:latin typeface="Arial" pitchFamily="34" charset="0"/>
                <a:cs typeface="Arial" pitchFamily="34" charset="0"/>
              </a:rPr>
              <a:t>Lepus</a:t>
            </a:r>
            <a:r>
              <a:rPr lang="fr-FR" sz="3200" i="1" dirty="0">
                <a:latin typeface="Arial" pitchFamily="34" charset="0"/>
                <a:cs typeface="Arial" pitchFamily="34" charset="0"/>
              </a:rPr>
              <a:t> </a:t>
            </a:r>
            <a:r>
              <a:rPr lang="fr-FR" sz="3200" i="1" dirty="0" err="1">
                <a:latin typeface="Arial" pitchFamily="34" charset="0"/>
                <a:cs typeface="Arial" pitchFamily="34" charset="0"/>
              </a:rPr>
              <a:t>saxalitis</a:t>
            </a:r>
            <a:r>
              <a:rPr lang="fr-FR" sz="3200" dirty="0" smtClean="0">
                <a:latin typeface="Arial" pitchFamily="34" charset="0"/>
                <a:cs typeface="Arial" pitchFamily="34" charset="0"/>
              </a:rPr>
              <a:t>)</a:t>
            </a:r>
          </a:p>
          <a:p>
            <a:pPr marL="342900" indent="-342900">
              <a:buFont typeface="Arial" pitchFamily="34" charset="0"/>
              <a:buChar char="•"/>
            </a:pPr>
            <a:r>
              <a:rPr lang="fr-FR" sz="3200" dirty="0" smtClean="0">
                <a:latin typeface="Arial" pitchFamily="34" charset="0"/>
                <a:cs typeface="Arial" pitchFamily="34" charset="0"/>
              </a:rPr>
              <a:t>Le hérisson </a:t>
            </a:r>
            <a:r>
              <a:rPr lang="fr-FR" sz="3200" dirty="0">
                <a:latin typeface="Arial" pitchFamily="34" charset="0"/>
                <a:cs typeface="Arial" pitchFamily="34" charset="0"/>
              </a:rPr>
              <a:t>à ventre blanc ( </a:t>
            </a:r>
            <a:r>
              <a:rPr lang="fr-FR" sz="3200" i="1" dirty="0" err="1">
                <a:latin typeface="Arial" pitchFamily="34" charset="0"/>
                <a:cs typeface="Arial" pitchFamily="34" charset="0"/>
              </a:rPr>
              <a:t>Atelerix</a:t>
            </a:r>
            <a:r>
              <a:rPr lang="fr-FR" sz="3200" i="1" dirty="0">
                <a:latin typeface="Arial" pitchFamily="34" charset="0"/>
                <a:cs typeface="Arial" pitchFamily="34" charset="0"/>
              </a:rPr>
              <a:t> </a:t>
            </a:r>
            <a:r>
              <a:rPr lang="fr-FR" sz="3200" i="1" dirty="0" err="1">
                <a:latin typeface="Arial" pitchFamily="34" charset="0"/>
                <a:cs typeface="Arial" pitchFamily="34" charset="0"/>
              </a:rPr>
              <a:t>albiventris</a:t>
            </a:r>
            <a:r>
              <a:rPr lang="fr-FR" sz="3200" dirty="0" smtClean="0">
                <a:latin typeface="Arial" pitchFamily="34" charset="0"/>
                <a:cs typeface="Arial" pitchFamily="34" charset="0"/>
              </a:rPr>
              <a:t>)</a:t>
            </a:r>
          </a:p>
          <a:p>
            <a:pPr marL="342900" indent="-342900">
              <a:buFont typeface="Arial" pitchFamily="34" charset="0"/>
              <a:buChar char="•"/>
            </a:pPr>
            <a:r>
              <a:rPr lang="fr-FR" sz="3200" dirty="0">
                <a:latin typeface="Arial" pitchFamily="34" charset="0"/>
                <a:cs typeface="Arial" pitchFamily="34" charset="0"/>
              </a:rPr>
              <a:t>L</a:t>
            </a:r>
            <a:r>
              <a:rPr lang="fr-FR" sz="3200" dirty="0" smtClean="0">
                <a:latin typeface="Arial" pitchFamily="34" charset="0"/>
                <a:cs typeface="Arial" pitchFamily="34" charset="0"/>
              </a:rPr>
              <a:t>e </a:t>
            </a:r>
            <a:r>
              <a:rPr lang="fr-FR" sz="3200" dirty="0">
                <a:latin typeface="Arial" pitchFamily="34" charset="0"/>
                <a:cs typeface="Arial" pitchFamily="34" charset="0"/>
              </a:rPr>
              <a:t>loir africain (</a:t>
            </a:r>
            <a:r>
              <a:rPr lang="fr-FR" sz="3200" i="1" dirty="0" err="1">
                <a:latin typeface="Arial" pitchFamily="34" charset="0"/>
                <a:cs typeface="Arial" pitchFamily="34" charset="0"/>
              </a:rPr>
              <a:t>Graphiurus</a:t>
            </a:r>
            <a:r>
              <a:rPr lang="fr-FR" sz="3200" i="1" dirty="0">
                <a:latin typeface="Arial" pitchFamily="34" charset="0"/>
                <a:cs typeface="Arial" pitchFamily="34" charset="0"/>
              </a:rPr>
              <a:t> </a:t>
            </a:r>
            <a:r>
              <a:rPr lang="fr-FR" sz="3200" i="1" dirty="0" err="1">
                <a:latin typeface="Arial" pitchFamily="34" charset="0"/>
                <a:cs typeface="Arial" pitchFamily="34" charset="0"/>
              </a:rPr>
              <a:t>murinus</a:t>
            </a:r>
            <a:r>
              <a:rPr lang="fr-FR" sz="3200" dirty="0" smtClean="0">
                <a:latin typeface="Arial" pitchFamily="34" charset="0"/>
                <a:cs typeface="Arial" pitchFamily="34" charset="0"/>
              </a:rPr>
              <a:t>)</a:t>
            </a:r>
          </a:p>
          <a:p>
            <a:pPr marL="342900" indent="-342900">
              <a:buFont typeface="Arial" pitchFamily="34" charset="0"/>
              <a:buChar char="•"/>
            </a:pPr>
            <a:r>
              <a:rPr lang="fr-FR" sz="3200" dirty="0">
                <a:latin typeface="Arial" pitchFamily="34" charset="0"/>
                <a:cs typeface="Arial" pitchFamily="34" charset="0"/>
              </a:rPr>
              <a:t>L</a:t>
            </a:r>
            <a:r>
              <a:rPr lang="fr-FR" sz="3200" dirty="0" smtClean="0">
                <a:latin typeface="Arial" pitchFamily="34" charset="0"/>
                <a:cs typeface="Arial" pitchFamily="34" charset="0"/>
              </a:rPr>
              <a:t>a </a:t>
            </a:r>
            <a:r>
              <a:rPr lang="fr-FR" sz="3200" dirty="0">
                <a:latin typeface="Arial" pitchFamily="34" charset="0"/>
                <a:cs typeface="Arial" pitchFamily="34" charset="0"/>
              </a:rPr>
              <a:t>fourmi rouge (</a:t>
            </a:r>
            <a:r>
              <a:rPr lang="fr-FR" sz="3200" i="1" dirty="0">
                <a:latin typeface="Arial" pitchFamily="34" charset="0"/>
                <a:cs typeface="Arial" pitchFamily="34" charset="0"/>
              </a:rPr>
              <a:t>Formica </a:t>
            </a:r>
            <a:r>
              <a:rPr lang="fr-FR" sz="3200" i="1" dirty="0" err="1">
                <a:latin typeface="Arial" pitchFamily="34" charset="0"/>
                <a:cs typeface="Arial" pitchFamily="34" charset="0"/>
              </a:rPr>
              <a:t>sanguinea</a:t>
            </a:r>
            <a:r>
              <a:rPr lang="fr-FR" sz="3200" dirty="0">
                <a:latin typeface="Arial" pitchFamily="34" charset="0"/>
                <a:cs typeface="Arial" pitchFamily="34" charset="0"/>
              </a:rPr>
              <a:t>) </a:t>
            </a:r>
            <a:endParaRPr lang="fr-FR" sz="3200" dirty="0" smtClean="0">
              <a:latin typeface="Arial" pitchFamily="34" charset="0"/>
              <a:cs typeface="Arial" pitchFamily="34" charset="0"/>
            </a:endParaRPr>
          </a:p>
          <a:p>
            <a:pPr marL="342900" indent="-342900">
              <a:buFont typeface="Arial" pitchFamily="34" charset="0"/>
              <a:buChar char="•"/>
            </a:pPr>
            <a:r>
              <a:rPr lang="fr-FR" sz="3200" dirty="0">
                <a:latin typeface="Arial" pitchFamily="34" charset="0"/>
                <a:cs typeface="Arial" pitchFamily="34" charset="0"/>
              </a:rPr>
              <a:t>U</a:t>
            </a:r>
            <a:r>
              <a:rPr lang="fr-FR" sz="3200" dirty="0" smtClean="0">
                <a:latin typeface="Arial" pitchFamily="34" charset="0"/>
                <a:cs typeface="Arial" pitchFamily="34" charset="0"/>
              </a:rPr>
              <a:t>n </a:t>
            </a:r>
            <a:r>
              <a:rPr lang="fr-FR" sz="3200" i="1" dirty="0" err="1">
                <a:latin typeface="Arial" pitchFamily="34" charset="0"/>
                <a:cs typeface="Arial" pitchFamily="34" charset="0"/>
              </a:rPr>
              <a:t>Muridae</a:t>
            </a:r>
            <a:r>
              <a:rPr lang="fr-FR" sz="3200" dirty="0">
                <a:latin typeface="Arial" pitchFamily="34" charset="0"/>
                <a:cs typeface="Arial" pitchFamily="34" charset="0"/>
              </a:rPr>
              <a:t> indéterminé</a:t>
            </a:r>
          </a:p>
        </p:txBody>
      </p:sp>
    </p:spTree>
    <p:extLst>
      <p:ext uri="{BB962C8B-B14F-4D97-AF65-F5344CB8AC3E}">
        <p14:creationId xmlns:p14="http://schemas.microsoft.com/office/powerpoint/2010/main" val="4042112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4091" y="116728"/>
            <a:ext cx="10441160" cy="954107"/>
          </a:xfrm>
          <a:prstGeom prst="rect">
            <a:avLst/>
          </a:prstGeom>
          <a:noFill/>
        </p:spPr>
        <p:txBody>
          <a:bodyPr wrap="square" rtlCol="0">
            <a:spAutoFit/>
          </a:bodyPr>
          <a:lstStyle/>
          <a:p>
            <a:r>
              <a:rPr lang="fr-FR" sz="2800" b="1" dirty="0" smtClean="0">
                <a:latin typeface="Arial" pitchFamily="34" charset="0"/>
                <a:cs typeface="Arial" pitchFamily="34" charset="0"/>
              </a:rPr>
              <a:t>Quelques photos montrant  les espèces prédatrices des semences de </a:t>
            </a:r>
            <a:r>
              <a:rPr lang="fr-FR" sz="2800" b="1" i="1" dirty="0" smtClean="0">
                <a:latin typeface="Arial" pitchFamily="34" charset="0"/>
                <a:cs typeface="Arial" pitchFamily="34" charset="0"/>
              </a:rPr>
              <a:t>Afzelia </a:t>
            </a:r>
            <a:r>
              <a:rPr lang="fr-FR" sz="2800" b="1" i="1" dirty="0" err="1" smtClean="0">
                <a:latin typeface="Arial" pitchFamily="34" charset="0"/>
                <a:cs typeface="Arial" pitchFamily="34" charset="0"/>
              </a:rPr>
              <a:t>africana</a:t>
            </a:r>
            <a:r>
              <a:rPr lang="fr-FR" sz="2800" b="1" i="1" dirty="0" smtClean="0">
                <a:latin typeface="Arial" pitchFamily="34" charset="0"/>
                <a:cs typeface="Arial" pitchFamily="34" charset="0"/>
              </a:rPr>
              <a:t>  </a:t>
            </a:r>
            <a:r>
              <a:rPr lang="fr-FR" sz="2800" b="1" dirty="0" smtClean="0">
                <a:latin typeface="Arial" pitchFamily="34" charset="0"/>
                <a:cs typeface="Arial" pitchFamily="34" charset="0"/>
              </a:rPr>
              <a:t>dans les deux forêts </a:t>
            </a:r>
            <a:endParaRPr lang="fr-FR" sz="2800" b="1" dirty="0">
              <a:latin typeface="Arial" pitchFamily="34" charset="0"/>
              <a:cs typeface="Arial" pitchFamily="34" charset="0"/>
            </a:endParaRPr>
          </a:p>
        </p:txBody>
      </p:sp>
      <p:pic>
        <p:nvPicPr>
          <p:cNvPr id="3" name="Image 2" descr="C:\Users\dansou boris\AppData\Local\Microsoft\Windows\INetCache\Content.Word\DSCF003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115" y="1343241"/>
            <a:ext cx="4392488" cy="3499817"/>
          </a:xfrm>
          <a:prstGeom prst="rect">
            <a:avLst/>
          </a:prstGeom>
          <a:noFill/>
          <a:ln>
            <a:noFill/>
          </a:ln>
        </p:spPr>
      </p:pic>
      <p:pic>
        <p:nvPicPr>
          <p:cNvPr id="4" name="Image 3" descr="C:\Users\dansou boris\AppData\Local\Microsoft\Windows\INetCache\Content.Word\DSCF004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830" y="1140484"/>
            <a:ext cx="4104456" cy="3733139"/>
          </a:xfrm>
          <a:prstGeom prst="rect">
            <a:avLst/>
          </a:prstGeom>
          <a:noFill/>
          <a:ln>
            <a:noFill/>
          </a:ln>
        </p:spPr>
      </p:pic>
      <p:pic>
        <p:nvPicPr>
          <p:cNvPr id="5" name="Image 4" descr="C:\Users\dansou boris\AppData\Local\Microsoft\Windows\INetCache\Content.Word\espèce inconnu.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115" y="5638661"/>
            <a:ext cx="4392488" cy="3188723"/>
          </a:xfrm>
          <a:prstGeom prst="rect">
            <a:avLst/>
          </a:prstGeom>
          <a:noFill/>
          <a:ln>
            <a:noFill/>
          </a:ln>
        </p:spPr>
      </p:pic>
      <p:pic>
        <p:nvPicPr>
          <p:cNvPr id="6" name="Image 5" descr="C:\Users\dansou boris\AppData\Local\Microsoft\Windows\INetCache\Content.Word\DSCF000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4731" y="5638661"/>
            <a:ext cx="4104456" cy="3188723"/>
          </a:xfrm>
          <a:prstGeom prst="rect">
            <a:avLst/>
          </a:prstGeom>
          <a:noFill/>
          <a:ln>
            <a:noFill/>
          </a:ln>
        </p:spPr>
      </p:pic>
      <p:sp>
        <p:nvSpPr>
          <p:cNvPr id="7" name="ZoneTexte 6"/>
          <p:cNvSpPr txBox="1"/>
          <p:nvPr/>
        </p:nvSpPr>
        <p:spPr>
          <a:xfrm>
            <a:off x="144091" y="5010910"/>
            <a:ext cx="4824536" cy="461665"/>
          </a:xfrm>
          <a:prstGeom prst="rect">
            <a:avLst/>
          </a:prstGeom>
          <a:noFill/>
        </p:spPr>
        <p:txBody>
          <a:bodyPr wrap="square" rtlCol="0">
            <a:spAutoFit/>
          </a:bodyPr>
          <a:lstStyle/>
          <a:p>
            <a:r>
              <a:rPr lang="fr-FR" sz="2400" i="1" dirty="0" smtClean="0"/>
              <a:t>Photos 1</a:t>
            </a:r>
            <a:r>
              <a:rPr lang="fr-FR" sz="2400" dirty="0" smtClean="0">
                <a:latin typeface="Arial" pitchFamily="34" charset="0"/>
                <a:cs typeface="Arial" pitchFamily="34" charset="0"/>
              </a:rPr>
              <a:t>.</a:t>
            </a:r>
            <a:r>
              <a:rPr lang="fr-FR" sz="2400" i="1" dirty="0" smtClean="0"/>
              <a:t>Cricetomys </a:t>
            </a:r>
            <a:r>
              <a:rPr lang="fr-FR" sz="2400" i="1" dirty="0" err="1" smtClean="0"/>
              <a:t>gambianus</a:t>
            </a:r>
            <a:endParaRPr lang="fr-FR" dirty="0"/>
          </a:p>
        </p:txBody>
      </p:sp>
      <p:sp>
        <p:nvSpPr>
          <p:cNvPr id="9" name="ZoneTexte 8"/>
          <p:cNvSpPr txBox="1"/>
          <p:nvPr/>
        </p:nvSpPr>
        <p:spPr>
          <a:xfrm>
            <a:off x="6192763" y="5010909"/>
            <a:ext cx="3009542" cy="461665"/>
          </a:xfrm>
          <a:prstGeom prst="rect">
            <a:avLst/>
          </a:prstGeom>
          <a:noFill/>
        </p:spPr>
        <p:txBody>
          <a:bodyPr wrap="none" rtlCol="0">
            <a:spAutoFit/>
          </a:bodyPr>
          <a:lstStyle/>
          <a:p>
            <a:r>
              <a:rPr lang="fr-FR" sz="2400" i="1" dirty="0" smtClean="0"/>
              <a:t>Photo 2</a:t>
            </a:r>
            <a:r>
              <a:rPr lang="fr-FR" sz="2400" dirty="0" smtClean="0">
                <a:latin typeface="Arial" pitchFamily="34" charset="0"/>
                <a:cs typeface="Arial" pitchFamily="34" charset="0"/>
              </a:rPr>
              <a:t>.</a:t>
            </a:r>
            <a:r>
              <a:rPr lang="fr-FR" sz="2400" i="1" dirty="0" smtClean="0"/>
              <a:t>Lepus </a:t>
            </a:r>
            <a:r>
              <a:rPr lang="fr-FR" sz="2400" i="1" dirty="0" err="1" smtClean="0"/>
              <a:t>saxalitis</a:t>
            </a:r>
            <a:endParaRPr lang="fr-FR" dirty="0"/>
          </a:p>
        </p:txBody>
      </p:sp>
      <p:sp>
        <p:nvSpPr>
          <p:cNvPr id="10" name="ZoneTexte 9"/>
          <p:cNvSpPr txBox="1"/>
          <p:nvPr/>
        </p:nvSpPr>
        <p:spPr>
          <a:xfrm>
            <a:off x="355204" y="8966937"/>
            <a:ext cx="3856569" cy="461665"/>
          </a:xfrm>
          <a:prstGeom prst="rect">
            <a:avLst/>
          </a:prstGeom>
          <a:noFill/>
        </p:spPr>
        <p:txBody>
          <a:bodyPr wrap="none" rtlCol="0">
            <a:spAutoFit/>
          </a:bodyPr>
          <a:lstStyle/>
          <a:p>
            <a:r>
              <a:rPr lang="fr-FR" sz="2400" i="1" dirty="0" smtClean="0"/>
              <a:t>Photo 3 </a:t>
            </a:r>
            <a:r>
              <a:rPr lang="fr-FR" sz="2400" dirty="0" smtClean="0">
                <a:latin typeface="Arial" pitchFamily="34" charset="0"/>
                <a:cs typeface="Arial" pitchFamily="34" charset="0"/>
              </a:rPr>
              <a:t>. </a:t>
            </a:r>
            <a:r>
              <a:rPr lang="fr-FR" sz="2400" i="1" dirty="0" err="1" smtClean="0"/>
              <a:t>Graphiurus</a:t>
            </a:r>
            <a:r>
              <a:rPr lang="fr-FR" sz="2400" i="1" dirty="0" smtClean="0"/>
              <a:t> </a:t>
            </a:r>
            <a:r>
              <a:rPr lang="fr-FR" sz="2400" i="1" dirty="0" err="1" smtClean="0"/>
              <a:t>murinus</a:t>
            </a:r>
            <a:endParaRPr lang="fr-FR" dirty="0"/>
          </a:p>
        </p:txBody>
      </p:sp>
      <p:sp>
        <p:nvSpPr>
          <p:cNvPr id="11" name="ZoneTexte 10"/>
          <p:cNvSpPr txBox="1"/>
          <p:nvPr/>
        </p:nvSpPr>
        <p:spPr>
          <a:xfrm>
            <a:off x="6356355" y="8966936"/>
            <a:ext cx="2860783" cy="461665"/>
          </a:xfrm>
          <a:prstGeom prst="rect">
            <a:avLst/>
          </a:prstGeom>
          <a:noFill/>
        </p:spPr>
        <p:txBody>
          <a:bodyPr wrap="none" rtlCol="0">
            <a:spAutoFit/>
          </a:bodyPr>
          <a:lstStyle/>
          <a:p>
            <a:r>
              <a:rPr lang="fr-FR" sz="2400" i="1" dirty="0" smtClean="0"/>
              <a:t>Photo 4</a:t>
            </a:r>
            <a:r>
              <a:rPr lang="fr-FR" sz="2400" dirty="0" smtClean="0">
                <a:latin typeface="Arial" pitchFamily="34" charset="0"/>
                <a:cs typeface="Arial" pitchFamily="34" charset="0"/>
              </a:rPr>
              <a:t>.</a:t>
            </a:r>
            <a:r>
              <a:rPr lang="fr-FR" sz="2400" i="1" dirty="0" smtClean="0"/>
              <a:t>Turdus </a:t>
            </a:r>
            <a:r>
              <a:rPr lang="fr-FR" sz="2400" i="1" dirty="0" err="1" smtClean="0"/>
              <a:t>pelios</a:t>
            </a:r>
            <a:endParaRPr lang="fr-FR" dirty="0"/>
          </a:p>
        </p:txBody>
      </p:sp>
    </p:spTree>
    <p:extLst>
      <p:ext uri="{BB962C8B-B14F-4D97-AF65-F5344CB8AC3E}">
        <p14:creationId xmlns:p14="http://schemas.microsoft.com/office/powerpoint/2010/main" val="1083534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2470"/>
            <a:ext cx="10801350" cy="1384995"/>
          </a:xfrm>
          <a:prstGeom prst="rect">
            <a:avLst/>
          </a:prstGeom>
          <a:noFill/>
        </p:spPr>
        <p:txBody>
          <a:bodyPr wrap="square" rtlCol="0">
            <a:spAutoFit/>
          </a:bodyPr>
          <a:lstStyle/>
          <a:p>
            <a:r>
              <a:rPr lang="fr-FR" sz="2800" b="1" dirty="0" smtClean="0"/>
              <a:t>Fréquences d’apparition des espèces prédatrices des semences de </a:t>
            </a:r>
            <a:r>
              <a:rPr lang="fr-FR" sz="2800" b="1" i="1" dirty="0" smtClean="0"/>
              <a:t>Afzelia </a:t>
            </a:r>
            <a:r>
              <a:rPr lang="fr-FR" sz="2800" b="1" i="1" dirty="0" err="1" smtClean="0"/>
              <a:t>africana</a:t>
            </a:r>
            <a:r>
              <a:rPr lang="fr-FR" sz="2800" b="1" i="1" dirty="0" smtClean="0"/>
              <a:t> </a:t>
            </a:r>
            <a:r>
              <a:rPr lang="fr-FR" sz="2800" b="1" dirty="0" smtClean="0"/>
              <a:t>dans la forêt de </a:t>
            </a:r>
            <a:r>
              <a:rPr lang="fr-FR" sz="2800" b="1" dirty="0" err="1" smtClean="0"/>
              <a:t>Boukoussera</a:t>
            </a:r>
            <a:r>
              <a:rPr lang="fr-FR" sz="2800" b="1" dirty="0" smtClean="0"/>
              <a:t>  et dans le périmètre de reboisement de Parakou</a:t>
            </a:r>
            <a:endParaRPr lang="fr-FR" sz="2800" b="1" i="1" dirty="0"/>
          </a:p>
        </p:txBody>
      </p:sp>
      <p:sp>
        <p:nvSpPr>
          <p:cNvPr id="5" name="ZoneTexte 4"/>
          <p:cNvSpPr txBox="1"/>
          <p:nvPr/>
        </p:nvSpPr>
        <p:spPr>
          <a:xfrm>
            <a:off x="2026738" y="9152008"/>
            <a:ext cx="6603859" cy="415498"/>
          </a:xfrm>
          <a:prstGeom prst="rect">
            <a:avLst/>
          </a:prstGeom>
          <a:noFill/>
        </p:spPr>
        <p:txBody>
          <a:bodyPr wrap="none" rtlCol="0">
            <a:spAutoFit/>
          </a:bodyPr>
          <a:lstStyle/>
          <a:p>
            <a:r>
              <a:rPr lang="fr-FR" b="1" dirty="0" smtClean="0"/>
              <a:t>Figure 1 Fréquences d’apparition des espèces prédatrices </a:t>
            </a:r>
            <a:endParaRPr lang="fr-FR" b="1" dirty="0"/>
          </a:p>
        </p:txBody>
      </p:sp>
      <p:pic>
        <p:nvPicPr>
          <p:cNvPr id="6" name="Image 5" descr="C:\Users\dansou boris\Documents\a1.jpeg"/>
          <p:cNvPicPr/>
          <p:nvPr/>
        </p:nvPicPr>
        <p:blipFill>
          <a:blip r:embed="rId2">
            <a:extLst>
              <a:ext uri="{28A0092B-C50C-407E-A947-70E740481C1C}">
                <a14:useLocalDpi xmlns:a14="http://schemas.microsoft.com/office/drawing/2010/main" val="0"/>
              </a:ext>
            </a:extLst>
          </a:blip>
          <a:srcRect/>
          <a:stretch>
            <a:fillRect/>
          </a:stretch>
        </p:blipFill>
        <p:spPr bwMode="auto">
          <a:xfrm>
            <a:off x="144091" y="1417465"/>
            <a:ext cx="10441159" cy="7721014"/>
          </a:xfrm>
          <a:prstGeom prst="rect">
            <a:avLst/>
          </a:prstGeom>
          <a:noFill/>
          <a:ln>
            <a:noFill/>
          </a:ln>
        </p:spPr>
      </p:pic>
    </p:spTree>
    <p:extLst>
      <p:ext uri="{BB962C8B-B14F-4D97-AF65-F5344CB8AC3E}">
        <p14:creationId xmlns:p14="http://schemas.microsoft.com/office/powerpoint/2010/main" val="381985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25252" y="612453"/>
            <a:ext cx="10585251" cy="1384995"/>
          </a:xfrm>
          <a:prstGeom prst="rect">
            <a:avLst/>
          </a:prstGeom>
          <a:noFill/>
        </p:spPr>
        <p:txBody>
          <a:bodyPr wrap="square" rtlCol="0">
            <a:spAutoFit/>
          </a:bodyPr>
          <a:lstStyle/>
          <a:p>
            <a:r>
              <a:rPr lang="fr-FR" b="1" dirty="0"/>
              <a:t> </a:t>
            </a:r>
            <a:r>
              <a:rPr lang="fr-FR" sz="2800" b="1" dirty="0">
                <a:latin typeface="Arial" pitchFamily="34" charset="0"/>
                <a:cs typeface="Arial" pitchFamily="34" charset="0"/>
              </a:rPr>
              <a:t>Le taux de prédation des semences de </a:t>
            </a:r>
            <a:r>
              <a:rPr lang="fr-FR" sz="2800" b="1" i="1" dirty="0">
                <a:latin typeface="Arial" pitchFamily="34" charset="0"/>
                <a:cs typeface="Arial" pitchFamily="34" charset="0"/>
              </a:rPr>
              <a:t>Afzelia </a:t>
            </a:r>
            <a:r>
              <a:rPr lang="fr-FR" sz="2800" b="1" i="1" dirty="0" err="1">
                <a:latin typeface="Arial" pitchFamily="34" charset="0"/>
                <a:cs typeface="Arial" pitchFamily="34" charset="0"/>
              </a:rPr>
              <a:t>africana</a:t>
            </a:r>
            <a:r>
              <a:rPr lang="fr-FR" sz="2800" b="1" dirty="0">
                <a:latin typeface="Arial" pitchFamily="34" charset="0"/>
                <a:cs typeface="Arial" pitchFamily="34" charset="0"/>
              </a:rPr>
              <a:t> dans la forêt de </a:t>
            </a:r>
            <a:r>
              <a:rPr lang="fr-FR" sz="2800" b="1" dirty="0" err="1" smtClean="0">
                <a:latin typeface="Arial" pitchFamily="34" charset="0"/>
                <a:cs typeface="Arial" pitchFamily="34" charset="0"/>
              </a:rPr>
              <a:t>Boukousséra</a:t>
            </a:r>
            <a:r>
              <a:rPr lang="fr-FR" sz="2800" b="1" dirty="0" smtClean="0">
                <a:latin typeface="Arial" pitchFamily="34" charset="0"/>
                <a:cs typeface="Arial" pitchFamily="34" charset="0"/>
              </a:rPr>
              <a:t> </a:t>
            </a:r>
            <a:r>
              <a:rPr lang="fr-FR" sz="2800" b="1" dirty="0">
                <a:latin typeface="Arial" pitchFamily="34" charset="0"/>
                <a:cs typeface="Arial" pitchFamily="34" charset="0"/>
              </a:rPr>
              <a:t>et dans le périmètre de reboisement de Parakou</a:t>
            </a:r>
            <a:endParaRPr lang="fr-FR" sz="2800" dirty="0">
              <a:latin typeface="Arial" pitchFamily="34" charset="0"/>
              <a:cs typeface="Arial" pitchFamily="34" charset="0"/>
            </a:endParaRPr>
          </a:p>
        </p:txBody>
      </p:sp>
      <p:graphicFrame>
        <p:nvGraphicFramePr>
          <p:cNvPr id="7" name="Graphique 6"/>
          <p:cNvGraphicFramePr/>
          <p:nvPr>
            <p:extLst>
              <p:ext uri="{D42A27DB-BD31-4B8C-83A1-F6EECF244321}">
                <p14:modId xmlns:p14="http://schemas.microsoft.com/office/powerpoint/2010/main" val="2105164680"/>
              </p:ext>
            </p:extLst>
          </p:nvPr>
        </p:nvGraphicFramePr>
        <p:xfrm>
          <a:off x="1296219" y="2556669"/>
          <a:ext cx="8352928" cy="6337085"/>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p:cNvSpPr txBox="1"/>
          <p:nvPr/>
        </p:nvSpPr>
        <p:spPr>
          <a:xfrm>
            <a:off x="1512243" y="9138479"/>
            <a:ext cx="6868162" cy="415498"/>
          </a:xfrm>
          <a:prstGeom prst="rect">
            <a:avLst/>
          </a:prstGeom>
          <a:noFill/>
        </p:spPr>
        <p:txBody>
          <a:bodyPr wrap="none" rtlCol="0">
            <a:spAutoFit/>
          </a:bodyPr>
          <a:lstStyle/>
          <a:p>
            <a:r>
              <a:rPr lang="fr-FR" b="1" dirty="0" smtClean="0"/>
              <a:t>Figure 2 taux de prédation  des semences se </a:t>
            </a:r>
            <a:r>
              <a:rPr lang="fr-FR" b="1" i="1" dirty="0" smtClean="0"/>
              <a:t>Afzelia </a:t>
            </a:r>
            <a:r>
              <a:rPr lang="fr-FR" b="1" i="1" dirty="0" err="1" smtClean="0"/>
              <a:t>africana</a:t>
            </a:r>
            <a:endParaRPr lang="fr-FR" b="1" i="1" dirty="0"/>
          </a:p>
        </p:txBody>
      </p:sp>
    </p:spTree>
    <p:extLst>
      <p:ext uri="{BB962C8B-B14F-4D97-AF65-F5344CB8AC3E}">
        <p14:creationId xmlns:p14="http://schemas.microsoft.com/office/powerpoint/2010/main" val="512065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8928" y="0"/>
            <a:ext cx="2241319" cy="461665"/>
          </a:xfrm>
          <a:prstGeom prst="rect">
            <a:avLst/>
          </a:prstGeom>
        </p:spPr>
        <p:txBody>
          <a:bodyPr wrap="none">
            <a:spAutoFit/>
          </a:bodyPr>
          <a:lstStyle/>
          <a:p>
            <a:pPr algn="ctr"/>
            <a:r>
              <a:rPr lang="fr-FR" sz="2400" b="1" dirty="0" smtClean="0">
                <a:latin typeface="Times New Roman" pitchFamily="18" charset="0"/>
                <a:cs typeface="Times New Roman" pitchFamily="18" charset="0"/>
              </a:rPr>
              <a:t>DISCUSSIONS</a:t>
            </a:r>
            <a:endParaRPr lang="fr-FR" sz="2400" b="1" dirty="0">
              <a:latin typeface="Times New Roman" pitchFamily="18" charset="0"/>
              <a:cs typeface="Times New Roman" pitchFamily="18" charset="0"/>
            </a:endParaRPr>
          </a:p>
        </p:txBody>
      </p:sp>
      <p:sp>
        <p:nvSpPr>
          <p:cNvPr id="3" name="ZoneTexte 2"/>
          <p:cNvSpPr txBox="1"/>
          <p:nvPr/>
        </p:nvSpPr>
        <p:spPr>
          <a:xfrm>
            <a:off x="1" y="461665"/>
            <a:ext cx="10801350" cy="9956572"/>
          </a:xfrm>
          <a:prstGeom prst="rect">
            <a:avLst/>
          </a:prstGeom>
          <a:noFill/>
        </p:spPr>
        <p:txBody>
          <a:bodyPr wrap="square" rtlCol="0">
            <a:spAutoFit/>
          </a:bodyPr>
          <a:lstStyle/>
          <a:p>
            <a:pPr marL="171450" indent="-171450">
              <a:buFont typeface="Wingdings" pitchFamily="2" charset="2"/>
              <a:buChar char="v"/>
            </a:pPr>
            <a:r>
              <a:rPr lang="fr-FR" sz="2400" dirty="0" smtClean="0">
                <a:latin typeface="Arial" pitchFamily="34" charset="0"/>
                <a:cs typeface="Arial" pitchFamily="34" charset="0"/>
              </a:rPr>
              <a:t>Le merle africain (</a:t>
            </a:r>
            <a:r>
              <a:rPr lang="fr-FR" sz="2400" i="1" dirty="0" smtClean="0">
                <a:latin typeface="Arial" pitchFamily="34" charset="0"/>
                <a:cs typeface="Arial" pitchFamily="34" charset="0"/>
              </a:rPr>
              <a:t>Turdus </a:t>
            </a:r>
            <a:r>
              <a:rPr lang="fr-FR" sz="2400" i="1" dirty="0" err="1" smtClean="0">
                <a:latin typeface="Arial" pitchFamily="34" charset="0"/>
                <a:cs typeface="Arial" pitchFamily="34" charset="0"/>
              </a:rPr>
              <a:t>pelios</a:t>
            </a:r>
            <a:r>
              <a:rPr lang="fr-FR" sz="2400" i="1" dirty="0" smtClean="0">
                <a:latin typeface="Arial" pitchFamily="34" charset="0"/>
                <a:cs typeface="Arial" pitchFamily="34" charset="0"/>
              </a:rPr>
              <a:t> </a:t>
            </a:r>
            <a:r>
              <a:rPr lang="fr-FR" sz="2400" dirty="0" smtClean="0">
                <a:latin typeface="Arial" pitchFamily="34" charset="0"/>
                <a:cs typeface="Arial" pitchFamily="34" charset="0"/>
              </a:rPr>
              <a:t>) est très fréquent sous les semenciers  contrairement aux autres prédateurs du jour. Cette observation rejoint celle de </a:t>
            </a:r>
            <a:r>
              <a:rPr lang="fr-FR" sz="2400" dirty="0" err="1" smtClean="0">
                <a:latin typeface="Arial" pitchFamily="34" charset="0"/>
                <a:cs typeface="Arial" pitchFamily="34" charset="0"/>
              </a:rPr>
              <a:t>Bationo</a:t>
            </a:r>
            <a:r>
              <a:rPr lang="fr-FR" sz="2400" dirty="0" smtClean="0">
                <a:latin typeface="Arial" pitchFamily="34" charset="0"/>
                <a:cs typeface="Arial" pitchFamily="34" charset="0"/>
              </a:rPr>
              <a:t> </a:t>
            </a:r>
            <a:r>
              <a:rPr lang="fr-FR" sz="2400" i="1" dirty="0" smtClean="0">
                <a:latin typeface="Arial" pitchFamily="34" charset="0"/>
                <a:cs typeface="Arial" pitchFamily="34" charset="0"/>
              </a:rPr>
              <a:t> </a:t>
            </a:r>
            <a:r>
              <a:rPr lang="fr-FR" sz="2400" dirty="0" smtClean="0">
                <a:latin typeface="Arial" pitchFamily="34" charset="0"/>
                <a:cs typeface="Arial" pitchFamily="34" charset="0"/>
              </a:rPr>
              <a:t>(2000) selon laquelle les gros oiseaux tels que les calaos (</a:t>
            </a:r>
            <a:r>
              <a:rPr lang="fr-FR" sz="2400" i="1" dirty="0" err="1" smtClean="0">
                <a:latin typeface="Arial" pitchFamily="34" charset="0"/>
                <a:cs typeface="Arial" pitchFamily="34" charset="0"/>
              </a:rPr>
              <a:t>Tockus</a:t>
            </a:r>
            <a:r>
              <a:rPr lang="fr-FR" sz="2400" i="1" dirty="0" smtClean="0">
                <a:latin typeface="Arial" pitchFamily="34" charset="0"/>
                <a:cs typeface="Arial" pitchFamily="34" charset="0"/>
              </a:rPr>
              <a:t> </a:t>
            </a:r>
            <a:r>
              <a:rPr lang="fr-FR" sz="2400" dirty="0" err="1" smtClean="0">
                <a:latin typeface="Arial" pitchFamily="34" charset="0"/>
                <a:cs typeface="Arial" pitchFamily="34" charset="0"/>
              </a:rPr>
              <a:t>spp</a:t>
            </a:r>
            <a:r>
              <a:rPr lang="fr-FR" sz="2400" dirty="0" smtClean="0">
                <a:latin typeface="Arial" pitchFamily="34" charset="0"/>
                <a:cs typeface="Arial" pitchFamily="34" charset="0"/>
              </a:rPr>
              <a:t>.), très fréquents sous les semenciers pendant la dissémination, semblent être les principaux prédateurs des graines de </a:t>
            </a:r>
            <a:r>
              <a:rPr lang="fr-FR" sz="2400" i="1" dirty="0" smtClean="0">
                <a:latin typeface="Arial" pitchFamily="34" charset="0"/>
                <a:cs typeface="Arial" pitchFamily="34" charset="0"/>
              </a:rPr>
              <a:t>A. </a:t>
            </a:r>
            <a:r>
              <a:rPr lang="fr-FR" sz="2400" i="1" dirty="0" err="1" smtClean="0">
                <a:latin typeface="Arial" pitchFamily="34" charset="0"/>
                <a:cs typeface="Arial" pitchFamily="34" charset="0"/>
              </a:rPr>
              <a:t>africana</a:t>
            </a:r>
            <a:r>
              <a:rPr lang="fr-FR" sz="2400" i="1" dirty="0" smtClean="0">
                <a:latin typeface="Arial" pitchFamily="34" charset="0"/>
                <a:cs typeface="Arial" pitchFamily="34" charset="0"/>
              </a:rPr>
              <a:t> </a:t>
            </a:r>
            <a:r>
              <a:rPr lang="fr-FR" sz="2400" dirty="0" smtClean="0">
                <a:latin typeface="Arial" pitchFamily="34" charset="0"/>
                <a:cs typeface="Arial" pitchFamily="34" charset="0"/>
              </a:rPr>
              <a:t>. </a:t>
            </a:r>
          </a:p>
          <a:p>
            <a:pPr marL="171450" indent="-171450">
              <a:buFont typeface="Wingdings" pitchFamily="2" charset="2"/>
              <a:buChar char="v"/>
            </a:pPr>
            <a:endParaRPr lang="fr-FR" sz="2400" dirty="0" smtClean="0">
              <a:latin typeface="Arial" pitchFamily="34" charset="0"/>
              <a:cs typeface="Arial" pitchFamily="34" charset="0"/>
            </a:endParaRPr>
          </a:p>
          <a:p>
            <a:pPr marL="171450" indent="-171450">
              <a:buFont typeface="Wingdings" pitchFamily="2" charset="2"/>
              <a:buChar char="v"/>
              <a:defRPr/>
            </a:pPr>
            <a:r>
              <a:rPr lang="fr-FR" sz="2400" dirty="0" smtClean="0">
                <a:latin typeface="Arial" pitchFamily="34" charset="0"/>
                <a:cs typeface="Arial" pitchFamily="34" charset="0"/>
              </a:rPr>
              <a:t>Le rat géant de Gambie (</a:t>
            </a:r>
            <a:r>
              <a:rPr lang="fr-FR" sz="2400" i="1" dirty="0" err="1" smtClean="0">
                <a:latin typeface="Arial" pitchFamily="34" charset="0"/>
                <a:cs typeface="Arial" pitchFamily="34" charset="0"/>
              </a:rPr>
              <a:t>Cricetomys</a:t>
            </a:r>
            <a:r>
              <a:rPr lang="fr-FR" sz="2400" i="1" dirty="0" smtClean="0">
                <a:latin typeface="Arial" pitchFamily="34" charset="0"/>
                <a:cs typeface="Arial" pitchFamily="34" charset="0"/>
              </a:rPr>
              <a:t> </a:t>
            </a:r>
            <a:r>
              <a:rPr lang="fr-FR" sz="2400" i="1" dirty="0" err="1" smtClean="0">
                <a:latin typeface="Arial" pitchFamily="34" charset="0"/>
                <a:cs typeface="Arial" pitchFamily="34" charset="0"/>
              </a:rPr>
              <a:t>gambianus</a:t>
            </a:r>
            <a:r>
              <a:rPr lang="fr-FR" sz="2400" dirty="0" smtClean="0">
                <a:latin typeface="Arial" pitchFamily="34" charset="0"/>
                <a:cs typeface="Arial" pitchFamily="34" charset="0"/>
              </a:rPr>
              <a:t>) s’intéresse non seulement à l’arille mais aussi aux graines de </a:t>
            </a:r>
            <a:r>
              <a:rPr lang="fr-FR" sz="2400" i="1" dirty="0" smtClean="0">
                <a:latin typeface="Arial" pitchFamily="34" charset="0"/>
                <a:cs typeface="Arial" pitchFamily="34" charset="0"/>
              </a:rPr>
              <a:t>Afzelia </a:t>
            </a:r>
            <a:r>
              <a:rPr lang="fr-FR" sz="2400" i="1" dirty="0" err="1" smtClean="0">
                <a:latin typeface="Arial" pitchFamily="34" charset="0"/>
                <a:cs typeface="Arial" pitchFamily="34" charset="0"/>
              </a:rPr>
              <a:t>africana</a:t>
            </a:r>
            <a:r>
              <a:rPr lang="fr-FR" sz="2400" i="1" dirty="0" smtClean="0">
                <a:latin typeface="Arial" pitchFamily="34" charset="0"/>
                <a:cs typeface="Arial" pitchFamily="34" charset="0"/>
              </a:rPr>
              <a:t>,</a:t>
            </a:r>
            <a:r>
              <a:rPr lang="fr-FR" sz="2400" dirty="0" smtClean="0">
                <a:latin typeface="Arial" pitchFamily="34" charset="0"/>
                <a:cs typeface="Arial" pitchFamily="34" charset="0"/>
              </a:rPr>
              <a:t> cela concorde aux résultats de </a:t>
            </a:r>
            <a:r>
              <a:rPr lang="fr-FR" sz="2400" dirty="0" err="1" smtClean="0">
                <a:latin typeface="Arial" pitchFamily="34" charset="0"/>
                <a:cs typeface="Arial" pitchFamily="34" charset="0"/>
              </a:rPr>
              <a:t>Bationo</a:t>
            </a:r>
            <a:r>
              <a:rPr lang="fr-FR" sz="2400" dirty="0" smtClean="0">
                <a:latin typeface="Arial" pitchFamily="34" charset="0"/>
                <a:cs typeface="Arial" pitchFamily="34" charset="0"/>
              </a:rPr>
              <a:t> (2002) selon lesquels le </a:t>
            </a:r>
            <a:r>
              <a:rPr lang="fr-FR" sz="2400" i="1" dirty="0" err="1" smtClean="0">
                <a:latin typeface="Arial" pitchFamily="34" charset="0"/>
                <a:cs typeface="Arial" pitchFamily="34" charset="0"/>
              </a:rPr>
              <a:t>Cricetomys</a:t>
            </a:r>
            <a:r>
              <a:rPr lang="fr-FR" sz="2400" i="1" dirty="0" smtClean="0">
                <a:latin typeface="Arial" pitchFamily="34" charset="0"/>
                <a:cs typeface="Arial" pitchFamily="34" charset="0"/>
              </a:rPr>
              <a:t> </a:t>
            </a:r>
            <a:r>
              <a:rPr lang="fr-FR" sz="2400" i="1" dirty="0" err="1" smtClean="0">
                <a:latin typeface="Arial" pitchFamily="34" charset="0"/>
                <a:cs typeface="Arial" pitchFamily="34" charset="0"/>
              </a:rPr>
              <a:t>gambianus</a:t>
            </a:r>
            <a:r>
              <a:rPr lang="fr-FR" sz="2400" dirty="0" smtClean="0">
                <a:latin typeface="Arial" pitchFamily="34" charset="0"/>
                <a:cs typeface="Arial" pitchFamily="34" charset="0"/>
              </a:rPr>
              <a:t> consomme à la fois les pulpes et les graines de </a:t>
            </a:r>
            <a:r>
              <a:rPr lang="fr-FR" sz="2800" i="1" dirty="0" err="1"/>
              <a:t>Detarium</a:t>
            </a:r>
            <a:r>
              <a:rPr lang="fr-FR" sz="2800" i="1" dirty="0"/>
              <a:t> </a:t>
            </a:r>
            <a:r>
              <a:rPr lang="fr-FR" sz="2800" i="1" dirty="0" err="1"/>
              <a:t>microcarpum</a:t>
            </a:r>
            <a:r>
              <a:rPr lang="fr-FR" sz="2400" dirty="0"/>
              <a:t>.</a:t>
            </a:r>
            <a:r>
              <a:rPr lang="fr-FR" sz="2400" i="1" dirty="0" smtClean="0">
                <a:latin typeface="Arial" pitchFamily="34" charset="0"/>
                <a:cs typeface="Arial" pitchFamily="34" charset="0"/>
              </a:rPr>
              <a:t> </a:t>
            </a:r>
            <a:r>
              <a:rPr lang="fr-FR" sz="2400" dirty="0" smtClean="0">
                <a:latin typeface="Arial" pitchFamily="34" charset="0"/>
                <a:cs typeface="Arial" pitchFamily="34" charset="0"/>
              </a:rPr>
              <a:t>.</a:t>
            </a:r>
          </a:p>
          <a:p>
            <a:pPr>
              <a:defRPr/>
            </a:pPr>
            <a:endParaRPr lang="fr-FR" sz="2400" dirty="0" smtClean="0">
              <a:latin typeface="Arial" pitchFamily="34" charset="0"/>
              <a:cs typeface="Arial" pitchFamily="34" charset="0"/>
            </a:endParaRPr>
          </a:p>
          <a:p>
            <a:pPr marL="342900" indent="-342900">
              <a:buFont typeface="Wingdings" pitchFamily="2" charset="2"/>
              <a:buChar char="v"/>
              <a:defRPr/>
            </a:pPr>
            <a:r>
              <a:rPr lang="fr-FR" sz="2400" dirty="0" smtClean="0">
                <a:latin typeface="Arial" pitchFamily="34" charset="0"/>
                <a:cs typeface="Arial" pitchFamily="34" charset="0"/>
              </a:rPr>
              <a:t>les rongeurs sont les principaux prédateurs des graines de nombreuses essences forestières après leur chute (Vincent, 1977 et Quentin, 2015). Cette affirmation est vérifiée dans la présente étude lors de l’observation des prédateurs des semences de </a:t>
            </a:r>
            <a:r>
              <a:rPr lang="fr-FR" sz="2400" i="1" dirty="0" smtClean="0">
                <a:latin typeface="Arial" pitchFamily="34" charset="0"/>
                <a:cs typeface="Arial" pitchFamily="34" charset="0"/>
              </a:rPr>
              <a:t>A. </a:t>
            </a:r>
            <a:r>
              <a:rPr lang="fr-FR" sz="2400" i="1" dirty="0" err="1" smtClean="0">
                <a:latin typeface="Arial" pitchFamily="34" charset="0"/>
                <a:cs typeface="Arial" pitchFamily="34" charset="0"/>
              </a:rPr>
              <a:t>africana</a:t>
            </a:r>
            <a:r>
              <a:rPr lang="fr-FR" sz="2400" i="1" dirty="0" smtClean="0">
                <a:latin typeface="Arial" pitchFamily="34" charset="0"/>
                <a:cs typeface="Arial" pitchFamily="34" charset="0"/>
              </a:rPr>
              <a:t> </a:t>
            </a:r>
            <a:r>
              <a:rPr lang="fr-FR" sz="2400" dirty="0" smtClean="0">
                <a:latin typeface="Arial" pitchFamily="34" charset="0"/>
                <a:cs typeface="Arial" pitchFamily="34" charset="0"/>
              </a:rPr>
              <a:t>où il y a plus de rongeur que les autres </a:t>
            </a:r>
            <a:r>
              <a:rPr lang="fr-FR" sz="2400" dirty="0">
                <a:latin typeface="Arial" pitchFamily="34" charset="0"/>
                <a:cs typeface="Arial" pitchFamily="34" charset="0"/>
              </a:rPr>
              <a:t>prédateurs </a:t>
            </a:r>
            <a:r>
              <a:rPr lang="fr-FR" sz="2400" dirty="0" smtClean="0">
                <a:latin typeface="Arial" pitchFamily="34" charset="0"/>
                <a:cs typeface="Arial" pitchFamily="34" charset="0"/>
              </a:rPr>
              <a:t>(</a:t>
            </a:r>
            <a:r>
              <a:rPr lang="fr-FR" sz="2400" b="1" dirty="0" smtClean="0">
                <a:latin typeface="Arial" pitchFamily="34" charset="0"/>
                <a:cs typeface="Arial" pitchFamily="34" charset="0"/>
              </a:rPr>
              <a:t>Fig.1)</a:t>
            </a:r>
            <a:r>
              <a:rPr lang="fr-FR" sz="2400" dirty="0" smtClean="0">
                <a:latin typeface="Arial" pitchFamily="34" charset="0"/>
                <a:cs typeface="Arial" pitchFamily="34" charset="0"/>
              </a:rPr>
              <a:t>.</a:t>
            </a:r>
          </a:p>
          <a:p>
            <a:pPr marL="342900" indent="-342900">
              <a:buFont typeface="Wingdings" pitchFamily="2" charset="2"/>
              <a:buChar char="v"/>
              <a:defRPr/>
            </a:pPr>
            <a:endParaRPr lang="fr-FR" sz="2400" dirty="0" smtClean="0">
              <a:latin typeface="Arial" pitchFamily="34" charset="0"/>
              <a:cs typeface="Arial" pitchFamily="34" charset="0"/>
            </a:endParaRPr>
          </a:p>
          <a:p>
            <a:pPr>
              <a:defRPr/>
            </a:pPr>
            <a:r>
              <a:rPr lang="fr-FR" sz="2400" dirty="0" smtClean="0">
                <a:latin typeface="Arial" pitchFamily="34" charset="0"/>
                <a:cs typeface="Arial" pitchFamily="34" charset="0"/>
              </a:rPr>
              <a:t>  </a:t>
            </a:r>
          </a:p>
          <a:p>
            <a:pPr marL="342900" indent="-342900">
              <a:buFont typeface="Wingdings" pitchFamily="2" charset="2"/>
              <a:buChar char="v"/>
              <a:defRPr/>
            </a:pPr>
            <a:r>
              <a:rPr lang="fr-FR" sz="2400" dirty="0" smtClean="0">
                <a:latin typeface="Arial" pitchFamily="34" charset="0"/>
                <a:cs typeface="Arial" pitchFamily="34" charset="0"/>
              </a:rPr>
              <a:t>Le taux de prédation des semences est très élevé 100% de prédation après deux jours aussi bien dans la forêt de </a:t>
            </a:r>
            <a:r>
              <a:rPr lang="fr-FR" sz="2400" dirty="0" err="1" smtClean="0">
                <a:latin typeface="Arial" pitchFamily="34" charset="0"/>
                <a:cs typeface="Arial" pitchFamily="34" charset="0"/>
              </a:rPr>
              <a:t>Boukoussera</a:t>
            </a:r>
            <a:r>
              <a:rPr lang="fr-FR" sz="2400" dirty="0" smtClean="0">
                <a:latin typeface="Arial" pitchFamily="34" charset="0"/>
                <a:cs typeface="Arial" pitchFamily="34" charset="0"/>
              </a:rPr>
              <a:t> que dans le périmètre de reboisement de Parakou. Le taux est de 48.8 % pour la même espèce dans la forêt de la Lama ( zone Guinéo-Congolaise du Bénin) (</a:t>
            </a:r>
            <a:r>
              <a:rPr lang="fr-FR" sz="2400" dirty="0" err="1" smtClean="0">
                <a:latin typeface="Arial" pitchFamily="34" charset="0"/>
                <a:cs typeface="Arial" pitchFamily="34" charset="0"/>
              </a:rPr>
              <a:t>Bonou</a:t>
            </a:r>
            <a:r>
              <a:rPr lang="fr-FR" sz="2400" dirty="0" smtClean="0">
                <a:latin typeface="Arial" pitchFamily="34" charset="0"/>
                <a:cs typeface="Arial" pitchFamily="34" charset="0"/>
              </a:rPr>
              <a:t> et </a:t>
            </a:r>
            <a:r>
              <a:rPr lang="fr-FR" sz="2400" i="1" dirty="0" smtClean="0">
                <a:latin typeface="Arial" pitchFamily="34" charset="0"/>
                <a:cs typeface="Arial" pitchFamily="34" charset="0"/>
              </a:rPr>
              <a:t>al</a:t>
            </a:r>
            <a:r>
              <a:rPr lang="fr-FR" sz="2400" dirty="0" smtClean="0">
                <a:latin typeface="Arial" pitchFamily="34" charset="0"/>
                <a:cs typeface="Arial" pitchFamily="34" charset="0"/>
              </a:rPr>
              <a:t>., 2009).Cela souligne de sérieuse menace à l’ égard des semences de </a:t>
            </a:r>
            <a:r>
              <a:rPr lang="fr-FR" sz="2400" i="1" dirty="0" smtClean="0">
                <a:latin typeface="Arial" pitchFamily="34" charset="0"/>
                <a:cs typeface="Arial" pitchFamily="34" charset="0"/>
              </a:rPr>
              <a:t>A. </a:t>
            </a:r>
            <a:r>
              <a:rPr lang="fr-FR" sz="2400" i="1" dirty="0" err="1" smtClean="0">
                <a:latin typeface="Arial" pitchFamily="34" charset="0"/>
                <a:cs typeface="Arial" pitchFamily="34" charset="0"/>
              </a:rPr>
              <a:t>africana</a:t>
            </a:r>
            <a:r>
              <a:rPr lang="fr-FR" sz="2400" dirty="0" smtClean="0">
                <a:latin typeface="Arial" pitchFamily="34" charset="0"/>
                <a:cs typeface="Arial" pitchFamily="34" charset="0"/>
              </a:rPr>
              <a:t> dans la zone Soudano- Guinéenne du Bénin. </a:t>
            </a:r>
          </a:p>
          <a:p>
            <a:pPr>
              <a:defRPr/>
            </a:pPr>
            <a:endParaRPr lang="fr-FR" sz="2000" dirty="0">
              <a:latin typeface="Times New Roman" pitchFamily="18" charset="0"/>
              <a:cs typeface="Times New Roman" pitchFamily="18" charset="0"/>
            </a:endParaRPr>
          </a:p>
          <a:p>
            <a:endParaRPr lang="fr-FR" dirty="0"/>
          </a:p>
        </p:txBody>
      </p:sp>
    </p:spTree>
    <p:extLst>
      <p:ext uri="{BB962C8B-B14F-4D97-AF65-F5344CB8AC3E}">
        <p14:creationId xmlns:p14="http://schemas.microsoft.com/office/powerpoint/2010/main" val="1398385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01532" y="336556"/>
            <a:ext cx="2326278" cy="584775"/>
          </a:xfrm>
          <a:prstGeom prst="rect">
            <a:avLst/>
          </a:prstGeom>
          <a:noFill/>
        </p:spPr>
        <p:txBody>
          <a:bodyPr wrap="none" rtlCol="0">
            <a:spAutoFit/>
          </a:bodyPr>
          <a:lstStyle/>
          <a:p>
            <a:r>
              <a:rPr lang="fr-FR" sz="3200" dirty="0" smtClean="0">
                <a:latin typeface="Arial" pitchFamily="34" charset="0"/>
                <a:cs typeface="Arial" pitchFamily="34" charset="0"/>
              </a:rPr>
              <a:t>Conclusion </a:t>
            </a:r>
            <a:endParaRPr lang="fr-FR" sz="3200" dirty="0">
              <a:latin typeface="Arial" pitchFamily="34" charset="0"/>
              <a:cs typeface="Arial" pitchFamily="34" charset="0"/>
            </a:endParaRPr>
          </a:p>
        </p:txBody>
      </p:sp>
      <p:sp>
        <p:nvSpPr>
          <p:cNvPr id="3" name="ZoneTexte 2"/>
          <p:cNvSpPr txBox="1"/>
          <p:nvPr/>
        </p:nvSpPr>
        <p:spPr>
          <a:xfrm>
            <a:off x="144092" y="1438881"/>
            <a:ext cx="10657258" cy="7094250"/>
          </a:xfrm>
          <a:prstGeom prst="rect">
            <a:avLst/>
          </a:prstGeom>
          <a:noFill/>
        </p:spPr>
        <p:txBody>
          <a:bodyPr wrap="square" rtlCol="0">
            <a:spAutoFit/>
          </a:bodyPr>
          <a:lstStyle/>
          <a:p>
            <a:pPr marL="342900" indent="-342900">
              <a:buFont typeface="Wingdings" pitchFamily="2" charset="2"/>
              <a:buChar char="v"/>
            </a:pPr>
            <a:r>
              <a:rPr lang="fr-FR" sz="2700" dirty="0">
                <a:latin typeface="Arial" pitchFamily="34" charset="0"/>
                <a:cs typeface="Arial" pitchFamily="34" charset="0"/>
              </a:rPr>
              <a:t>Neuf (9) espèces prédatrices des semences de </a:t>
            </a:r>
            <a:r>
              <a:rPr lang="fr-FR" sz="2700" i="1" dirty="0">
                <a:latin typeface="Arial" pitchFamily="34" charset="0"/>
                <a:cs typeface="Arial" pitchFamily="34" charset="0"/>
              </a:rPr>
              <a:t>A. </a:t>
            </a:r>
            <a:r>
              <a:rPr lang="fr-FR" sz="2700" i="1" dirty="0" err="1">
                <a:latin typeface="Arial" pitchFamily="34" charset="0"/>
                <a:cs typeface="Arial" pitchFamily="34" charset="0"/>
              </a:rPr>
              <a:t>africana</a:t>
            </a:r>
            <a:r>
              <a:rPr lang="fr-FR" sz="2700" dirty="0">
                <a:latin typeface="Arial" pitchFamily="34" charset="0"/>
                <a:cs typeface="Arial" pitchFamily="34" charset="0"/>
              </a:rPr>
              <a:t> ont été </a:t>
            </a:r>
            <a:r>
              <a:rPr lang="fr-FR" sz="2700" dirty="0" smtClean="0">
                <a:latin typeface="Arial" pitchFamily="34" charset="0"/>
                <a:cs typeface="Arial" pitchFamily="34" charset="0"/>
              </a:rPr>
              <a:t>observées </a:t>
            </a:r>
            <a:r>
              <a:rPr lang="fr-FR" sz="2700" dirty="0">
                <a:latin typeface="Arial" pitchFamily="34" charset="0"/>
                <a:cs typeface="Arial" pitchFamily="34" charset="0"/>
              </a:rPr>
              <a:t>dans la forêt de </a:t>
            </a:r>
            <a:r>
              <a:rPr lang="fr-FR" sz="2700" dirty="0" err="1" smtClean="0">
                <a:latin typeface="Arial" pitchFamily="34" charset="0"/>
                <a:cs typeface="Arial" pitchFamily="34" charset="0"/>
              </a:rPr>
              <a:t>Boukousséra</a:t>
            </a:r>
            <a:r>
              <a:rPr lang="fr-FR" sz="2700" dirty="0" smtClean="0">
                <a:latin typeface="Arial" pitchFamily="34" charset="0"/>
                <a:cs typeface="Arial" pitchFamily="34" charset="0"/>
              </a:rPr>
              <a:t> et </a:t>
            </a:r>
            <a:r>
              <a:rPr lang="fr-FR" sz="2800" dirty="0">
                <a:latin typeface="Arial" pitchFamily="34" charset="0"/>
                <a:cs typeface="Arial" pitchFamily="34" charset="0"/>
              </a:rPr>
              <a:t>dans le périmètre de reboisement de Parakou</a:t>
            </a:r>
            <a:r>
              <a:rPr lang="fr-FR" sz="2700" dirty="0" smtClean="0">
                <a:latin typeface="Arial" pitchFamily="34" charset="0"/>
                <a:cs typeface="Arial" pitchFamily="34" charset="0"/>
              </a:rPr>
              <a:t>  </a:t>
            </a:r>
            <a:r>
              <a:rPr lang="fr-FR" sz="2700" dirty="0">
                <a:latin typeface="Arial" pitchFamily="34" charset="0"/>
                <a:cs typeface="Arial" pitchFamily="34" charset="0"/>
              </a:rPr>
              <a:t>(</a:t>
            </a:r>
            <a:r>
              <a:rPr lang="fr-FR" sz="2700" i="1" dirty="0" err="1">
                <a:latin typeface="Arial" pitchFamily="34" charset="0"/>
                <a:cs typeface="Arial" pitchFamily="34" charset="0"/>
              </a:rPr>
              <a:t>Cricetomys</a:t>
            </a:r>
            <a:r>
              <a:rPr lang="fr-FR" sz="2700" i="1" dirty="0">
                <a:latin typeface="Arial" pitchFamily="34" charset="0"/>
                <a:cs typeface="Arial" pitchFamily="34" charset="0"/>
              </a:rPr>
              <a:t> </a:t>
            </a:r>
            <a:r>
              <a:rPr lang="fr-FR" sz="2700" i="1" dirty="0" err="1">
                <a:latin typeface="Arial" pitchFamily="34" charset="0"/>
                <a:cs typeface="Arial" pitchFamily="34" charset="0"/>
              </a:rPr>
              <a:t>gambianus</a:t>
            </a:r>
            <a:r>
              <a:rPr lang="fr-FR" sz="2700" dirty="0">
                <a:latin typeface="Arial" pitchFamily="34" charset="0"/>
                <a:cs typeface="Arial" pitchFamily="34" charset="0"/>
              </a:rPr>
              <a:t>, </a:t>
            </a:r>
            <a:r>
              <a:rPr lang="fr-FR" sz="2700" i="1" dirty="0">
                <a:latin typeface="Arial" pitchFamily="34" charset="0"/>
                <a:cs typeface="Arial" pitchFamily="34" charset="0"/>
              </a:rPr>
              <a:t>Turdus </a:t>
            </a:r>
            <a:r>
              <a:rPr lang="fr-FR" sz="2700" i="1" dirty="0" err="1">
                <a:latin typeface="Arial" pitchFamily="34" charset="0"/>
                <a:cs typeface="Arial" pitchFamily="34" charset="0"/>
              </a:rPr>
              <a:t>pelios</a:t>
            </a:r>
            <a:r>
              <a:rPr lang="fr-FR" sz="2700" dirty="0">
                <a:latin typeface="Arial" pitchFamily="34" charset="0"/>
                <a:cs typeface="Arial" pitchFamily="34" charset="0"/>
              </a:rPr>
              <a:t>, </a:t>
            </a:r>
            <a:r>
              <a:rPr lang="fr-FR" sz="2700" i="1" dirty="0" err="1">
                <a:latin typeface="Arial" pitchFamily="34" charset="0"/>
                <a:cs typeface="Arial" pitchFamily="34" charset="0"/>
              </a:rPr>
              <a:t>Euxerus</a:t>
            </a:r>
            <a:r>
              <a:rPr lang="fr-FR" sz="2700" i="1" dirty="0">
                <a:latin typeface="Arial" pitchFamily="34" charset="0"/>
                <a:cs typeface="Arial" pitchFamily="34" charset="0"/>
              </a:rPr>
              <a:t> </a:t>
            </a:r>
            <a:r>
              <a:rPr lang="fr-FR" sz="2700" i="1" dirty="0" err="1">
                <a:latin typeface="Arial" pitchFamily="34" charset="0"/>
                <a:cs typeface="Arial" pitchFamily="34" charset="0"/>
              </a:rPr>
              <a:t>erythropus</a:t>
            </a:r>
            <a:r>
              <a:rPr lang="fr-FR" sz="2700" dirty="0">
                <a:latin typeface="Arial" pitchFamily="34" charset="0"/>
                <a:cs typeface="Arial" pitchFamily="34" charset="0"/>
              </a:rPr>
              <a:t>, </a:t>
            </a:r>
            <a:r>
              <a:rPr lang="fr-FR" sz="2700" i="1" dirty="0" err="1">
                <a:latin typeface="Arial" pitchFamily="34" charset="0"/>
                <a:cs typeface="Arial" pitchFamily="34" charset="0"/>
              </a:rPr>
              <a:t>Cercopithecus</a:t>
            </a:r>
            <a:r>
              <a:rPr lang="fr-FR" sz="2700" i="1" dirty="0">
                <a:latin typeface="Arial" pitchFamily="34" charset="0"/>
                <a:cs typeface="Arial" pitchFamily="34" charset="0"/>
              </a:rPr>
              <a:t> </a:t>
            </a:r>
            <a:r>
              <a:rPr lang="fr-FR" sz="2700" i="1" dirty="0" err="1">
                <a:latin typeface="Arial" pitchFamily="34" charset="0"/>
                <a:cs typeface="Arial" pitchFamily="34" charset="0"/>
              </a:rPr>
              <a:t>aethiops</a:t>
            </a:r>
            <a:r>
              <a:rPr lang="fr-FR" sz="2700" i="1" dirty="0">
                <a:latin typeface="Arial" pitchFamily="34" charset="0"/>
                <a:cs typeface="Arial" pitchFamily="34" charset="0"/>
              </a:rPr>
              <a:t> </a:t>
            </a:r>
            <a:r>
              <a:rPr lang="fr-FR" sz="2700" i="1" dirty="0" err="1">
                <a:latin typeface="Arial" pitchFamily="34" charset="0"/>
                <a:cs typeface="Arial" pitchFamily="34" charset="0"/>
              </a:rPr>
              <a:t>tantalus</a:t>
            </a:r>
            <a:r>
              <a:rPr lang="fr-FR" sz="2700" dirty="0">
                <a:latin typeface="Arial" pitchFamily="34" charset="0"/>
                <a:cs typeface="Arial" pitchFamily="34" charset="0"/>
              </a:rPr>
              <a:t>, </a:t>
            </a:r>
            <a:r>
              <a:rPr lang="fr-FR" sz="2700" i="1" dirty="0" err="1">
                <a:latin typeface="Arial" pitchFamily="34" charset="0"/>
                <a:cs typeface="Arial" pitchFamily="34" charset="0"/>
              </a:rPr>
              <a:t>Lepus</a:t>
            </a:r>
            <a:r>
              <a:rPr lang="fr-FR" sz="2700" i="1" dirty="0">
                <a:latin typeface="Arial" pitchFamily="34" charset="0"/>
                <a:cs typeface="Arial" pitchFamily="34" charset="0"/>
              </a:rPr>
              <a:t> </a:t>
            </a:r>
            <a:r>
              <a:rPr lang="fr-FR" sz="2700" i="1" dirty="0" err="1">
                <a:latin typeface="Arial" pitchFamily="34" charset="0"/>
                <a:cs typeface="Arial" pitchFamily="34" charset="0"/>
              </a:rPr>
              <a:t>saxalitis</a:t>
            </a:r>
            <a:r>
              <a:rPr lang="fr-FR" sz="2700" dirty="0">
                <a:latin typeface="Arial" pitchFamily="34" charset="0"/>
                <a:cs typeface="Arial" pitchFamily="34" charset="0"/>
              </a:rPr>
              <a:t>, </a:t>
            </a:r>
            <a:r>
              <a:rPr lang="fr-FR" sz="2700" i="1" dirty="0" err="1">
                <a:latin typeface="Arial" pitchFamily="34" charset="0"/>
                <a:cs typeface="Arial" pitchFamily="34" charset="0"/>
              </a:rPr>
              <a:t>Atelerix</a:t>
            </a:r>
            <a:r>
              <a:rPr lang="fr-FR" sz="2700" i="1" dirty="0">
                <a:latin typeface="Arial" pitchFamily="34" charset="0"/>
                <a:cs typeface="Arial" pitchFamily="34" charset="0"/>
              </a:rPr>
              <a:t> </a:t>
            </a:r>
            <a:r>
              <a:rPr lang="fr-FR" sz="2700" i="1" dirty="0" err="1">
                <a:latin typeface="Arial" pitchFamily="34" charset="0"/>
                <a:cs typeface="Arial" pitchFamily="34" charset="0"/>
              </a:rPr>
              <a:t>albiventris</a:t>
            </a:r>
            <a:r>
              <a:rPr lang="fr-FR" sz="2700" dirty="0">
                <a:latin typeface="Arial" pitchFamily="34" charset="0"/>
                <a:cs typeface="Arial" pitchFamily="34" charset="0"/>
              </a:rPr>
              <a:t>, </a:t>
            </a:r>
            <a:r>
              <a:rPr lang="fr-FR" sz="2700" i="1" dirty="0" err="1">
                <a:latin typeface="Arial" pitchFamily="34" charset="0"/>
                <a:cs typeface="Arial" pitchFamily="34" charset="0"/>
              </a:rPr>
              <a:t>Graphiurus</a:t>
            </a:r>
            <a:r>
              <a:rPr lang="fr-FR" sz="2700" i="1" dirty="0">
                <a:latin typeface="Arial" pitchFamily="34" charset="0"/>
                <a:cs typeface="Arial" pitchFamily="34" charset="0"/>
              </a:rPr>
              <a:t> </a:t>
            </a:r>
            <a:r>
              <a:rPr lang="fr-FR" sz="2700" i="1" dirty="0" err="1">
                <a:latin typeface="Arial" pitchFamily="34" charset="0"/>
                <a:cs typeface="Arial" pitchFamily="34" charset="0"/>
              </a:rPr>
              <a:t>murinus</a:t>
            </a:r>
            <a:r>
              <a:rPr lang="fr-FR" sz="2700" dirty="0">
                <a:latin typeface="Arial" pitchFamily="34" charset="0"/>
                <a:cs typeface="Arial" pitchFamily="34" charset="0"/>
              </a:rPr>
              <a:t>, </a:t>
            </a:r>
            <a:r>
              <a:rPr lang="fr-FR" sz="2700" i="1" dirty="0">
                <a:latin typeface="Arial" pitchFamily="34" charset="0"/>
                <a:cs typeface="Arial" pitchFamily="34" charset="0"/>
              </a:rPr>
              <a:t>Formica </a:t>
            </a:r>
            <a:r>
              <a:rPr lang="fr-FR" sz="2700" i="1" dirty="0" err="1">
                <a:latin typeface="Arial" pitchFamily="34" charset="0"/>
                <a:cs typeface="Arial" pitchFamily="34" charset="0"/>
              </a:rPr>
              <a:t>sanguinea</a:t>
            </a:r>
            <a:r>
              <a:rPr lang="fr-FR" sz="2700" dirty="0">
                <a:latin typeface="Arial" pitchFamily="34" charset="0"/>
                <a:cs typeface="Arial" pitchFamily="34" charset="0"/>
              </a:rPr>
              <a:t> et un </a:t>
            </a:r>
            <a:r>
              <a:rPr lang="fr-FR" sz="2700" i="1" dirty="0" err="1">
                <a:latin typeface="Arial" pitchFamily="34" charset="0"/>
                <a:cs typeface="Arial" pitchFamily="34" charset="0"/>
              </a:rPr>
              <a:t>Muridae</a:t>
            </a:r>
            <a:r>
              <a:rPr lang="fr-FR" sz="2700" dirty="0">
                <a:latin typeface="Arial" pitchFamily="34" charset="0"/>
                <a:cs typeface="Arial" pitchFamily="34" charset="0"/>
              </a:rPr>
              <a:t> indéterminé). </a:t>
            </a:r>
            <a:endParaRPr lang="fr-FR" sz="2700" dirty="0" smtClean="0">
              <a:latin typeface="Arial" pitchFamily="34" charset="0"/>
              <a:cs typeface="Arial" pitchFamily="34" charset="0"/>
            </a:endParaRPr>
          </a:p>
          <a:p>
            <a:endParaRPr lang="fr-FR" sz="2700" dirty="0" smtClean="0">
              <a:latin typeface="Arial" pitchFamily="34" charset="0"/>
              <a:cs typeface="Arial" pitchFamily="34" charset="0"/>
            </a:endParaRPr>
          </a:p>
          <a:p>
            <a:pPr marL="342900" indent="-342900">
              <a:buFont typeface="Wingdings" pitchFamily="2" charset="2"/>
              <a:buChar char="v"/>
            </a:pPr>
            <a:r>
              <a:rPr lang="fr-FR" sz="2700" dirty="0" smtClean="0">
                <a:latin typeface="Arial" pitchFamily="34" charset="0"/>
                <a:cs typeface="Arial" pitchFamily="34" charset="0"/>
              </a:rPr>
              <a:t>Les </a:t>
            </a:r>
            <a:r>
              <a:rPr lang="fr-FR" sz="2700" dirty="0">
                <a:latin typeface="Arial" pitchFamily="34" charset="0"/>
                <a:cs typeface="Arial" pitchFamily="34" charset="0"/>
              </a:rPr>
              <a:t>espèces </a:t>
            </a:r>
            <a:r>
              <a:rPr lang="fr-FR" sz="2700" dirty="0" smtClean="0">
                <a:latin typeface="Arial" pitchFamily="34" charset="0"/>
                <a:cs typeface="Arial" pitchFamily="34" charset="0"/>
              </a:rPr>
              <a:t>prédatrices des semences </a:t>
            </a:r>
            <a:r>
              <a:rPr lang="fr-FR" sz="2700" dirty="0">
                <a:latin typeface="Arial" pitchFamily="34" charset="0"/>
                <a:cs typeface="Arial" pitchFamily="34" charset="0"/>
              </a:rPr>
              <a:t>n’apparaissent pas au même moment pendant les périodes de </a:t>
            </a:r>
            <a:r>
              <a:rPr lang="fr-FR" sz="2700" dirty="0" smtClean="0">
                <a:latin typeface="Arial" pitchFamily="34" charset="0"/>
                <a:cs typeface="Arial" pitchFamily="34" charset="0"/>
              </a:rPr>
              <a:t>prédation ,il y en a qui viennent le jour d’autres la nuit. Par contre d’autres viennent à la fois le jour et la nuit pour consommer les graines.</a:t>
            </a:r>
          </a:p>
          <a:p>
            <a:endParaRPr lang="fr-FR" sz="2700" dirty="0" smtClean="0">
              <a:latin typeface="Arial" pitchFamily="34" charset="0"/>
              <a:cs typeface="Arial" pitchFamily="34" charset="0"/>
            </a:endParaRPr>
          </a:p>
          <a:p>
            <a:pPr marL="342900" indent="-342900">
              <a:buFont typeface="Wingdings" pitchFamily="2" charset="2"/>
              <a:buChar char="v"/>
            </a:pPr>
            <a:r>
              <a:rPr lang="fr-FR" sz="2700" dirty="0">
                <a:latin typeface="Arial" pitchFamily="34" charset="0"/>
                <a:cs typeface="Arial" pitchFamily="34" charset="0"/>
              </a:rPr>
              <a:t>En effet, le taux de prédation des graines </a:t>
            </a:r>
            <a:r>
              <a:rPr lang="fr-FR" sz="2700" dirty="0" smtClean="0">
                <a:latin typeface="Arial" pitchFamily="34" charset="0"/>
                <a:cs typeface="Arial" pitchFamily="34" charset="0"/>
              </a:rPr>
              <a:t>est  très élevé </a:t>
            </a:r>
            <a:r>
              <a:rPr lang="fr-FR" sz="2700" dirty="0">
                <a:latin typeface="Arial" pitchFamily="34" charset="0"/>
                <a:cs typeface="Arial" pitchFamily="34" charset="0"/>
              </a:rPr>
              <a:t>100% dans les deux </a:t>
            </a:r>
            <a:r>
              <a:rPr lang="fr-FR" sz="2700" dirty="0" smtClean="0">
                <a:latin typeface="Arial" pitchFamily="34" charset="0"/>
                <a:cs typeface="Arial" pitchFamily="34" charset="0"/>
              </a:rPr>
              <a:t>forêts. </a:t>
            </a:r>
            <a:r>
              <a:rPr lang="fr-FR" sz="2700" dirty="0">
                <a:latin typeface="Arial" pitchFamily="34" charset="0"/>
                <a:cs typeface="Arial" pitchFamily="34" charset="0"/>
              </a:rPr>
              <a:t>Cela montre effectivement </a:t>
            </a:r>
            <a:r>
              <a:rPr lang="fr-FR" sz="2700" dirty="0" smtClean="0">
                <a:latin typeface="Arial" pitchFamily="34" charset="0"/>
                <a:cs typeface="Arial" pitchFamily="34" charset="0"/>
              </a:rPr>
              <a:t>l’effet des </a:t>
            </a:r>
            <a:r>
              <a:rPr lang="fr-FR" sz="2700" dirty="0">
                <a:latin typeface="Arial" pitchFamily="34" charset="0"/>
                <a:cs typeface="Arial" pitchFamily="34" charset="0"/>
              </a:rPr>
              <a:t>prédateurs sur les graines  </a:t>
            </a:r>
            <a:r>
              <a:rPr lang="fr-FR" sz="2700" dirty="0" smtClean="0">
                <a:latin typeface="Arial" pitchFamily="34" charset="0"/>
                <a:cs typeface="Arial" pitchFamily="34" charset="0"/>
              </a:rPr>
              <a:t>de </a:t>
            </a:r>
            <a:r>
              <a:rPr lang="fr-FR" sz="2700" i="1" dirty="0" smtClean="0">
                <a:latin typeface="Arial" pitchFamily="34" charset="0"/>
                <a:cs typeface="Arial" pitchFamily="34" charset="0"/>
              </a:rPr>
              <a:t>A</a:t>
            </a:r>
            <a:r>
              <a:rPr lang="fr-FR" sz="2700" i="1" dirty="0">
                <a:latin typeface="Arial" pitchFamily="34" charset="0"/>
                <a:cs typeface="Arial" pitchFamily="34" charset="0"/>
              </a:rPr>
              <a:t>. </a:t>
            </a:r>
            <a:r>
              <a:rPr lang="fr-FR" sz="2700" i="1" dirty="0" err="1">
                <a:latin typeface="Arial" pitchFamily="34" charset="0"/>
                <a:cs typeface="Arial" pitchFamily="34" charset="0"/>
              </a:rPr>
              <a:t>africana</a:t>
            </a:r>
            <a:r>
              <a:rPr lang="fr-FR" sz="2700" dirty="0">
                <a:latin typeface="Arial" pitchFamily="34" charset="0"/>
                <a:cs typeface="Arial" pitchFamily="34" charset="0"/>
              </a:rPr>
              <a:t> perturbant ainsi sa régénération dans la zone Soudano- Guinéenne du </a:t>
            </a:r>
            <a:r>
              <a:rPr lang="fr-FR" sz="2700" dirty="0" smtClean="0">
                <a:latin typeface="Arial" pitchFamily="34" charset="0"/>
                <a:cs typeface="Arial" pitchFamily="34" charset="0"/>
              </a:rPr>
              <a:t>Bénin.</a:t>
            </a:r>
          </a:p>
          <a:p>
            <a:pPr marL="342900" indent="-342900">
              <a:buFont typeface="Wingdings" pitchFamily="2" charset="2"/>
              <a:buChar char="v"/>
            </a:pPr>
            <a:endParaRPr lang="fr-FR" dirty="0">
              <a:latin typeface="Arial" pitchFamily="34" charset="0"/>
              <a:cs typeface="Arial" pitchFamily="34" charset="0"/>
            </a:endParaRPr>
          </a:p>
        </p:txBody>
      </p:sp>
    </p:spTree>
    <p:extLst>
      <p:ext uri="{BB962C8B-B14F-4D97-AF65-F5344CB8AC3E}">
        <p14:creationId xmlns:p14="http://schemas.microsoft.com/office/powerpoint/2010/main" val="4013497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7056" y="1476549"/>
            <a:ext cx="9612212" cy="6124754"/>
          </a:xfrm>
          <a:prstGeom prst="rect">
            <a:avLst/>
          </a:prstGeom>
          <a:noFill/>
        </p:spPr>
        <p:txBody>
          <a:bodyPr wrap="square" rtlCol="0">
            <a:spAutoFit/>
          </a:bodyPr>
          <a:lstStyle/>
          <a:p>
            <a:r>
              <a:rPr lang="fr-FR" sz="2800" dirty="0" smtClean="0">
                <a:latin typeface="Arial" pitchFamily="34" charset="0"/>
                <a:cs typeface="Arial" pitchFamily="34" charset="0"/>
              </a:rPr>
              <a:t>    Pour </a:t>
            </a:r>
            <a:r>
              <a:rPr lang="fr-FR" sz="2800" dirty="0">
                <a:latin typeface="Arial" pitchFamily="34" charset="0"/>
                <a:cs typeface="Arial" pitchFamily="34" charset="0"/>
              </a:rPr>
              <a:t>la gestion durable de l’ espèce</a:t>
            </a:r>
            <a:r>
              <a:rPr lang="fr-FR" sz="2800" dirty="0" smtClean="0">
                <a:latin typeface="Arial" pitchFamily="34" charset="0"/>
                <a:cs typeface="Arial" pitchFamily="34" charset="0"/>
              </a:rPr>
              <a:t>, nous suggérons de: </a:t>
            </a:r>
            <a:endParaRPr lang="fr-FR" sz="2800" i="1" dirty="0" smtClean="0">
              <a:latin typeface="Arial" pitchFamily="34" charset="0"/>
              <a:cs typeface="Arial" pitchFamily="34" charset="0"/>
            </a:endParaRPr>
          </a:p>
          <a:p>
            <a:endParaRPr lang="fr-FR" sz="2800" i="1" dirty="0" smtClean="0">
              <a:latin typeface="Arial" pitchFamily="34" charset="0"/>
              <a:cs typeface="Arial" pitchFamily="34" charset="0"/>
            </a:endParaRPr>
          </a:p>
          <a:p>
            <a:pPr marL="342900" indent="-342900">
              <a:buFont typeface="Wingdings" pitchFamily="2" charset="2"/>
              <a:buChar char="q"/>
            </a:pPr>
            <a:r>
              <a:rPr lang="fr-FR" sz="2800" dirty="0">
                <a:latin typeface="Arial" pitchFamily="34" charset="0"/>
                <a:cs typeface="Arial" pitchFamily="34" charset="0"/>
              </a:rPr>
              <a:t>Protéger </a:t>
            </a:r>
            <a:r>
              <a:rPr lang="fr-FR" sz="2800" dirty="0" smtClean="0">
                <a:latin typeface="Arial" pitchFamily="34" charset="0"/>
                <a:cs typeface="Arial" pitchFamily="34" charset="0"/>
              </a:rPr>
              <a:t>ses </a:t>
            </a:r>
            <a:r>
              <a:rPr lang="fr-FR" sz="2800" dirty="0">
                <a:latin typeface="Arial" pitchFamily="34" charset="0"/>
                <a:cs typeface="Arial" pitchFamily="34" charset="0"/>
              </a:rPr>
              <a:t>graines </a:t>
            </a:r>
            <a:r>
              <a:rPr lang="fr-FR" sz="2800" dirty="0" smtClean="0">
                <a:latin typeface="Arial" pitchFamily="34" charset="0"/>
                <a:cs typeface="Arial" pitchFamily="34" charset="0"/>
              </a:rPr>
              <a:t> contre </a:t>
            </a:r>
            <a:r>
              <a:rPr lang="fr-FR" sz="2800" dirty="0">
                <a:latin typeface="Arial" pitchFamily="34" charset="0"/>
                <a:cs typeface="Arial" pitchFamily="34" charset="0"/>
              </a:rPr>
              <a:t>les prédateurs en les identifiant dans les </a:t>
            </a:r>
            <a:r>
              <a:rPr lang="fr-FR" sz="2800" dirty="0" smtClean="0">
                <a:latin typeface="Arial" pitchFamily="34" charset="0"/>
                <a:cs typeface="Arial" pitchFamily="34" charset="0"/>
              </a:rPr>
              <a:t>forêts pendant la période de fructification de l’espèce  </a:t>
            </a:r>
            <a:r>
              <a:rPr lang="fr-FR" sz="2800" dirty="0">
                <a:latin typeface="Arial" pitchFamily="34" charset="0"/>
                <a:cs typeface="Arial" pitchFamily="34" charset="0"/>
              </a:rPr>
              <a:t>et en les entourant des </a:t>
            </a:r>
            <a:r>
              <a:rPr lang="fr-FR" sz="2800" dirty="0" smtClean="0">
                <a:latin typeface="Arial" pitchFamily="34" charset="0"/>
                <a:cs typeface="Arial" pitchFamily="34" charset="0"/>
              </a:rPr>
              <a:t>cages. Cela peut limiter les dégâts causés par les prédateurs des semences surtout les rongeurs et favoriser ainsi leurs germinations. </a:t>
            </a:r>
          </a:p>
          <a:p>
            <a:endParaRPr lang="fr-FR" sz="2800" dirty="0" smtClean="0">
              <a:latin typeface="Arial" pitchFamily="34" charset="0"/>
              <a:cs typeface="Arial" pitchFamily="34" charset="0"/>
            </a:endParaRPr>
          </a:p>
          <a:p>
            <a:endParaRPr lang="fr-FR" sz="2800" dirty="0" smtClean="0">
              <a:latin typeface="Arial" pitchFamily="34" charset="0"/>
              <a:cs typeface="Arial" pitchFamily="34" charset="0"/>
            </a:endParaRPr>
          </a:p>
          <a:p>
            <a:pPr marL="342900" indent="-342900">
              <a:buFont typeface="Wingdings" pitchFamily="2" charset="2"/>
              <a:buChar char="q"/>
            </a:pPr>
            <a:r>
              <a:rPr lang="fr-FR" sz="2800" dirty="0" smtClean="0">
                <a:latin typeface="Arial" pitchFamily="34" charset="0"/>
                <a:cs typeface="Arial" pitchFamily="34" charset="0"/>
              </a:rPr>
              <a:t>Etudier </a:t>
            </a:r>
            <a:r>
              <a:rPr lang="fr-FR" sz="2800" dirty="0">
                <a:latin typeface="Arial" pitchFamily="34" charset="0"/>
                <a:cs typeface="Arial" pitchFamily="34" charset="0"/>
              </a:rPr>
              <a:t>la biologie de l’espèce au Bénin surtout sa capacité germinative, afin de fournir des données valables </a:t>
            </a:r>
            <a:r>
              <a:rPr lang="fr-FR" sz="2800" dirty="0" smtClean="0">
                <a:latin typeface="Arial" pitchFamily="34" charset="0"/>
                <a:cs typeface="Arial" pitchFamily="34" charset="0"/>
              </a:rPr>
              <a:t>pour </a:t>
            </a:r>
            <a:r>
              <a:rPr lang="fr-FR" sz="2800" dirty="0">
                <a:latin typeface="Arial" pitchFamily="34" charset="0"/>
                <a:cs typeface="Arial" pitchFamily="34" charset="0"/>
              </a:rPr>
              <a:t>sa </a:t>
            </a:r>
            <a:r>
              <a:rPr lang="fr-FR" sz="2800" dirty="0" smtClean="0">
                <a:latin typeface="Arial" pitchFamily="34" charset="0"/>
                <a:cs typeface="Arial" pitchFamily="34" charset="0"/>
              </a:rPr>
              <a:t>conservation. </a:t>
            </a:r>
          </a:p>
          <a:p>
            <a:pPr marL="342900" indent="-342900">
              <a:buFont typeface="Wingdings" pitchFamily="2" charset="2"/>
              <a:buChar char="q"/>
            </a:pPr>
            <a:endParaRPr lang="fr-FR" sz="2800" dirty="0">
              <a:latin typeface="Arial" pitchFamily="34" charset="0"/>
              <a:cs typeface="Arial" pitchFamily="34" charset="0"/>
            </a:endParaRPr>
          </a:p>
        </p:txBody>
      </p:sp>
      <p:sp>
        <p:nvSpPr>
          <p:cNvPr id="4" name="ZoneTexte 3"/>
          <p:cNvSpPr txBox="1"/>
          <p:nvPr/>
        </p:nvSpPr>
        <p:spPr>
          <a:xfrm>
            <a:off x="3888507" y="56876"/>
            <a:ext cx="2440092" cy="584775"/>
          </a:xfrm>
          <a:prstGeom prst="rect">
            <a:avLst/>
          </a:prstGeom>
          <a:noFill/>
        </p:spPr>
        <p:txBody>
          <a:bodyPr wrap="none" rtlCol="0">
            <a:spAutoFit/>
          </a:bodyPr>
          <a:lstStyle/>
          <a:p>
            <a:r>
              <a:rPr lang="fr-FR" sz="3200" dirty="0" smtClean="0">
                <a:latin typeface="Arial" pitchFamily="34" charset="0"/>
                <a:cs typeface="Arial" pitchFamily="34" charset="0"/>
              </a:rPr>
              <a:t>Suggestions</a:t>
            </a:r>
            <a:endParaRPr lang="fr-FR" sz="3200" dirty="0">
              <a:latin typeface="Arial" pitchFamily="34" charset="0"/>
              <a:cs typeface="Arial" pitchFamily="34" charset="0"/>
            </a:endParaRPr>
          </a:p>
        </p:txBody>
      </p:sp>
    </p:spTree>
    <p:extLst>
      <p:ext uri="{BB962C8B-B14F-4D97-AF65-F5344CB8AC3E}">
        <p14:creationId xmlns:p14="http://schemas.microsoft.com/office/powerpoint/2010/main" val="2661374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24211" y="3708797"/>
            <a:ext cx="8533105" cy="1092607"/>
          </a:xfrm>
          <a:prstGeom prst="rect">
            <a:avLst/>
          </a:prstGeom>
          <a:noFill/>
        </p:spPr>
        <p:txBody>
          <a:bodyPr wrap="none" rtlCol="0">
            <a:spAutoFit/>
          </a:bodyPr>
          <a:lstStyle/>
          <a:p>
            <a:pPr lvl="0"/>
            <a:r>
              <a:rPr lang="fr-FR" sz="4400" dirty="0" smtClean="0">
                <a:solidFill>
                  <a:schemeClr val="tx1">
                    <a:lumMod val="75000"/>
                    <a:lumOff val="25000"/>
                  </a:schemeClr>
                </a:solidFill>
                <a:latin typeface="Arial" pitchFamily="34" charset="0"/>
                <a:ea typeface="Calibri"/>
                <a:cs typeface="Arial" pitchFamily="34" charset="0"/>
              </a:rPr>
              <a:t>Merci </a:t>
            </a:r>
            <a:r>
              <a:rPr lang="fr-FR" sz="4400" dirty="0">
                <a:solidFill>
                  <a:schemeClr val="tx1">
                    <a:lumMod val="75000"/>
                    <a:lumOff val="25000"/>
                  </a:schemeClr>
                </a:solidFill>
                <a:latin typeface="Arial" pitchFamily="34" charset="0"/>
                <a:ea typeface="Calibri"/>
                <a:cs typeface="Arial" pitchFamily="34" charset="0"/>
              </a:rPr>
              <a:t>de votre aimable attention</a:t>
            </a:r>
            <a:r>
              <a:rPr lang="fr-FR" sz="4400" b="1" dirty="0">
                <a:solidFill>
                  <a:schemeClr val="tx1">
                    <a:lumMod val="75000"/>
                    <a:lumOff val="25000"/>
                  </a:schemeClr>
                </a:solidFill>
                <a:latin typeface="Arial" pitchFamily="34" charset="0"/>
                <a:ea typeface="Calibri"/>
                <a:cs typeface="Arial" pitchFamily="34" charset="0"/>
              </a:rPr>
              <a:t>.</a:t>
            </a:r>
            <a:endParaRPr lang="fr-FR" sz="4400" dirty="0">
              <a:solidFill>
                <a:schemeClr val="tx1">
                  <a:lumMod val="75000"/>
                  <a:lumOff val="25000"/>
                </a:schemeClr>
              </a:solidFill>
              <a:latin typeface="Arial" pitchFamily="34" charset="0"/>
              <a:ea typeface="Calibri"/>
              <a:cs typeface="Arial" pitchFamily="34" charset="0"/>
            </a:endParaRPr>
          </a:p>
          <a:p>
            <a:endParaRPr lang="fr-FR" dirty="0"/>
          </a:p>
        </p:txBody>
      </p:sp>
    </p:spTree>
    <p:extLst>
      <p:ext uri="{BB962C8B-B14F-4D97-AF65-F5344CB8AC3E}">
        <p14:creationId xmlns:p14="http://schemas.microsoft.com/office/powerpoint/2010/main" val="2238447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492" y="76200"/>
            <a:ext cx="9951955" cy="1216024"/>
          </a:xfrm>
          <a:prstGeom prst="rect">
            <a:avLst/>
          </a:prstGeom>
          <a:noFill/>
        </p:spPr>
        <p:txBody>
          <a:bodyPr wrap="square" lIns="106985" tIns="53492" rIns="106985" bIns="53492" rtlCol="0">
            <a:spAutoFit/>
          </a:bodyPr>
          <a:lstStyle/>
          <a:p>
            <a:pPr algn="ctr"/>
            <a:r>
              <a:rPr lang="fr-FR" sz="7200" dirty="0">
                <a:latin typeface="Times New Roman" panose="02020603050405020304" pitchFamily="18" charset="0"/>
                <a:cs typeface="Times New Roman" panose="02020603050405020304" pitchFamily="18" charset="0"/>
              </a:rPr>
              <a:t>PLAN</a:t>
            </a:r>
            <a:endParaRPr lang="fr-FR" sz="7200" dirty="0"/>
          </a:p>
        </p:txBody>
      </p:sp>
      <p:sp>
        <p:nvSpPr>
          <p:cNvPr id="3" name="ZoneTexte 2"/>
          <p:cNvSpPr txBox="1"/>
          <p:nvPr/>
        </p:nvSpPr>
        <p:spPr>
          <a:xfrm>
            <a:off x="0" y="1638354"/>
            <a:ext cx="10801350" cy="7217667"/>
          </a:xfrm>
          <a:prstGeom prst="rect">
            <a:avLst/>
          </a:prstGeom>
          <a:noFill/>
        </p:spPr>
        <p:txBody>
          <a:bodyPr wrap="square" lIns="106985" tIns="53492" rIns="106985" bIns="53492" rtlCol="0">
            <a:spAutoFit/>
          </a:bodyPr>
          <a:lstStyle/>
          <a:p>
            <a:pPr marL="571500" indent="-571500">
              <a:buFont typeface="Arial" pitchFamily="34" charset="0"/>
              <a:buChar char="•"/>
            </a:pPr>
            <a:r>
              <a:rPr lang="fr-FR" sz="6600" dirty="0" smtClean="0"/>
              <a:t>INTRODUCTION </a:t>
            </a:r>
            <a:endParaRPr lang="fr-FR" sz="6600" dirty="0"/>
          </a:p>
          <a:p>
            <a:pPr marL="571500" indent="-571500">
              <a:buFont typeface="Arial" pitchFamily="34" charset="0"/>
              <a:buChar char="•"/>
            </a:pPr>
            <a:r>
              <a:rPr lang="fr-FR" sz="6600" dirty="0" smtClean="0"/>
              <a:t>OBJECTIFS ET QUESTIONS DE RECHERCHE </a:t>
            </a:r>
            <a:endParaRPr lang="fr-FR" sz="6600" dirty="0"/>
          </a:p>
          <a:p>
            <a:pPr marL="571500" indent="-571500">
              <a:buFont typeface="Arial" pitchFamily="34" charset="0"/>
              <a:buChar char="•"/>
            </a:pPr>
            <a:r>
              <a:rPr lang="fr-FR" sz="6600" dirty="0"/>
              <a:t>MATERIEL ET METHODES</a:t>
            </a:r>
          </a:p>
          <a:p>
            <a:pPr marL="571500" indent="-571500">
              <a:buFont typeface="Arial" pitchFamily="34" charset="0"/>
              <a:buChar char="•"/>
            </a:pPr>
            <a:r>
              <a:rPr lang="fr-FR" sz="6600" dirty="0"/>
              <a:t>RESULTATS </a:t>
            </a:r>
            <a:r>
              <a:rPr lang="fr-FR" sz="6600" dirty="0" smtClean="0"/>
              <a:t>ET DISCUSSIONS</a:t>
            </a:r>
            <a:endParaRPr lang="fr-FR" sz="6600" dirty="0"/>
          </a:p>
          <a:p>
            <a:pPr marL="571500" indent="-571500">
              <a:buFont typeface="Arial" pitchFamily="34" charset="0"/>
              <a:buChar char="•"/>
            </a:pPr>
            <a:r>
              <a:rPr lang="fr-FR" sz="6600" dirty="0" smtClean="0"/>
              <a:t>CONCLUSION</a:t>
            </a:r>
          </a:p>
          <a:p>
            <a:pPr marL="571500" indent="-571500">
              <a:buFont typeface="Arial" pitchFamily="34" charset="0"/>
              <a:buChar char="•"/>
            </a:pPr>
            <a:r>
              <a:rPr lang="fr-FR" sz="6600" dirty="0" smtClean="0"/>
              <a:t>SUGGESTIONS</a:t>
            </a:r>
            <a:endParaRPr lang="fr-FR" sz="6600" dirty="0">
              <a:latin typeface="Times New Roman" pitchFamily="18" charset="0"/>
              <a:cs typeface="Times New Roman" pitchFamily="18" charset="0"/>
            </a:endParaRPr>
          </a:p>
        </p:txBody>
      </p:sp>
    </p:spTree>
    <p:extLst>
      <p:ext uri="{BB962C8B-B14F-4D97-AF65-F5344CB8AC3E}">
        <p14:creationId xmlns:p14="http://schemas.microsoft.com/office/powerpoint/2010/main" val="2648246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63832" y="217610"/>
            <a:ext cx="5110028" cy="754360"/>
          </a:xfrm>
          <a:prstGeom prst="rect">
            <a:avLst/>
          </a:prstGeom>
          <a:noFill/>
        </p:spPr>
        <p:txBody>
          <a:bodyPr wrap="none" lIns="106985" tIns="53492" rIns="106985" bIns="53492" rtlCol="0">
            <a:spAutoFit/>
          </a:bodyPr>
          <a:lstStyle/>
          <a:p>
            <a:r>
              <a:rPr lang="fr-FR" sz="4200" dirty="0" smtClean="0">
                <a:latin typeface="Times New Roman" pitchFamily="18" charset="0"/>
                <a:cs typeface="Times New Roman" pitchFamily="18" charset="0"/>
              </a:rPr>
              <a:t>INTRODUCTION 1/2</a:t>
            </a:r>
            <a:endParaRPr lang="fr-FR" sz="4200" dirty="0">
              <a:latin typeface="Times New Roman" pitchFamily="18" charset="0"/>
              <a:cs typeface="Times New Roman" pitchFamily="18" charset="0"/>
            </a:endParaRPr>
          </a:p>
        </p:txBody>
      </p:sp>
      <p:sp>
        <p:nvSpPr>
          <p:cNvPr id="3" name="ZoneTexte 2"/>
          <p:cNvSpPr txBox="1"/>
          <p:nvPr/>
        </p:nvSpPr>
        <p:spPr>
          <a:xfrm>
            <a:off x="216100" y="993422"/>
            <a:ext cx="10585250" cy="8417996"/>
          </a:xfrm>
          <a:prstGeom prst="rect">
            <a:avLst/>
          </a:prstGeom>
          <a:noFill/>
        </p:spPr>
        <p:txBody>
          <a:bodyPr wrap="square" lIns="106985" tIns="53492" rIns="106985" bIns="53492" rtlCol="0">
            <a:spAutoFit/>
          </a:bodyPr>
          <a:lstStyle/>
          <a:p>
            <a:pPr marL="571500" indent="-571500">
              <a:buFont typeface="Arial" pitchFamily="34" charset="0"/>
              <a:buChar char="•"/>
            </a:pPr>
            <a:r>
              <a:rPr lang="fr-FR" sz="2800" dirty="0">
                <a:latin typeface="Arial" pitchFamily="34" charset="0"/>
                <a:cs typeface="Arial" pitchFamily="34" charset="0"/>
              </a:rPr>
              <a:t>La forêt est l’un des plus grands ensembles de biodiversité de la planète Terre (Gentry, 1992</a:t>
            </a:r>
            <a:r>
              <a:rPr lang="fr-FR" sz="2800" dirty="0" smtClean="0">
                <a:latin typeface="Arial" pitchFamily="34" charset="0"/>
                <a:cs typeface="Arial" pitchFamily="34" charset="0"/>
              </a:rPr>
              <a:t>)</a:t>
            </a:r>
          </a:p>
          <a:p>
            <a:endParaRPr lang="fr-FR" sz="2800" dirty="0" smtClean="0">
              <a:latin typeface="Arial" pitchFamily="34" charset="0"/>
              <a:cs typeface="Arial" pitchFamily="34" charset="0"/>
            </a:endParaRPr>
          </a:p>
          <a:p>
            <a:pPr marL="571500" indent="-571500">
              <a:buFont typeface="Arial" pitchFamily="34" charset="0"/>
              <a:buChar char="•"/>
            </a:pPr>
            <a:r>
              <a:rPr lang="fr-FR" sz="2800" dirty="0" smtClean="0">
                <a:latin typeface="Arial" pitchFamily="34" charset="0"/>
                <a:cs typeface="Arial" pitchFamily="34" charset="0"/>
              </a:rPr>
              <a:t>Rôle des forêts dans la vie des vivants(</a:t>
            </a:r>
            <a:r>
              <a:rPr lang="fr-FR" sz="2800" dirty="0">
                <a:latin typeface="Arial" pitchFamily="34" charset="0"/>
                <a:cs typeface="Arial" pitchFamily="34" charset="0"/>
              </a:rPr>
              <a:t> </a:t>
            </a:r>
            <a:r>
              <a:rPr lang="fr-FR" sz="2800" dirty="0" smtClean="0">
                <a:latin typeface="Arial" pitchFamily="34" charset="0"/>
                <a:cs typeface="Arial" pitchFamily="34" charset="0"/>
              </a:rPr>
              <a:t>Alimentation,  atténuation du changement climatique, conservation des écosystèmes fragiles) FAO (2018</a:t>
            </a:r>
            <a:r>
              <a:rPr lang="fr-FR" sz="2800" dirty="0">
                <a:latin typeface="Arial" pitchFamily="34" charset="0"/>
                <a:cs typeface="Arial" pitchFamily="34" charset="0"/>
              </a:rPr>
              <a:t>) .</a:t>
            </a:r>
            <a:endParaRPr lang="fr-FR" sz="2800" dirty="0" smtClean="0">
              <a:latin typeface="Arial" pitchFamily="34" charset="0"/>
              <a:cs typeface="Arial" pitchFamily="34" charset="0"/>
            </a:endParaRPr>
          </a:p>
          <a:p>
            <a:endParaRPr lang="fr-FR" sz="2800" dirty="0" smtClean="0">
              <a:latin typeface="Arial" pitchFamily="34" charset="0"/>
              <a:cs typeface="Arial" pitchFamily="34" charset="0"/>
            </a:endParaRPr>
          </a:p>
          <a:p>
            <a:pPr marL="571500" indent="-571500">
              <a:buFont typeface="Arial" pitchFamily="34" charset="0"/>
              <a:buChar char="•"/>
            </a:pPr>
            <a:r>
              <a:rPr lang="fr-FR" sz="2800" dirty="0" smtClean="0">
                <a:latin typeface="Arial" pitchFamily="34" charset="0"/>
                <a:cs typeface="Arial" pitchFamily="34" charset="0"/>
              </a:rPr>
              <a:t>Les problèmes liés à la surexploitation des forêts </a:t>
            </a:r>
            <a:r>
              <a:rPr lang="fr-FR" sz="2800" dirty="0">
                <a:latin typeface="Arial" pitchFamily="34" charset="0"/>
                <a:cs typeface="Arial" pitchFamily="34" charset="0"/>
              </a:rPr>
              <a:t>(</a:t>
            </a:r>
            <a:r>
              <a:rPr lang="fr-FR" sz="2800" dirty="0" err="1">
                <a:latin typeface="Arial" pitchFamily="34" charset="0"/>
                <a:cs typeface="Arial" pitchFamily="34" charset="0"/>
              </a:rPr>
              <a:t>Ticktin</a:t>
            </a:r>
            <a:r>
              <a:rPr lang="fr-FR" sz="2800" dirty="0">
                <a:latin typeface="Arial" pitchFamily="34" charset="0"/>
                <a:cs typeface="Arial" pitchFamily="34" charset="0"/>
              </a:rPr>
              <a:t>, 2004, Navarro et </a:t>
            </a:r>
            <a:r>
              <a:rPr lang="fr-FR" sz="2800" i="1" dirty="0">
                <a:latin typeface="Arial" pitchFamily="34" charset="0"/>
                <a:cs typeface="Arial" pitchFamily="34" charset="0"/>
              </a:rPr>
              <a:t>al</a:t>
            </a:r>
            <a:r>
              <a:rPr lang="fr-FR" sz="2800" dirty="0">
                <a:latin typeface="Arial" pitchFamily="34" charset="0"/>
                <a:cs typeface="Arial" pitchFamily="34" charset="0"/>
              </a:rPr>
              <a:t>. 2011) .</a:t>
            </a:r>
            <a:endParaRPr lang="fr-FR" sz="2800" dirty="0" smtClean="0">
              <a:latin typeface="Arial" pitchFamily="34" charset="0"/>
              <a:cs typeface="Arial" pitchFamily="34" charset="0"/>
            </a:endParaRPr>
          </a:p>
          <a:p>
            <a:endParaRPr lang="fr-FR" sz="2800" dirty="0" smtClean="0">
              <a:latin typeface="Arial" pitchFamily="34" charset="0"/>
              <a:cs typeface="Arial" pitchFamily="34" charset="0"/>
            </a:endParaRPr>
          </a:p>
          <a:p>
            <a:pPr marL="571500" indent="-571500">
              <a:buFont typeface="Arial" pitchFamily="34" charset="0"/>
              <a:buChar char="•"/>
            </a:pPr>
            <a:r>
              <a:rPr lang="fr-FR" sz="2800" dirty="0" smtClean="0">
                <a:latin typeface="Arial" pitchFamily="34" charset="0"/>
                <a:cs typeface="Arial" pitchFamily="34" charset="0"/>
              </a:rPr>
              <a:t>Les facteurs mettant en cause la régénération des forêts naturelles (</a:t>
            </a:r>
            <a:r>
              <a:rPr lang="fr-FR" sz="2800" dirty="0">
                <a:latin typeface="Arial" pitchFamily="34" charset="0"/>
                <a:cs typeface="Arial" pitchFamily="34" charset="0"/>
              </a:rPr>
              <a:t>feux de végétation, le bétail, la structure du sol et la prédation des graines </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Khaine</a:t>
            </a:r>
            <a:r>
              <a:rPr lang="fr-FR" sz="2800" dirty="0" smtClean="0">
                <a:latin typeface="Arial" pitchFamily="34" charset="0"/>
                <a:cs typeface="Arial" pitchFamily="34" charset="0"/>
              </a:rPr>
              <a:t> </a:t>
            </a:r>
            <a:r>
              <a:rPr lang="fr-FR" sz="2800" dirty="0">
                <a:latin typeface="Arial" pitchFamily="34" charset="0"/>
                <a:cs typeface="Arial" pitchFamily="34" charset="0"/>
              </a:rPr>
              <a:t>et </a:t>
            </a:r>
            <a:r>
              <a:rPr lang="fr-FR" sz="2800" i="1" dirty="0">
                <a:latin typeface="Arial" pitchFamily="34" charset="0"/>
                <a:cs typeface="Arial" pitchFamily="34" charset="0"/>
              </a:rPr>
              <a:t>al</a:t>
            </a:r>
            <a:r>
              <a:rPr lang="fr-FR" sz="2800" dirty="0">
                <a:latin typeface="Arial" pitchFamily="34" charset="0"/>
                <a:cs typeface="Arial" pitchFamily="34" charset="0"/>
              </a:rPr>
              <a:t>.2018 ; Vincent, </a:t>
            </a:r>
            <a:r>
              <a:rPr lang="fr-FR" sz="2800" dirty="0" smtClean="0">
                <a:latin typeface="Arial" pitchFamily="34" charset="0"/>
                <a:cs typeface="Arial" pitchFamily="34" charset="0"/>
              </a:rPr>
              <a:t>1977</a:t>
            </a:r>
            <a:r>
              <a:rPr lang="fr-FR" sz="2800" dirty="0">
                <a:latin typeface="Arial" pitchFamily="34" charset="0"/>
                <a:cs typeface="Arial" pitchFamily="34" charset="0"/>
              </a:rPr>
              <a:t>) .</a:t>
            </a:r>
            <a:endParaRPr lang="fr-FR" sz="2800" dirty="0" smtClean="0">
              <a:latin typeface="Arial" pitchFamily="34" charset="0"/>
              <a:cs typeface="Arial" pitchFamily="34" charset="0"/>
            </a:endParaRPr>
          </a:p>
          <a:p>
            <a:endParaRPr lang="fr-FR" sz="2800" dirty="0" smtClean="0">
              <a:latin typeface="Arial" pitchFamily="34" charset="0"/>
              <a:cs typeface="Arial" pitchFamily="34" charset="0"/>
            </a:endParaRPr>
          </a:p>
          <a:p>
            <a:pPr marL="571500" indent="-571500">
              <a:buFont typeface="Arial" pitchFamily="34" charset="0"/>
              <a:buChar char="•"/>
            </a:pPr>
            <a:r>
              <a:rPr lang="fr-FR" sz="2800" dirty="0" smtClean="0">
                <a:latin typeface="Arial" pitchFamily="34" charset="0"/>
                <a:cs typeface="Arial" pitchFamily="34" charset="0"/>
              </a:rPr>
              <a:t>En Afrique de l’ouest, l’étude sur la prédation est moins abordée et bien </a:t>
            </a:r>
            <a:r>
              <a:rPr lang="fr-FR" sz="2800" dirty="0">
                <a:latin typeface="Arial" pitchFamily="34" charset="0"/>
                <a:cs typeface="Arial" pitchFamily="34" charset="0"/>
              </a:rPr>
              <a:t>les prédateurs des graines de nombreuses espèces d'arbres sont encore </a:t>
            </a:r>
            <a:r>
              <a:rPr lang="fr-FR" sz="2800" dirty="0" smtClean="0">
                <a:latin typeface="Arial" pitchFamily="34" charset="0"/>
                <a:cs typeface="Arial" pitchFamily="34" charset="0"/>
              </a:rPr>
              <a:t>inconnus.</a:t>
            </a:r>
          </a:p>
          <a:p>
            <a:r>
              <a:rPr lang="fr-FR" sz="2800" dirty="0" smtClean="0">
                <a:latin typeface="Arial" pitchFamily="34" charset="0"/>
                <a:cs typeface="Arial" pitchFamily="34" charset="0"/>
              </a:rPr>
              <a:t> </a:t>
            </a:r>
            <a:r>
              <a:rPr lang="fr-FR" sz="2800" dirty="0">
                <a:latin typeface="Arial" pitchFamily="34" charset="0"/>
                <a:cs typeface="Arial" pitchFamily="34" charset="0"/>
              </a:rPr>
              <a:t> </a:t>
            </a:r>
            <a:endParaRPr lang="fr-FR" sz="2800" dirty="0" smtClean="0">
              <a:latin typeface="Arial" pitchFamily="34" charset="0"/>
              <a:cs typeface="Arial" pitchFamily="34" charset="0"/>
            </a:endParaRPr>
          </a:p>
          <a:p>
            <a:pPr marL="571500" indent="-571500">
              <a:buFont typeface="Arial" pitchFamily="34" charset="0"/>
              <a:buChar char="•"/>
            </a:pPr>
            <a:endParaRPr lang="fr-FR" sz="3600" dirty="0"/>
          </a:p>
        </p:txBody>
      </p:sp>
    </p:spTree>
    <p:extLst>
      <p:ext uri="{BB962C8B-B14F-4D97-AF65-F5344CB8AC3E}">
        <p14:creationId xmlns:p14="http://schemas.microsoft.com/office/powerpoint/2010/main" val="3676745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63832" y="217610"/>
            <a:ext cx="5110028" cy="754360"/>
          </a:xfrm>
          <a:prstGeom prst="rect">
            <a:avLst/>
          </a:prstGeom>
          <a:noFill/>
        </p:spPr>
        <p:txBody>
          <a:bodyPr wrap="none" lIns="106985" tIns="53492" rIns="106985" bIns="53492" rtlCol="0">
            <a:spAutoFit/>
          </a:bodyPr>
          <a:lstStyle/>
          <a:p>
            <a:r>
              <a:rPr lang="fr-FR" sz="4200" dirty="0" smtClean="0">
                <a:latin typeface="Times New Roman" pitchFamily="18" charset="0"/>
                <a:cs typeface="Times New Roman" pitchFamily="18" charset="0"/>
              </a:rPr>
              <a:t>INTRODUCTION 2/2</a:t>
            </a:r>
            <a:endParaRPr lang="fr-FR" sz="4200" dirty="0">
              <a:latin typeface="Times New Roman" pitchFamily="18" charset="0"/>
              <a:cs typeface="Times New Roman" pitchFamily="18" charset="0"/>
            </a:endParaRPr>
          </a:p>
        </p:txBody>
      </p:sp>
      <p:sp>
        <p:nvSpPr>
          <p:cNvPr id="3" name="ZoneTexte 2"/>
          <p:cNvSpPr txBox="1"/>
          <p:nvPr/>
        </p:nvSpPr>
        <p:spPr>
          <a:xfrm>
            <a:off x="288107" y="1205560"/>
            <a:ext cx="10225136" cy="7971413"/>
          </a:xfrm>
          <a:prstGeom prst="rect">
            <a:avLst/>
          </a:prstGeom>
          <a:noFill/>
        </p:spPr>
        <p:txBody>
          <a:bodyPr wrap="square" rtlCol="0">
            <a:spAutoFit/>
          </a:bodyPr>
          <a:lstStyle/>
          <a:p>
            <a:pPr marL="342900" indent="-342900">
              <a:buFont typeface="Arial" pitchFamily="34" charset="0"/>
              <a:buChar char="•"/>
            </a:pPr>
            <a:r>
              <a:rPr lang="fr-FR" sz="3200" i="1" dirty="0">
                <a:latin typeface="Arial" pitchFamily="34" charset="0"/>
                <a:cs typeface="Arial" pitchFamily="34" charset="0"/>
              </a:rPr>
              <a:t>Afzelia </a:t>
            </a:r>
            <a:r>
              <a:rPr lang="fr-FR" sz="3200" i="1" dirty="0" err="1">
                <a:latin typeface="Arial" pitchFamily="34" charset="0"/>
                <a:cs typeface="Arial" pitchFamily="34" charset="0"/>
              </a:rPr>
              <a:t>africana</a:t>
            </a:r>
            <a:r>
              <a:rPr lang="fr-FR" sz="3200" i="1" dirty="0">
                <a:latin typeface="Arial" pitchFamily="34" charset="0"/>
                <a:cs typeface="Arial" pitchFamily="34" charset="0"/>
              </a:rPr>
              <a:t> </a:t>
            </a:r>
            <a:r>
              <a:rPr lang="fr-FR" sz="3200" dirty="0">
                <a:latin typeface="Arial" pitchFamily="34" charset="0"/>
                <a:cs typeface="Arial" pitchFamily="34" charset="0"/>
              </a:rPr>
              <a:t>(</a:t>
            </a:r>
            <a:r>
              <a:rPr lang="fr-FR" sz="3200" dirty="0" err="1">
                <a:latin typeface="Arial" pitchFamily="34" charset="0"/>
                <a:cs typeface="Arial" pitchFamily="34" charset="0"/>
              </a:rPr>
              <a:t>Fabaceae</a:t>
            </a:r>
            <a:r>
              <a:rPr lang="fr-FR" sz="3200" dirty="0">
                <a:latin typeface="Arial" pitchFamily="34" charset="0"/>
                <a:cs typeface="Arial" pitchFamily="34" charset="0"/>
              </a:rPr>
              <a:t>) est un arbre à multi-usage distribué en Afrique de l'Ouest et du </a:t>
            </a:r>
            <a:r>
              <a:rPr lang="fr-FR" sz="3200" dirty="0" smtClean="0">
                <a:latin typeface="Arial" pitchFamily="34" charset="0"/>
                <a:cs typeface="Arial" pitchFamily="34" charset="0"/>
              </a:rPr>
              <a:t>Centre </a:t>
            </a:r>
          </a:p>
          <a:p>
            <a:endParaRPr lang="fr-FR" sz="3200" dirty="0" smtClean="0">
              <a:latin typeface="Arial" pitchFamily="34" charset="0"/>
              <a:cs typeface="Arial" pitchFamily="34" charset="0"/>
            </a:endParaRPr>
          </a:p>
          <a:p>
            <a:pPr marL="342900" indent="-342900">
              <a:buFont typeface="Arial" pitchFamily="34" charset="0"/>
              <a:buChar char="•"/>
            </a:pPr>
            <a:r>
              <a:rPr lang="fr-FR" sz="3200" dirty="0" smtClean="0">
                <a:latin typeface="Arial" pitchFamily="34" charset="0"/>
                <a:cs typeface="Arial" pitchFamily="34" charset="0"/>
              </a:rPr>
              <a:t>Perturbations de l’espèce </a:t>
            </a:r>
            <a:r>
              <a:rPr lang="fr-FR" sz="3200" dirty="0">
                <a:latin typeface="Arial" pitchFamily="34" charset="0"/>
                <a:cs typeface="Arial" pitchFamily="34" charset="0"/>
              </a:rPr>
              <a:t>dues aux activités humaines rendant ainsi sa régénération </a:t>
            </a:r>
            <a:r>
              <a:rPr lang="fr-FR" sz="3200" dirty="0" smtClean="0">
                <a:latin typeface="Arial" pitchFamily="34" charset="0"/>
                <a:cs typeface="Arial" pitchFamily="34" charset="0"/>
              </a:rPr>
              <a:t>difficile dans la zone Soudano-guinéenne du Bénin (</a:t>
            </a:r>
            <a:r>
              <a:rPr lang="fr-FR" sz="3200" dirty="0" err="1" smtClean="0">
                <a:latin typeface="Arial" pitchFamily="34" charset="0"/>
                <a:cs typeface="Arial" pitchFamily="34" charset="0"/>
              </a:rPr>
              <a:t>Amahowé</a:t>
            </a:r>
            <a:r>
              <a:rPr lang="fr-FR" sz="3200" dirty="0" smtClean="0">
                <a:latin typeface="Arial" pitchFamily="34" charset="0"/>
                <a:cs typeface="Arial" pitchFamily="34" charset="0"/>
              </a:rPr>
              <a:t> </a:t>
            </a:r>
            <a:r>
              <a:rPr lang="fr-FR" sz="3200" dirty="0">
                <a:latin typeface="Arial" pitchFamily="34" charset="0"/>
                <a:cs typeface="Arial" pitchFamily="34" charset="0"/>
              </a:rPr>
              <a:t>et </a:t>
            </a:r>
            <a:r>
              <a:rPr lang="fr-FR" sz="3200" i="1" dirty="0">
                <a:latin typeface="Arial" pitchFamily="34" charset="0"/>
                <a:cs typeface="Arial" pitchFamily="34" charset="0"/>
              </a:rPr>
              <a:t>al</a:t>
            </a:r>
            <a:r>
              <a:rPr lang="fr-FR" sz="3200" dirty="0">
                <a:latin typeface="Arial" pitchFamily="34" charset="0"/>
                <a:cs typeface="Arial" pitchFamily="34" charset="0"/>
              </a:rPr>
              <a:t> </a:t>
            </a:r>
            <a:r>
              <a:rPr lang="fr-FR" sz="3200" dirty="0" smtClean="0">
                <a:latin typeface="Arial" pitchFamily="34" charset="0"/>
                <a:cs typeface="Arial" pitchFamily="34" charset="0"/>
              </a:rPr>
              <a:t>2018). </a:t>
            </a:r>
          </a:p>
          <a:p>
            <a:endParaRPr lang="fr-FR" sz="3200" dirty="0">
              <a:latin typeface="Arial" pitchFamily="34" charset="0"/>
              <a:cs typeface="Arial" pitchFamily="34" charset="0"/>
            </a:endParaRPr>
          </a:p>
          <a:p>
            <a:pPr marL="342900" indent="-342900">
              <a:buFont typeface="Arial" pitchFamily="34" charset="0"/>
              <a:buChar char="•"/>
            </a:pPr>
            <a:r>
              <a:rPr lang="fr-FR" sz="3200" dirty="0">
                <a:latin typeface="Arial" pitchFamily="34" charset="0"/>
                <a:cs typeface="Arial" pitchFamily="34" charset="0"/>
              </a:rPr>
              <a:t>L</a:t>
            </a:r>
            <a:r>
              <a:rPr lang="fr-FR" sz="3200" dirty="0" smtClean="0">
                <a:latin typeface="Arial" pitchFamily="34" charset="0"/>
                <a:cs typeface="Arial" pitchFamily="34" charset="0"/>
              </a:rPr>
              <a:t>a prédation est mentionnée comme l’un des facteurs limitant la régénération de  </a:t>
            </a:r>
            <a:r>
              <a:rPr lang="fr-FR" sz="3200" dirty="0">
                <a:latin typeface="Arial" pitchFamily="34" charset="0"/>
                <a:cs typeface="Arial" pitchFamily="34" charset="0"/>
              </a:rPr>
              <a:t>ses semences </a:t>
            </a:r>
            <a:r>
              <a:rPr lang="fr-FR" sz="3200" dirty="0" smtClean="0">
                <a:latin typeface="Arial" pitchFamily="34" charset="0"/>
                <a:cs typeface="Arial" pitchFamily="34" charset="0"/>
              </a:rPr>
              <a:t>(</a:t>
            </a:r>
            <a:r>
              <a:rPr lang="fr-FR" sz="3200" dirty="0" err="1" smtClean="0">
                <a:latin typeface="Arial" pitchFamily="34" charset="0"/>
                <a:cs typeface="Arial" pitchFamily="34" charset="0"/>
              </a:rPr>
              <a:t>Bationo</a:t>
            </a:r>
            <a:r>
              <a:rPr lang="fr-FR" sz="3200" dirty="0" smtClean="0">
                <a:latin typeface="Arial" pitchFamily="34" charset="0"/>
                <a:cs typeface="Arial" pitchFamily="34" charset="0"/>
              </a:rPr>
              <a:t> </a:t>
            </a:r>
            <a:r>
              <a:rPr lang="fr-FR" sz="3200" dirty="0">
                <a:latin typeface="Arial" pitchFamily="34" charset="0"/>
                <a:cs typeface="Arial" pitchFamily="34" charset="0"/>
              </a:rPr>
              <a:t>et </a:t>
            </a:r>
            <a:r>
              <a:rPr lang="fr-FR" sz="3200" i="1" dirty="0">
                <a:latin typeface="Arial" pitchFamily="34" charset="0"/>
                <a:cs typeface="Arial" pitchFamily="34" charset="0"/>
              </a:rPr>
              <a:t>al</a:t>
            </a:r>
            <a:r>
              <a:rPr lang="fr-FR" sz="3200" dirty="0">
                <a:latin typeface="Arial" pitchFamily="34" charset="0"/>
                <a:cs typeface="Arial" pitchFamily="34" charset="0"/>
              </a:rPr>
              <a:t>., </a:t>
            </a:r>
            <a:r>
              <a:rPr lang="fr-FR" sz="3200" dirty="0">
                <a:latin typeface="Arial" pitchFamily="34" charset="0"/>
                <a:cs typeface="Arial" pitchFamily="34" charset="0"/>
              </a:rPr>
              <a:t>2000; </a:t>
            </a:r>
            <a:r>
              <a:rPr lang="fr-FR" sz="3200" dirty="0" err="1">
                <a:latin typeface="Arial" pitchFamily="34" charset="0"/>
                <a:cs typeface="Arial" pitchFamily="34" charset="0"/>
              </a:rPr>
              <a:t>Amahowé</a:t>
            </a:r>
            <a:r>
              <a:rPr lang="fr-FR" sz="3200" dirty="0">
                <a:latin typeface="Arial" pitchFamily="34" charset="0"/>
                <a:cs typeface="Arial" pitchFamily="34" charset="0"/>
              </a:rPr>
              <a:t> et </a:t>
            </a:r>
            <a:r>
              <a:rPr lang="fr-FR" sz="3200" i="1" dirty="0">
                <a:latin typeface="Arial" pitchFamily="34" charset="0"/>
                <a:cs typeface="Arial" pitchFamily="34" charset="0"/>
              </a:rPr>
              <a:t>al</a:t>
            </a:r>
            <a:r>
              <a:rPr lang="fr-FR" sz="3200" dirty="0">
                <a:latin typeface="Arial" pitchFamily="34" charset="0"/>
                <a:cs typeface="Arial" pitchFamily="34" charset="0"/>
              </a:rPr>
              <a:t> 2018). </a:t>
            </a:r>
            <a:endParaRPr lang="fr-FR" sz="3200" dirty="0" smtClean="0">
              <a:latin typeface="Arial" pitchFamily="34" charset="0"/>
              <a:cs typeface="Arial" pitchFamily="34" charset="0"/>
            </a:endParaRPr>
          </a:p>
          <a:p>
            <a:endParaRPr lang="fr-FR" sz="3200" dirty="0" smtClean="0">
              <a:latin typeface="Arial" pitchFamily="34" charset="0"/>
              <a:cs typeface="Arial" pitchFamily="34" charset="0"/>
            </a:endParaRPr>
          </a:p>
          <a:p>
            <a:pPr marL="342900" indent="-342900">
              <a:buFont typeface="Arial" pitchFamily="34" charset="0"/>
              <a:buChar char="•"/>
            </a:pPr>
            <a:r>
              <a:rPr lang="fr-FR" sz="3200" dirty="0" smtClean="0">
                <a:latin typeface="Arial" pitchFamily="34" charset="0"/>
                <a:cs typeface="Arial" pitchFamily="34" charset="0"/>
              </a:rPr>
              <a:t>Peu </a:t>
            </a:r>
            <a:r>
              <a:rPr lang="fr-FR" sz="3200" dirty="0">
                <a:latin typeface="Arial" pitchFamily="34" charset="0"/>
                <a:cs typeface="Arial" pitchFamily="34" charset="0"/>
              </a:rPr>
              <a:t>d'informations sont disponibles sur ces prédateurs et sur le moment où ils attaquent les graines sous les arbres </a:t>
            </a:r>
            <a:r>
              <a:rPr lang="fr-FR" sz="3200" dirty="0" smtClean="0">
                <a:latin typeface="Arial" pitchFamily="34" charset="0"/>
                <a:cs typeface="Arial" pitchFamily="34" charset="0"/>
              </a:rPr>
              <a:t>adultes. </a:t>
            </a:r>
          </a:p>
          <a:p>
            <a:pPr marL="342900" indent="-342900">
              <a:buFont typeface="Arial" pitchFamily="34" charset="0"/>
              <a:buChar char="•"/>
            </a:pPr>
            <a:endParaRPr lang="fr-FR" sz="3200" dirty="0"/>
          </a:p>
        </p:txBody>
      </p:sp>
    </p:spTree>
    <p:extLst>
      <p:ext uri="{BB962C8B-B14F-4D97-AF65-F5344CB8AC3E}">
        <p14:creationId xmlns:p14="http://schemas.microsoft.com/office/powerpoint/2010/main" val="585139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4131" y="350049"/>
            <a:ext cx="8352928" cy="415498"/>
          </a:xfrm>
          <a:prstGeom prst="rect">
            <a:avLst/>
          </a:prstGeom>
          <a:noFill/>
        </p:spPr>
        <p:txBody>
          <a:bodyPr wrap="square" rtlCol="0">
            <a:spAutoFit/>
          </a:bodyPr>
          <a:lstStyle/>
          <a:p>
            <a:endParaRPr lang="fr-FR" dirty="0"/>
          </a:p>
        </p:txBody>
      </p:sp>
      <p:sp>
        <p:nvSpPr>
          <p:cNvPr id="3" name="Rectangle 2"/>
          <p:cNvSpPr/>
          <p:nvPr/>
        </p:nvSpPr>
        <p:spPr>
          <a:xfrm>
            <a:off x="284242" y="180772"/>
            <a:ext cx="10232866" cy="584775"/>
          </a:xfrm>
          <a:prstGeom prst="rect">
            <a:avLst/>
          </a:prstGeom>
        </p:spPr>
        <p:txBody>
          <a:bodyPr wrap="none">
            <a:spAutoFit/>
          </a:bodyPr>
          <a:lstStyle/>
          <a:p>
            <a:r>
              <a:rPr lang="fr-FR" sz="3200" dirty="0">
                <a:latin typeface="Arial" pitchFamily="34" charset="0"/>
                <a:cs typeface="Arial" pitchFamily="34" charset="0"/>
              </a:rPr>
              <a:t>OBJECTIFS </a:t>
            </a:r>
            <a:r>
              <a:rPr lang="fr-FR" sz="3200" dirty="0" smtClean="0">
                <a:latin typeface="Arial" pitchFamily="34" charset="0"/>
                <a:cs typeface="Arial" pitchFamily="34" charset="0"/>
              </a:rPr>
              <a:t>ET QUESTIONS DE RECHERCHES(1/2 )</a:t>
            </a:r>
            <a:endParaRPr lang="fr-FR" sz="3200" dirty="0">
              <a:latin typeface="Arial" pitchFamily="34" charset="0"/>
              <a:cs typeface="Arial" pitchFamily="34" charset="0"/>
            </a:endParaRPr>
          </a:p>
        </p:txBody>
      </p:sp>
      <p:sp>
        <p:nvSpPr>
          <p:cNvPr id="4" name="ZoneTexte 3"/>
          <p:cNvSpPr txBox="1"/>
          <p:nvPr/>
        </p:nvSpPr>
        <p:spPr>
          <a:xfrm>
            <a:off x="792163" y="744108"/>
            <a:ext cx="9217024" cy="584775"/>
          </a:xfrm>
          <a:prstGeom prst="rect">
            <a:avLst/>
          </a:prstGeom>
          <a:noFill/>
        </p:spPr>
        <p:txBody>
          <a:bodyPr wrap="square" rtlCol="0">
            <a:spAutoFit/>
          </a:bodyPr>
          <a:lstStyle/>
          <a:p>
            <a:pPr algn="ctr"/>
            <a:r>
              <a:rPr lang="fr-FR" sz="3200" dirty="0" smtClean="0">
                <a:latin typeface="Arial" pitchFamily="34" charset="0"/>
                <a:cs typeface="Arial" pitchFamily="34" charset="0"/>
              </a:rPr>
              <a:t>Objectif global</a:t>
            </a:r>
            <a:endParaRPr lang="fr-FR" sz="3200" dirty="0">
              <a:latin typeface="Arial" pitchFamily="34" charset="0"/>
              <a:cs typeface="Arial" pitchFamily="34" charset="0"/>
            </a:endParaRPr>
          </a:p>
        </p:txBody>
      </p:sp>
      <p:sp>
        <p:nvSpPr>
          <p:cNvPr id="8" name="ZoneTexte 7"/>
          <p:cNvSpPr txBox="1"/>
          <p:nvPr/>
        </p:nvSpPr>
        <p:spPr>
          <a:xfrm>
            <a:off x="1197664" y="2554347"/>
            <a:ext cx="8280920" cy="584775"/>
          </a:xfrm>
          <a:prstGeom prst="rect">
            <a:avLst/>
          </a:prstGeom>
          <a:noFill/>
        </p:spPr>
        <p:txBody>
          <a:bodyPr wrap="square" rtlCol="0">
            <a:spAutoFit/>
          </a:bodyPr>
          <a:lstStyle/>
          <a:p>
            <a:pPr lvl="0"/>
            <a:r>
              <a:rPr lang="fr-FR" sz="2400" dirty="0" smtClean="0">
                <a:solidFill>
                  <a:prstClr val="black"/>
                </a:solidFill>
                <a:latin typeface="Arial" pitchFamily="34" charset="0"/>
                <a:cs typeface="Arial" pitchFamily="34" charset="0"/>
              </a:rPr>
              <a:t>                               </a:t>
            </a:r>
            <a:r>
              <a:rPr lang="fr-FR" sz="3200" dirty="0" smtClean="0">
                <a:solidFill>
                  <a:prstClr val="black"/>
                </a:solidFill>
                <a:latin typeface="Arial" pitchFamily="34" charset="0"/>
                <a:cs typeface="Arial" pitchFamily="34" charset="0"/>
              </a:rPr>
              <a:t>Objectifs </a:t>
            </a:r>
            <a:r>
              <a:rPr lang="fr-FR" sz="3200" dirty="0">
                <a:solidFill>
                  <a:prstClr val="black"/>
                </a:solidFill>
                <a:latin typeface="Arial" pitchFamily="34" charset="0"/>
                <a:cs typeface="Arial" pitchFamily="34" charset="0"/>
              </a:rPr>
              <a:t>spécifiques</a:t>
            </a:r>
          </a:p>
        </p:txBody>
      </p:sp>
      <p:cxnSp>
        <p:nvCxnSpPr>
          <p:cNvPr id="13" name="Connecteur droit avec flèche 12"/>
          <p:cNvCxnSpPr/>
          <p:nvPr/>
        </p:nvCxnSpPr>
        <p:spPr>
          <a:xfrm>
            <a:off x="5542796" y="5681254"/>
            <a:ext cx="0" cy="33179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Connecteur droit avec flèche 18"/>
          <p:cNvCxnSpPr/>
          <p:nvPr/>
        </p:nvCxnSpPr>
        <p:spPr>
          <a:xfrm>
            <a:off x="5542796" y="7633579"/>
            <a:ext cx="0" cy="3508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Connecteur droit avec flèche 17"/>
          <p:cNvCxnSpPr/>
          <p:nvPr/>
        </p:nvCxnSpPr>
        <p:spPr>
          <a:xfrm>
            <a:off x="5542796" y="3247102"/>
            <a:ext cx="0" cy="4875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Connecteur droit avec flèche 24"/>
          <p:cNvCxnSpPr/>
          <p:nvPr/>
        </p:nvCxnSpPr>
        <p:spPr>
          <a:xfrm>
            <a:off x="5338124" y="1218414"/>
            <a:ext cx="0" cy="47415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ZoneTexte 4"/>
          <p:cNvSpPr txBox="1"/>
          <p:nvPr/>
        </p:nvSpPr>
        <p:spPr>
          <a:xfrm>
            <a:off x="504133" y="1692573"/>
            <a:ext cx="9872550" cy="1154162"/>
          </a:xfrm>
          <a:prstGeom prst="rect">
            <a:avLst/>
          </a:prstGeom>
          <a:noFill/>
        </p:spPr>
        <p:txBody>
          <a:bodyPr wrap="square" rtlCol="0">
            <a:spAutoFit/>
          </a:bodyPr>
          <a:lstStyle/>
          <a:p>
            <a:r>
              <a:rPr lang="fr-FR" sz="2400" dirty="0">
                <a:latin typeface="Arial" pitchFamily="34" charset="0"/>
                <a:cs typeface="Arial" pitchFamily="34" charset="0"/>
              </a:rPr>
              <a:t>Identifier les espèces animales prédatrices des semences de </a:t>
            </a:r>
            <a:r>
              <a:rPr lang="fr-FR" sz="2400" i="1" dirty="0">
                <a:latin typeface="Arial" pitchFamily="34" charset="0"/>
                <a:cs typeface="Arial" pitchFamily="34" charset="0"/>
              </a:rPr>
              <a:t>Afzelia </a:t>
            </a:r>
            <a:r>
              <a:rPr lang="fr-FR" sz="2400" i="1" dirty="0" err="1">
                <a:latin typeface="Arial" pitchFamily="34" charset="0"/>
                <a:cs typeface="Arial" pitchFamily="34" charset="0"/>
              </a:rPr>
              <a:t>africana</a:t>
            </a:r>
            <a:r>
              <a:rPr lang="fr-FR" sz="2400" dirty="0">
                <a:latin typeface="Arial" pitchFamily="34" charset="0"/>
                <a:cs typeface="Arial" pitchFamily="34" charset="0"/>
              </a:rPr>
              <a:t> dans la  Zone Soudano- guinéenne du Bénin .</a:t>
            </a:r>
          </a:p>
          <a:p>
            <a:endParaRPr lang="fr-FR" dirty="0"/>
          </a:p>
        </p:txBody>
      </p:sp>
      <p:sp>
        <p:nvSpPr>
          <p:cNvPr id="6" name="ZoneTexte 5"/>
          <p:cNvSpPr txBox="1"/>
          <p:nvPr/>
        </p:nvSpPr>
        <p:spPr>
          <a:xfrm>
            <a:off x="284243" y="3734647"/>
            <a:ext cx="10232866" cy="2262158"/>
          </a:xfrm>
          <a:prstGeom prst="rect">
            <a:avLst/>
          </a:prstGeom>
          <a:noFill/>
        </p:spPr>
        <p:txBody>
          <a:bodyPr wrap="square" rtlCol="0">
            <a:spAutoFit/>
          </a:bodyPr>
          <a:lstStyle/>
          <a:p>
            <a:pPr lvl="0" algn="just"/>
            <a:r>
              <a:rPr lang="fr-FR" sz="2400" dirty="0">
                <a:latin typeface="Arial" pitchFamily="34" charset="0"/>
                <a:cs typeface="Arial" pitchFamily="34" charset="0"/>
              </a:rPr>
              <a:t>OS1:Filmer ou photographier à l’aide des caméras trappes les espèces prédatrices des semences de </a:t>
            </a:r>
            <a:r>
              <a:rPr lang="fr-FR" sz="2400" i="1" dirty="0">
                <a:latin typeface="Arial" pitchFamily="34" charset="0"/>
                <a:cs typeface="Arial" pitchFamily="34" charset="0"/>
              </a:rPr>
              <a:t>Afzelia </a:t>
            </a:r>
            <a:r>
              <a:rPr lang="fr-FR" sz="2400" i="1" dirty="0" err="1">
                <a:latin typeface="Arial" pitchFamily="34" charset="0"/>
                <a:cs typeface="Arial" pitchFamily="34" charset="0"/>
              </a:rPr>
              <a:t>africana</a:t>
            </a:r>
            <a:r>
              <a:rPr lang="fr-FR" sz="2400" dirty="0">
                <a:latin typeface="Arial" pitchFamily="34" charset="0"/>
                <a:cs typeface="Arial" pitchFamily="34" charset="0"/>
              </a:rPr>
              <a:t> dans la forêt communautaire de </a:t>
            </a:r>
            <a:r>
              <a:rPr lang="fr-FR" sz="2400" dirty="0" err="1">
                <a:latin typeface="Arial" pitchFamily="34" charset="0"/>
                <a:cs typeface="Arial" pitchFamily="34" charset="0"/>
              </a:rPr>
              <a:t>Boukousséra</a:t>
            </a:r>
            <a:r>
              <a:rPr lang="fr-FR" sz="2400" dirty="0">
                <a:latin typeface="Arial" pitchFamily="34" charset="0"/>
                <a:cs typeface="Arial" pitchFamily="34" charset="0"/>
              </a:rPr>
              <a:t> et dans le périmètre de reboisement de Parakou .</a:t>
            </a:r>
          </a:p>
          <a:p>
            <a:pPr algn="just"/>
            <a:r>
              <a:rPr lang="fr-FR" sz="2400" dirty="0">
                <a:latin typeface="Arial" pitchFamily="34" charset="0"/>
                <a:cs typeface="Arial" pitchFamily="34" charset="0"/>
              </a:rPr>
              <a:t> </a:t>
            </a:r>
          </a:p>
          <a:p>
            <a:endParaRPr lang="fr-FR" dirty="0"/>
          </a:p>
        </p:txBody>
      </p:sp>
      <p:sp>
        <p:nvSpPr>
          <p:cNvPr id="12" name="ZoneTexte 11"/>
          <p:cNvSpPr txBox="1"/>
          <p:nvPr/>
        </p:nvSpPr>
        <p:spPr>
          <a:xfrm>
            <a:off x="284242" y="6104115"/>
            <a:ext cx="10517108" cy="1523494"/>
          </a:xfrm>
          <a:prstGeom prst="rect">
            <a:avLst/>
          </a:prstGeom>
          <a:noFill/>
        </p:spPr>
        <p:txBody>
          <a:bodyPr wrap="square" rtlCol="0">
            <a:spAutoFit/>
          </a:bodyPr>
          <a:lstStyle/>
          <a:p>
            <a:pPr lvl="0"/>
            <a:r>
              <a:rPr lang="fr-FR" sz="2400" dirty="0">
                <a:latin typeface="Arial" pitchFamily="34" charset="0"/>
                <a:cs typeface="Arial" pitchFamily="34" charset="0"/>
              </a:rPr>
              <a:t>OS2:Calculer les fréquences d’apparition des animaux prédateurs des semences de </a:t>
            </a:r>
            <a:r>
              <a:rPr lang="fr-FR" sz="2400" i="1" dirty="0">
                <a:latin typeface="Arial" pitchFamily="34" charset="0"/>
                <a:cs typeface="Arial" pitchFamily="34" charset="0"/>
              </a:rPr>
              <a:t>Afzelia </a:t>
            </a:r>
            <a:r>
              <a:rPr lang="fr-FR" sz="2400" i="1" dirty="0" err="1">
                <a:latin typeface="Arial" pitchFamily="34" charset="0"/>
                <a:cs typeface="Arial" pitchFamily="34" charset="0"/>
              </a:rPr>
              <a:t>africana</a:t>
            </a:r>
            <a:r>
              <a:rPr lang="fr-FR" sz="2400" i="1" dirty="0">
                <a:latin typeface="Arial" pitchFamily="34" charset="0"/>
                <a:cs typeface="Arial" pitchFamily="34" charset="0"/>
              </a:rPr>
              <a:t> </a:t>
            </a:r>
            <a:r>
              <a:rPr lang="fr-FR" sz="2400" dirty="0">
                <a:latin typeface="Arial" pitchFamily="34" charset="0"/>
                <a:cs typeface="Arial" pitchFamily="34" charset="0"/>
              </a:rPr>
              <a:t>dans la forêt communautaire de </a:t>
            </a:r>
            <a:r>
              <a:rPr lang="fr-FR" sz="2400" dirty="0" err="1">
                <a:latin typeface="Arial" pitchFamily="34" charset="0"/>
                <a:cs typeface="Arial" pitchFamily="34" charset="0"/>
              </a:rPr>
              <a:t>Boukousséra</a:t>
            </a:r>
            <a:r>
              <a:rPr lang="fr-FR" sz="2400" dirty="0">
                <a:latin typeface="Arial" pitchFamily="34" charset="0"/>
                <a:cs typeface="Arial" pitchFamily="34" charset="0"/>
              </a:rPr>
              <a:t> et  dans le périmètre de reboisement de Parakou.</a:t>
            </a:r>
          </a:p>
          <a:p>
            <a:endParaRPr lang="fr-FR" dirty="0"/>
          </a:p>
        </p:txBody>
      </p:sp>
      <p:sp>
        <p:nvSpPr>
          <p:cNvPr id="14" name="ZoneTexte 13"/>
          <p:cNvSpPr txBox="1"/>
          <p:nvPr/>
        </p:nvSpPr>
        <p:spPr>
          <a:xfrm>
            <a:off x="284243" y="8101285"/>
            <a:ext cx="10232866" cy="1523494"/>
          </a:xfrm>
          <a:prstGeom prst="rect">
            <a:avLst/>
          </a:prstGeom>
          <a:noFill/>
        </p:spPr>
        <p:txBody>
          <a:bodyPr wrap="square" rtlCol="0">
            <a:spAutoFit/>
          </a:bodyPr>
          <a:lstStyle/>
          <a:p>
            <a:pPr lvl="0"/>
            <a:r>
              <a:rPr lang="fr-FR" sz="2400" dirty="0">
                <a:latin typeface="Arial" pitchFamily="34" charset="0"/>
                <a:cs typeface="Arial" pitchFamily="34" charset="0"/>
              </a:rPr>
              <a:t>OS3:Déterminer  le taux de prédation des semences de </a:t>
            </a:r>
            <a:r>
              <a:rPr lang="fr-FR" sz="2400" i="1" dirty="0">
                <a:latin typeface="Arial" pitchFamily="34" charset="0"/>
                <a:cs typeface="Arial" pitchFamily="34" charset="0"/>
              </a:rPr>
              <a:t>Afzelia </a:t>
            </a:r>
            <a:r>
              <a:rPr lang="fr-FR" sz="2400" i="1" dirty="0" err="1">
                <a:latin typeface="Arial" pitchFamily="34" charset="0"/>
                <a:cs typeface="Arial" pitchFamily="34" charset="0"/>
              </a:rPr>
              <a:t>africana</a:t>
            </a:r>
            <a:r>
              <a:rPr lang="fr-FR" sz="2400" dirty="0">
                <a:latin typeface="Arial" pitchFamily="34" charset="0"/>
                <a:cs typeface="Arial" pitchFamily="34" charset="0"/>
              </a:rPr>
              <a:t> dans la forêt de </a:t>
            </a:r>
            <a:r>
              <a:rPr lang="fr-FR" sz="2400" dirty="0" err="1">
                <a:latin typeface="Arial" pitchFamily="34" charset="0"/>
                <a:cs typeface="Arial" pitchFamily="34" charset="0"/>
              </a:rPr>
              <a:t>Boukousséra</a:t>
            </a:r>
            <a:r>
              <a:rPr lang="fr-FR" sz="2400" dirty="0">
                <a:latin typeface="Arial" pitchFamily="34" charset="0"/>
                <a:cs typeface="Arial" pitchFamily="34" charset="0"/>
              </a:rPr>
              <a:t> et dans le périmètre de reboisement de Parakou .</a:t>
            </a:r>
          </a:p>
          <a:p>
            <a:endParaRPr lang="fr-FR" dirty="0"/>
          </a:p>
        </p:txBody>
      </p:sp>
    </p:spTree>
    <p:extLst>
      <p:ext uri="{BB962C8B-B14F-4D97-AF65-F5344CB8AC3E}">
        <p14:creationId xmlns:p14="http://schemas.microsoft.com/office/powerpoint/2010/main" val="2281582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880" y="312353"/>
            <a:ext cx="10756150" cy="646331"/>
          </a:xfrm>
          <a:prstGeom prst="rect">
            <a:avLst/>
          </a:prstGeom>
        </p:spPr>
        <p:txBody>
          <a:bodyPr wrap="none">
            <a:spAutoFit/>
          </a:bodyPr>
          <a:lstStyle/>
          <a:p>
            <a:r>
              <a:rPr lang="fr-FR" sz="3600" dirty="0">
                <a:latin typeface="Times New Roman" pitchFamily="18" charset="0"/>
                <a:cs typeface="Times New Roman" pitchFamily="18" charset="0"/>
              </a:rPr>
              <a:t>OBJECTIFS </a:t>
            </a:r>
            <a:r>
              <a:rPr lang="fr-FR" sz="3600" dirty="0" smtClean="0">
                <a:latin typeface="Times New Roman" pitchFamily="18" charset="0"/>
                <a:cs typeface="Times New Roman" pitchFamily="18" charset="0"/>
              </a:rPr>
              <a:t>ET QUESTIONS DE RECHERCHES (2/2)</a:t>
            </a:r>
            <a:endParaRPr lang="fr-FR" sz="3600" dirty="0">
              <a:latin typeface="Times New Roman" pitchFamily="18" charset="0"/>
              <a:cs typeface="Times New Roman" pitchFamily="18" charset="0"/>
            </a:endParaRPr>
          </a:p>
        </p:txBody>
      </p:sp>
      <p:sp>
        <p:nvSpPr>
          <p:cNvPr id="3" name="ZoneTexte 2"/>
          <p:cNvSpPr txBox="1"/>
          <p:nvPr/>
        </p:nvSpPr>
        <p:spPr>
          <a:xfrm>
            <a:off x="576140" y="1283334"/>
            <a:ext cx="9207941" cy="8402300"/>
          </a:xfrm>
          <a:prstGeom prst="rect">
            <a:avLst/>
          </a:prstGeom>
          <a:noFill/>
        </p:spPr>
        <p:txBody>
          <a:bodyPr wrap="square" rtlCol="0">
            <a:spAutoFit/>
          </a:bodyPr>
          <a:lstStyle/>
          <a:p>
            <a:pPr marL="342900" indent="-342900">
              <a:buFont typeface="Arial" pitchFamily="34" charset="0"/>
              <a:buChar char="•"/>
            </a:pPr>
            <a:r>
              <a:rPr lang="fr-FR" sz="3600" dirty="0">
                <a:latin typeface="Arial" pitchFamily="34" charset="0"/>
                <a:cs typeface="Arial" pitchFamily="34" charset="0"/>
              </a:rPr>
              <a:t>Quelles sont les espèces qui </a:t>
            </a:r>
            <a:r>
              <a:rPr lang="fr-FR" sz="3600" dirty="0" smtClean="0">
                <a:latin typeface="Arial" pitchFamily="34" charset="0"/>
                <a:cs typeface="Arial" pitchFamily="34" charset="0"/>
              </a:rPr>
              <a:t>attaquent et détruisent </a:t>
            </a:r>
            <a:r>
              <a:rPr lang="fr-FR" sz="3600" dirty="0">
                <a:latin typeface="Arial" pitchFamily="34" charset="0"/>
                <a:cs typeface="Arial" pitchFamily="34" charset="0"/>
              </a:rPr>
              <a:t>les graines de </a:t>
            </a:r>
            <a:r>
              <a:rPr lang="fr-FR" sz="3600" i="1" dirty="0">
                <a:latin typeface="Arial" pitchFamily="34" charset="0"/>
                <a:cs typeface="Arial" pitchFamily="34" charset="0"/>
              </a:rPr>
              <a:t>Afzelia </a:t>
            </a:r>
            <a:r>
              <a:rPr lang="fr-FR" sz="3600" i="1" dirty="0" err="1">
                <a:latin typeface="Arial" pitchFamily="34" charset="0"/>
                <a:cs typeface="Arial" pitchFamily="34" charset="0"/>
              </a:rPr>
              <a:t>africana</a:t>
            </a:r>
            <a:r>
              <a:rPr lang="fr-FR" sz="3600" dirty="0">
                <a:latin typeface="Arial" pitchFamily="34" charset="0"/>
                <a:cs typeface="Arial" pitchFamily="34" charset="0"/>
              </a:rPr>
              <a:t> </a:t>
            </a:r>
            <a:r>
              <a:rPr lang="fr-FR" sz="3600" dirty="0" smtClean="0">
                <a:latin typeface="Arial" pitchFamily="34" charset="0"/>
                <a:cs typeface="Arial" pitchFamily="34" charset="0"/>
              </a:rPr>
              <a:t> dans la forêt de </a:t>
            </a:r>
            <a:r>
              <a:rPr lang="fr-FR" sz="3600" dirty="0" err="1" smtClean="0">
                <a:latin typeface="Arial" pitchFamily="34" charset="0"/>
                <a:cs typeface="Arial" pitchFamily="34" charset="0"/>
              </a:rPr>
              <a:t>Boukousséra</a:t>
            </a:r>
            <a:r>
              <a:rPr lang="fr-FR" sz="3600" dirty="0" smtClean="0">
                <a:latin typeface="Arial" pitchFamily="34" charset="0"/>
                <a:cs typeface="Arial" pitchFamily="34" charset="0"/>
              </a:rPr>
              <a:t> et dans le périmètre de reboisement de Parakou? </a:t>
            </a:r>
          </a:p>
          <a:p>
            <a:endParaRPr lang="fr-FR" sz="3600" dirty="0" smtClean="0">
              <a:latin typeface="Arial" pitchFamily="34" charset="0"/>
              <a:cs typeface="Arial" pitchFamily="34" charset="0"/>
            </a:endParaRPr>
          </a:p>
          <a:p>
            <a:pPr marL="342900" indent="-342900">
              <a:buFont typeface="Arial" pitchFamily="34" charset="0"/>
              <a:buChar char="•"/>
            </a:pPr>
            <a:r>
              <a:rPr lang="fr-FR" sz="3600" dirty="0" smtClean="0">
                <a:latin typeface="Arial" pitchFamily="34" charset="0"/>
                <a:cs typeface="Arial" pitchFamily="34" charset="0"/>
              </a:rPr>
              <a:t>À </a:t>
            </a:r>
            <a:r>
              <a:rPr lang="fr-FR" sz="3600" dirty="0">
                <a:latin typeface="Arial" pitchFamily="34" charset="0"/>
                <a:cs typeface="Arial" pitchFamily="34" charset="0"/>
              </a:rPr>
              <a:t>quels moments apparaissent chacune de ces espèces pour consommer les graines</a:t>
            </a:r>
            <a:r>
              <a:rPr lang="fr-FR" sz="3600" dirty="0" smtClean="0">
                <a:latin typeface="Arial" pitchFamily="34" charset="0"/>
                <a:cs typeface="Arial" pitchFamily="34" charset="0"/>
              </a:rPr>
              <a:t>?</a:t>
            </a:r>
          </a:p>
          <a:p>
            <a:endParaRPr lang="fr-FR" sz="3600" dirty="0" smtClean="0">
              <a:latin typeface="Arial" pitchFamily="34" charset="0"/>
              <a:cs typeface="Arial" pitchFamily="34" charset="0"/>
            </a:endParaRPr>
          </a:p>
          <a:p>
            <a:pPr marL="342900" indent="-342900">
              <a:buFont typeface="Arial" pitchFamily="34" charset="0"/>
              <a:buChar char="•"/>
            </a:pPr>
            <a:r>
              <a:rPr lang="fr-FR" sz="3600" dirty="0" smtClean="0">
                <a:latin typeface="Arial" pitchFamily="34" charset="0"/>
                <a:cs typeface="Arial" pitchFamily="34" charset="0"/>
              </a:rPr>
              <a:t>Quel est le </a:t>
            </a:r>
            <a:r>
              <a:rPr lang="fr-FR" sz="3600" dirty="0">
                <a:latin typeface="Arial" pitchFamily="34" charset="0"/>
                <a:cs typeface="Arial" pitchFamily="34" charset="0"/>
              </a:rPr>
              <a:t>taux de prédation </a:t>
            </a:r>
            <a:r>
              <a:rPr lang="fr-FR" sz="3600" dirty="0" smtClean="0">
                <a:latin typeface="Arial" pitchFamily="34" charset="0"/>
                <a:cs typeface="Arial" pitchFamily="34" charset="0"/>
              </a:rPr>
              <a:t>des semences de </a:t>
            </a:r>
            <a:r>
              <a:rPr lang="fr-FR" sz="3600" i="1" dirty="0">
                <a:latin typeface="Arial" pitchFamily="34" charset="0"/>
                <a:cs typeface="Arial" pitchFamily="34" charset="0"/>
              </a:rPr>
              <a:t>Afzelia </a:t>
            </a:r>
            <a:r>
              <a:rPr lang="fr-FR" sz="3600" i="1" dirty="0" err="1">
                <a:latin typeface="Arial" pitchFamily="34" charset="0"/>
                <a:cs typeface="Arial" pitchFamily="34" charset="0"/>
              </a:rPr>
              <a:t>africana</a:t>
            </a:r>
            <a:r>
              <a:rPr lang="fr-FR" sz="3600" dirty="0">
                <a:latin typeface="Arial" pitchFamily="34" charset="0"/>
                <a:cs typeface="Arial" pitchFamily="34" charset="0"/>
              </a:rPr>
              <a:t>  </a:t>
            </a:r>
            <a:r>
              <a:rPr lang="fr-FR" sz="3600" dirty="0" smtClean="0">
                <a:latin typeface="Arial" pitchFamily="34" charset="0"/>
                <a:cs typeface="Arial" pitchFamily="34" charset="0"/>
              </a:rPr>
              <a:t>dans la forêt communautaire de </a:t>
            </a:r>
            <a:r>
              <a:rPr lang="fr-FR" sz="3600" dirty="0" err="1" smtClean="0">
                <a:latin typeface="Arial" pitchFamily="34" charset="0"/>
                <a:cs typeface="Arial" pitchFamily="34" charset="0"/>
              </a:rPr>
              <a:t>Boukousséra</a:t>
            </a:r>
            <a:r>
              <a:rPr lang="fr-FR" sz="3600" dirty="0" smtClean="0">
                <a:latin typeface="Arial" pitchFamily="34" charset="0"/>
                <a:cs typeface="Arial" pitchFamily="34" charset="0"/>
              </a:rPr>
              <a:t> et dans le périmètre de reboisement de Parakou ? </a:t>
            </a:r>
            <a:endParaRPr lang="fr-FR" sz="3600" dirty="0">
              <a:latin typeface="Arial" pitchFamily="34" charset="0"/>
              <a:cs typeface="Arial" pitchFamily="34" charset="0"/>
            </a:endParaRPr>
          </a:p>
        </p:txBody>
      </p:sp>
    </p:spTree>
    <p:extLst>
      <p:ext uri="{BB962C8B-B14F-4D97-AF65-F5344CB8AC3E}">
        <p14:creationId xmlns:p14="http://schemas.microsoft.com/office/powerpoint/2010/main" val="3183316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dansou boris\Pictures\carte site d'etude\zonerecole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38917"/>
            <a:ext cx="7272883" cy="8710657"/>
          </a:xfrm>
          <a:prstGeom prst="rect">
            <a:avLst/>
          </a:prstGeom>
          <a:noFill/>
          <a:ln>
            <a:noFill/>
          </a:ln>
        </p:spPr>
      </p:pic>
      <p:sp>
        <p:nvSpPr>
          <p:cNvPr id="3" name="Zone de texte 41"/>
          <p:cNvSpPr txBox="1"/>
          <p:nvPr/>
        </p:nvSpPr>
        <p:spPr>
          <a:xfrm>
            <a:off x="85873" y="4005414"/>
            <a:ext cx="1135746" cy="54776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100" b="1" dirty="0" smtClean="0">
                <a:effectLst/>
                <a:latin typeface="Arial" pitchFamily="34" charset="0"/>
                <a:ea typeface="Calibri"/>
                <a:cs typeface="Arial" pitchFamily="34" charset="0"/>
              </a:rPr>
              <a:t>Commune de Parakou </a:t>
            </a:r>
            <a:endParaRPr lang="fr-FR" sz="1100" b="1" dirty="0">
              <a:effectLst/>
              <a:latin typeface="Arial" pitchFamily="34" charset="0"/>
              <a:ea typeface="Calibri"/>
              <a:cs typeface="Arial" pitchFamily="34" charset="0"/>
            </a:endParaRPr>
          </a:p>
        </p:txBody>
      </p:sp>
      <p:sp>
        <p:nvSpPr>
          <p:cNvPr id="4" name="Zone de texte 42"/>
          <p:cNvSpPr txBox="1"/>
          <p:nvPr/>
        </p:nvSpPr>
        <p:spPr>
          <a:xfrm>
            <a:off x="85874" y="4899812"/>
            <a:ext cx="1191369" cy="6175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100" b="1" dirty="0" smtClean="0">
                <a:effectLst/>
                <a:latin typeface="Arial" pitchFamily="34" charset="0"/>
                <a:ea typeface="Calibri"/>
                <a:cs typeface="Arial" pitchFamily="34" charset="0"/>
              </a:rPr>
              <a:t>Commune </a:t>
            </a:r>
            <a:r>
              <a:rPr lang="fr-FR" sz="1100" b="1" dirty="0">
                <a:effectLst/>
                <a:latin typeface="Arial" pitchFamily="34" charset="0"/>
                <a:ea typeface="Calibri"/>
                <a:cs typeface="Arial" pitchFamily="34" charset="0"/>
              </a:rPr>
              <a:t>de </a:t>
            </a:r>
            <a:r>
              <a:rPr lang="fr-FR" sz="1100" b="1" dirty="0" err="1">
                <a:effectLst/>
                <a:latin typeface="Arial" pitchFamily="34" charset="0"/>
                <a:ea typeface="Calibri"/>
                <a:cs typeface="Arial" pitchFamily="34" charset="0"/>
              </a:rPr>
              <a:t>Tchaourou</a:t>
            </a:r>
            <a:endParaRPr lang="fr-FR" sz="1100" b="1" dirty="0">
              <a:effectLst/>
              <a:latin typeface="Arial" pitchFamily="34" charset="0"/>
              <a:ea typeface="Calibri"/>
              <a:cs typeface="Arial" pitchFamily="34" charset="0"/>
            </a:endParaRPr>
          </a:p>
        </p:txBody>
      </p:sp>
      <p:sp>
        <p:nvSpPr>
          <p:cNvPr id="5" name="Ellipse 4"/>
          <p:cNvSpPr/>
          <p:nvPr/>
        </p:nvSpPr>
        <p:spPr>
          <a:xfrm flipV="1">
            <a:off x="232678" y="7038588"/>
            <a:ext cx="184326" cy="284384"/>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 name="Flèche à quatre pointes 5"/>
          <p:cNvSpPr/>
          <p:nvPr/>
        </p:nvSpPr>
        <p:spPr>
          <a:xfrm>
            <a:off x="244661" y="7615676"/>
            <a:ext cx="199833" cy="364050"/>
          </a:xfrm>
          <a:prstGeom prst="quad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Ellipse 7"/>
          <p:cNvSpPr/>
          <p:nvPr/>
        </p:nvSpPr>
        <p:spPr>
          <a:xfrm flipV="1">
            <a:off x="4459161" y="4005414"/>
            <a:ext cx="110717" cy="155547"/>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Flèche à quatre pointes 8"/>
          <p:cNvSpPr/>
          <p:nvPr/>
        </p:nvSpPr>
        <p:spPr>
          <a:xfrm>
            <a:off x="4032524" y="4944737"/>
            <a:ext cx="199833" cy="364050"/>
          </a:xfrm>
          <a:prstGeom prst="quad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Zone de texte 65"/>
          <p:cNvSpPr txBox="1"/>
          <p:nvPr/>
        </p:nvSpPr>
        <p:spPr>
          <a:xfrm>
            <a:off x="681557" y="7011379"/>
            <a:ext cx="1297688" cy="6042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000"/>
              </a:spcAft>
            </a:pPr>
            <a:r>
              <a:rPr lang="fr-FR" sz="1100" b="1" dirty="0">
                <a:solidFill>
                  <a:schemeClr val="tx1"/>
                </a:solidFill>
                <a:effectLst/>
                <a:latin typeface="Arial" pitchFamily="34" charset="0"/>
                <a:ea typeface="Calibri"/>
                <a:cs typeface="Arial" pitchFamily="34" charset="0"/>
              </a:rPr>
              <a:t>Périmètre </a:t>
            </a:r>
            <a:r>
              <a:rPr lang="fr-FR" sz="1100" b="1" dirty="0" smtClean="0">
                <a:solidFill>
                  <a:schemeClr val="tx1"/>
                </a:solidFill>
                <a:effectLst/>
                <a:latin typeface="Arial" pitchFamily="34" charset="0"/>
                <a:ea typeface="Calibri"/>
                <a:cs typeface="Arial" pitchFamily="34" charset="0"/>
              </a:rPr>
              <a:t>de    reboisement </a:t>
            </a:r>
            <a:r>
              <a:rPr lang="fr-FR" sz="1100" b="1" dirty="0">
                <a:solidFill>
                  <a:schemeClr val="tx1"/>
                </a:solidFill>
                <a:effectLst/>
                <a:latin typeface="Arial" pitchFamily="34" charset="0"/>
                <a:ea typeface="Calibri"/>
                <a:cs typeface="Arial" pitchFamily="34" charset="0"/>
              </a:rPr>
              <a:t>de </a:t>
            </a:r>
            <a:r>
              <a:rPr lang="fr-FR" sz="1100" b="1" dirty="0" smtClean="0">
                <a:solidFill>
                  <a:schemeClr val="tx1"/>
                </a:solidFill>
                <a:effectLst/>
                <a:latin typeface="Arial" pitchFamily="34" charset="0"/>
                <a:ea typeface="Calibri"/>
                <a:cs typeface="Arial" pitchFamily="34" charset="0"/>
              </a:rPr>
              <a:t>     Parakou</a:t>
            </a:r>
            <a:endParaRPr lang="fr-FR" sz="1100" b="1" dirty="0">
              <a:solidFill>
                <a:schemeClr val="tx1"/>
              </a:solidFill>
              <a:effectLst/>
              <a:latin typeface="Arial" pitchFamily="34" charset="0"/>
              <a:ea typeface="Calibri"/>
              <a:cs typeface="Arial" pitchFamily="34" charset="0"/>
            </a:endParaRPr>
          </a:p>
        </p:txBody>
      </p:sp>
      <p:sp>
        <p:nvSpPr>
          <p:cNvPr id="12" name="Zone de texte 67"/>
          <p:cNvSpPr txBox="1"/>
          <p:nvPr/>
        </p:nvSpPr>
        <p:spPr>
          <a:xfrm>
            <a:off x="653747" y="7658770"/>
            <a:ext cx="1325499" cy="6241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000"/>
              </a:spcAft>
            </a:pPr>
            <a:r>
              <a:rPr lang="fr-FR" sz="1100" b="1" dirty="0" smtClean="0">
                <a:effectLst/>
                <a:latin typeface="Arial" pitchFamily="34" charset="0"/>
                <a:ea typeface="Calibri"/>
                <a:cs typeface="Arial" pitchFamily="34" charset="0"/>
              </a:rPr>
              <a:t>Forêt communautaire </a:t>
            </a:r>
            <a:r>
              <a:rPr lang="fr-FR" sz="1100" b="1" dirty="0">
                <a:effectLst/>
                <a:latin typeface="Arial" pitchFamily="34" charset="0"/>
                <a:ea typeface="Calibri"/>
                <a:cs typeface="Arial" pitchFamily="34" charset="0"/>
              </a:rPr>
              <a:t>de </a:t>
            </a:r>
            <a:r>
              <a:rPr lang="fr-FR" sz="1100" b="1" dirty="0" err="1">
                <a:effectLst/>
                <a:latin typeface="Arial" pitchFamily="34" charset="0"/>
                <a:ea typeface="Calibri"/>
                <a:cs typeface="Arial" pitchFamily="34" charset="0"/>
              </a:rPr>
              <a:t>Boukoussera</a:t>
            </a:r>
            <a:endParaRPr lang="fr-FR" sz="1100" b="1" dirty="0">
              <a:effectLst/>
              <a:latin typeface="Arial" pitchFamily="34" charset="0"/>
              <a:ea typeface="Calibri"/>
              <a:cs typeface="Arial" pitchFamily="34" charset="0"/>
            </a:endParaRPr>
          </a:p>
        </p:txBody>
      </p:sp>
      <p:cxnSp>
        <p:nvCxnSpPr>
          <p:cNvPr id="14" name="Connecteur droit avec flèche 13"/>
          <p:cNvCxnSpPr/>
          <p:nvPr/>
        </p:nvCxnSpPr>
        <p:spPr>
          <a:xfrm>
            <a:off x="1221619" y="4160961"/>
            <a:ext cx="3237542" cy="591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Connecteur droit avec flèche 19"/>
          <p:cNvCxnSpPr>
            <a:stCxn id="4" idx="3"/>
          </p:cNvCxnSpPr>
          <p:nvPr/>
        </p:nvCxnSpPr>
        <p:spPr>
          <a:xfrm>
            <a:off x="1277243" y="5208570"/>
            <a:ext cx="209524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ZoneTexte 22"/>
          <p:cNvSpPr txBox="1"/>
          <p:nvPr/>
        </p:nvSpPr>
        <p:spPr>
          <a:xfrm>
            <a:off x="7272883" y="112957"/>
            <a:ext cx="3384450" cy="9448740"/>
          </a:xfrm>
          <a:prstGeom prst="rect">
            <a:avLst/>
          </a:prstGeom>
          <a:noFill/>
        </p:spPr>
        <p:txBody>
          <a:bodyPr wrap="square" rtlCol="0">
            <a:spAutoFit/>
          </a:bodyPr>
          <a:lstStyle/>
          <a:p>
            <a:r>
              <a:rPr lang="fr-FR" sz="1900" b="1" dirty="0" smtClean="0">
                <a:latin typeface="Arial" pitchFamily="34" charset="0"/>
                <a:cs typeface="Arial" pitchFamily="34" charset="0"/>
              </a:rPr>
              <a:t>Zone d’étude: </a:t>
            </a:r>
          </a:p>
          <a:p>
            <a:pPr marL="171450" indent="-171450">
              <a:buFont typeface="Wingdings" pitchFamily="2" charset="2"/>
              <a:buChar char="§"/>
            </a:pPr>
            <a:r>
              <a:rPr lang="fr-FR" sz="1900" b="1" dirty="0" smtClean="0">
                <a:latin typeface="Arial" pitchFamily="34" charset="0"/>
                <a:cs typeface="Arial" pitchFamily="34" charset="0"/>
              </a:rPr>
              <a:t>Forêt communautaire de </a:t>
            </a:r>
            <a:r>
              <a:rPr lang="fr-FR" sz="1900" b="1" dirty="0" err="1">
                <a:latin typeface="Arial" pitchFamily="34" charset="0"/>
                <a:cs typeface="Arial" pitchFamily="34" charset="0"/>
              </a:rPr>
              <a:t>Boukoussera</a:t>
            </a:r>
            <a:r>
              <a:rPr lang="fr-FR" sz="1900" b="1" dirty="0">
                <a:latin typeface="Arial" pitchFamily="34" charset="0"/>
                <a:cs typeface="Arial" pitchFamily="34" charset="0"/>
              </a:rPr>
              <a:t> </a:t>
            </a:r>
            <a:r>
              <a:rPr lang="fr-FR" sz="1900" b="1" dirty="0" smtClean="0">
                <a:latin typeface="Arial" pitchFamily="34" charset="0"/>
                <a:cs typeface="Arial" pitchFamily="34" charset="0"/>
              </a:rPr>
              <a:t>située entre </a:t>
            </a:r>
            <a:r>
              <a:rPr lang="fr-FR" sz="1900" b="1" dirty="0">
                <a:latin typeface="Arial" pitchFamily="34" charset="0"/>
                <a:cs typeface="Arial" pitchFamily="34" charset="0"/>
              </a:rPr>
              <a:t>9</a:t>
            </a:r>
            <a:r>
              <a:rPr lang="fr-FR" sz="1900" b="1" baseline="30000" dirty="0">
                <a:latin typeface="Arial" pitchFamily="34" charset="0"/>
                <a:cs typeface="Arial" pitchFamily="34" charset="0"/>
              </a:rPr>
              <a:t>0</a:t>
            </a:r>
            <a:r>
              <a:rPr lang="fr-FR" sz="1900" b="1" dirty="0">
                <a:latin typeface="Arial" pitchFamily="34" charset="0"/>
                <a:cs typeface="Arial" pitchFamily="34" charset="0"/>
              </a:rPr>
              <a:t>06 et 9°10 de latitude Nord  et entre 2</a:t>
            </a:r>
            <a:r>
              <a:rPr lang="fr-FR" sz="1900" b="1" baseline="30000" dirty="0">
                <a:latin typeface="Arial" pitchFamily="34" charset="0"/>
                <a:cs typeface="Arial" pitchFamily="34" charset="0"/>
              </a:rPr>
              <a:t>0</a:t>
            </a:r>
            <a:r>
              <a:rPr lang="fr-FR" sz="1900" b="1" dirty="0">
                <a:latin typeface="Arial" pitchFamily="34" charset="0"/>
                <a:cs typeface="Arial" pitchFamily="34" charset="0"/>
              </a:rPr>
              <a:t>32 et 2°53 de longitude </a:t>
            </a:r>
            <a:r>
              <a:rPr lang="fr-FR" sz="1900" b="1" dirty="0" smtClean="0">
                <a:latin typeface="Arial" pitchFamily="34" charset="0"/>
                <a:cs typeface="Arial" pitchFamily="34" charset="0"/>
              </a:rPr>
              <a:t>Sud</a:t>
            </a:r>
          </a:p>
          <a:p>
            <a:pPr marL="171450" indent="-171450">
              <a:buFont typeface="Wingdings" pitchFamily="2" charset="2"/>
              <a:buChar char="§"/>
            </a:pPr>
            <a:r>
              <a:rPr lang="fr-FR" sz="1900" b="1" dirty="0">
                <a:latin typeface="Arial" pitchFamily="34" charset="0"/>
                <a:cs typeface="Arial" pitchFamily="34" charset="0"/>
              </a:rPr>
              <a:t>Faune :constituée des rongeurs comme les rats géant de Gambie, les  lagomorphes comme des lièvres, des oiseaux (les merles africains, les Francolins, les Tourterelles) des singes (Les </a:t>
            </a:r>
            <a:r>
              <a:rPr lang="fr-FR" sz="1900" b="1" dirty="0" err="1">
                <a:latin typeface="Arial" pitchFamily="34" charset="0"/>
                <a:cs typeface="Arial" pitchFamily="34" charset="0"/>
              </a:rPr>
              <a:t>Cercopithecidae</a:t>
            </a:r>
            <a:r>
              <a:rPr lang="fr-FR" sz="1900" b="1" dirty="0">
                <a:latin typeface="Arial" pitchFamily="34" charset="0"/>
                <a:cs typeface="Arial" pitchFamily="34" charset="0"/>
              </a:rPr>
              <a:t> et autres espèces de singe) des insectes (fourmi rouge, papillon, abeille</a:t>
            </a:r>
            <a:r>
              <a:rPr lang="fr-FR" sz="1900" b="1" dirty="0" smtClean="0">
                <a:latin typeface="Arial" pitchFamily="34" charset="0"/>
                <a:cs typeface="Arial" pitchFamily="34" charset="0"/>
              </a:rPr>
              <a:t>), </a:t>
            </a:r>
          </a:p>
          <a:p>
            <a:endParaRPr lang="fr-FR" sz="1900" b="1" dirty="0" smtClean="0">
              <a:latin typeface="Arial" pitchFamily="34" charset="0"/>
              <a:cs typeface="Arial" pitchFamily="34" charset="0"/>
            </a:endParaRPr>
          </a:p>
          <a:p>
            <a:pPr marL="171450" indent="-171450">
              <a:buFont typeface="Wingdings" pitchFamily="2" charset="2"/>
              <a:buChar char="§"/>
            </a:pPr>
            <a:r>
              <a:rPr lang="fr-FR" sz="1900" b="1" dirty="0">
                <a:latin typeface="Arial" pitchFamily="34" charset="0"/>
                <a:cs typeface="Arial" pitchFamily="34" charset="0"/>
              </a:rPr>
              <a:t>L</a:t>
            </a:r>
            <a:r>
              <a:rPr lang="fr-FR" sz="1900" b="1" dirty="0" smtClean="0">
                <a:latin typeface="Arial" pitchFamily="34" charset="0"/>
                <a:cs typeface="Arial" pitchFamily="34" charset="0"/>
              </a:rPr>
              <a:t>e </a:t>
            </a:r>
            <a:r>
              <a:rPr lang="fr-FR" sz="1900" b="1" dirty="0">
                <a:latin typeface="Arial" pitchFamily="34" charset="0"/>
                <a:cs typeface="Arial" pitchFamily="34" charset="0"/>
              </a:rPr>
              <a:t>périmètre de reboisement de </a:t>
            </a:r>
            <a:r>
              <a:rPr lang="fr-FR" sz="1900" b="1" dirty="0" smtClean="0">
                <a:latin typeface="Arial" pitchFamily="34" charset="0"/>
                <a:cs typeface="Arial" pitchFamily="34" charset="0"/>
              </a:rPr>
              <a:t>Parakou localisée </a:t>
            </a:r>
            <a:r>
              <a:rPr lang="fr-FR" sz="1900" b="1" dirty="0">
                <a:latin typeface="Arial" pitchFamily="34" charset="0"/>
                <a:cs typeface="Arial" pitchFamily="34" charset="0"/>
              </a:rPr>
              <a:t>à 9° 21’ de latitude Nord et à 2°36’ de longitude </a:t>
            </a:r>
            <a:r>
              <a:rPr lang="fr-FR" sz="1900" b="1" dirty="0" smtClean="0">
                <a:latin typeface="Arial" pitchFamily="34" charset="0"/>
                <a:cs typeface="Arial" pitchFamily="34" charset="0"/>
              </a:rPr>
              <a:t>Est</a:t>
            </a:r>
          </a:p>
          <a:p>
            <a:r>
              <a:rPr lang="fr-FR" sz="1900" b="1" dirty="0" smtClean="0">
                <a:latin typeface="Arial" pitchFamily="34" charset="0"/>
                <a:cs typeface="Arial" pitchFamily="34" charset="0"/>
              </a:rPr>
              <a:t>Superficies:</a:t>
            </a:r>
          </a:p>
          <a:p>
            <a:pPr marL="171450" indent="-171450">
              <a:buFont typeface="Wingdings" pitchFamily="2" charset="2"/>
              <a:buChar char="§"/>
            </a:pPr>
            <a:r>
              <a:rPr lang="fr-FR" sz="1900" b="1" dirty="0" smtClean="0">
                <a:latin typeface="Arial" pitchFamily="34" charset="0"/>
                <a:cs typeface="Arial" pitchFamily="34" charset="0"/>
              </a:rPr>
              <a:t>Forêt </a:t>
            </a:r>
            <a:r>
              <a:rPr lang="fr-FR" sz="1900" b="1" dirty="0">
                <a:latin typeface="Arial" pitchFamily="34" charset="0"/>
                <a:cs typeface="Arial" pitchFamily="34" charset="0"/>
              </a:rPr>
              <a:t>communautaire de </a:t>
            </a:r>
            <a:r>
              <a:rPr lang="fr-FR" sz="1900" b="1" dirty="0" err="1">
                <a:latin typeface="Arial" pitchFamily="34" charset="0"/>
                <a:cs typeface="Arial" pitchFamily="34" charset="0"/>
              </a:rPr>
              <a:t>Boukoussera</a:t>
            </a:r>
            <a:r>
              <a:rPr lang="fr-FR" sz="1900" b="1" dirty="0">
                <a:latin typeface="Arial" pitchFamily="34" charset="0"/>
                <a:cs typeface="Arial" pitchFamily="34" charset="0"/>
              </a:rPr>
              <a:t> </a:t>
            </a:r>
            <a:r>
              <a:rPr lang="fr-FR" sz="1900" b="1" dirty="0" smtClean="0">
                <a:latin typeface="Arial" pitchFamily="34" charset="0"/>
                <a:cs typeface="Arial" pitchFamily="34" charset="0"/>
              </a:rPr>
              <a:t>3ha</a:t>
            </a:r>
          </a:p>
          <a:p>
            <a:pPr marL="171450" indent="-171450">
              <a:buFont typeface="Wingdings" pitchFamily="2" charset="2"/>
              <a:buChar char="§"/>
            </a:pPr>
            <a:r>
              <a:rPr lang="fr-FR" sz="1900" b="1" dirty="0">
                <a:latin typeface="Arial" pitchFamily="34" charset="0"/>
                <a:cs typeface="Arial" pitchFamily="34" charset="0"/>
              </a:rPr>
              <a:t>Le périmètre de reboisement de </a:t>
            </a:r>
            <a:r>
              <a:rPr lang="fr-FR" sz="1900" b="1" dirty="0" smtClean="0">
                <a:latin typeface="Arial" pitchFamily="34" charset="0"/>
                <a:cs typeface="Arial" pitchFamily="34" charset="0"/>
              </a:rPr>
              <a:t>Parakou 96,8ha. </a:t>
            </a:r>
          </a:p>
          <a:p>
            <a:r>
              <a:rPr lang="fr-FR" sz="1900" b="1" dirty="0" smtClean="0">
                <a:latin typeface="Arial" pitchFamily="34" charset="0"/>
                <a:cs typeface="Arial" pitchFamily="34" charset="0"/>
              </a:rPr>
              <a:t>Climat: Soudano guinéenne</a:t>
            </a:r>
          </a:p>
          <a:p>
            <a:endParaRPr lang="fr-FR" sz="1900" dirty="0">
              <a:latin typeface="Arial" pitchFamily="34" charset="0"/>
              <a:cs typeface="Arial" pitchFamily="34" charset="0"/>
            </a:endParaRPr>
          </a:p>
        </p:txBody>
      </p:sp>
      <p:cxnSp>
        <p:nvCxnSpPr>
          <p:cNvPr id="26" name="Connecteur droit avec flèche 25"/>
          <p:cNvCxnSpPr/>
          <p:nvPr/>
        </p:nvCxnSpPr>
        <p:spPr>
          <a:xfrm>
            <a:off x="1374019" y="2294391"/>
            <a:ext cx="1722400" cy="12443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ZoneTexte 29"/>
          <p:cNvSpPr txBox="1"/>
          <p:nvPr/>
        </p:nvSpPr>
        <p:spPr>
          <a:xfrm>
            <a:off x="3372490" y="125666"/>
            <a:ext cx="3324330" cy="461665"/>
          </a:xfrm>
          <a:prstGeom prst="rect">
            <a:avLst/>
          </a:prstGeom>
          <a:noFill/>
        </p:spPr>
        <p:txBody>
          <a:bodyPr wrap="square" rtlCol="0">
            <a:spAutoFit/>
          </a:bodyPr>
          <a:lstStyle/>
          <a:p>
            <a:pPr algn="ctr"/>
            <a:r>
              <a:rPr lang="fr-FR" sz="2400" dirty="0" smtClean="0">
                <a:latin typeface="Times New Roman" panose="02020603050405020304" pitchFamily="18" charset="0"/>
                <a:cs typeface="Times New Roman" panose="02020603050405020304" pitchFamily="18" charset="0"/>
              </a:rPr>
              <a:t>CADRES D’ETUDE </a:t>
            </a:r>
            <a:endParaRPr lang="fr-FR" sz="2400" dirty="0"/>
          </a:p>
        </p:txBody>
      </p:sp>
    </p:spTree>
    <p:extLst>
      <p:ext uri="{BB962C8B-B14F-4D97-AF65-F5344CB8AC3E}">
        <p14:creationId xmlns:p14="http://schemas.microsoft.com/office/powerpoint/2010/main" val="1113638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3204" y="240287"/>
            <a:ext cx="423494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MATERIEL ET METHODES </a:t>
            </a:r>
            <a:endParaRPr lang="fr-FR" dirty="0"/>
          </a:p>
        </p:txBody>
      </p:sp>
      <p:sp>
        <p:nvSpPr>
          <p:cNvPr id="3" name="ZoneTexte 2"/>
          <p:cNvSpPr txBox="1"/>
          <p:nvPr/>
        </p:nvSpPr>
        <p:spPr>
          <a:xfrm>
            <a:off x="2664371" y="902549"/>
            <a:ext cx="5472608" cy="400110"/>
          </a:xfrm>
          <a:prstGeom prst="rect">
            <a:avLst/>
          </a:prstGeom>
          <a:noFill/>
        </p:spPr>
        <p:txBody>
          <a:bodyPr wrap="square" rtlCol="0">
            <a:spAutoFit/>
          </a:bodyPr>
          <a:lstStyle/>
          <a:p>
            <a:pPr algn="ctr"/>
            <a:r>
              <a:rPr lang="fr-FR" sz="2000" b="1" dirty="0" smtClean="0">
                <a:latin typeface="Times New Roman" panose="02020603050405020304" pitchFamily="18" charset="0"/>
                <a:cs typeface="Times New Roman" panose="02020603050405020304" pitchFamily="18" charset="0"/>
              </a:rPr>
              <a:t>MATERIEL DE TERRAIN ET BIOLOGIQUE </a:t>
            </a:r>
            <a:endParaRPr lang="fr-FR" sz="2000" dirty="0"/>
          </a:p>
        </p:txBody>
      </p:sp>
      <p:pic>
        <p:nvPicPr>
          <p:cNvPr id="4" name="Image 3" descr="C:\Users\dansou boris\Pictures\parakou boukoussera\IMG_20181015_1735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48124"/>
            <a:ext cx="2268252" cy="3376352"/>
          </a:xfrm>
          <a:prstGeom prst="rect">
            <a:avLst/>
          </a:prstGeom>
          <a:noFill/>
          <a:ln>
            <a:noFill/>
          </a:ln>
        </p:spPr>
      </p:pic>
      <p:pic>
        <p:nvPicPr>
          <p:cNvPr id="5" name="Image 4" descr="C:\Users\dansou boris\Pictures\parakou boukoussera\IMG_20181015_21573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772" y="1448124"/>
            <a:ext cx="2325725" cy="3376352"/>
          </a:xfrm>
          <a:prstGeom prst="rect">
            <a:avLst/>
          </a:prstGeom>
          <a:noFill/>
          <a:ln>
            <a:noFill/>
          </a:ln>
        </p:spPr>
      </p:pic>
      <p:pic>
        <p:nvPicPr>
          <p:cNvPr id="6" name="Picture 30" descr="Résultat de recherche d'images pour &quot;un carnet et un styl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3062" y="1334695"/>
            <a:ext cx="2030760" cy="348978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C:\Users\dansou boris\Pictures\parakou boukoussera\IMG_20180925_12495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6979" y="1334697"/>
            <a:ext cx="2160240" cy="3489780"/>
          </a:xfrm>
          <a:prstGeom prst="rect">
            <a:avLst/>
          </a:prstGeom>
          <a:noFill/>
          <a:ln>
            <a:noFill/>
          </a:ln>
        </p:spPr>
      </p:pic>
      <p:sp>
        <p:nvSpPr>
          <p:cNvPr id="8" name="ZoneTexte 7"/>
          <p:cNvSpPr txBox="1"/>
          <p:nvPr/>
        </p:nvSpPr>
        <p:spPr>
          <a:xfrm>
            <a:off x="269846" y="4824477"/>
            <a:ext cx="4593949" cy="461665"/>
          </a:xfrm>
          <a:prstGeom prst="rect">
            <a:avLst/>
          </a:prstGeom>
          <a:noFill/>
        </p:spPr>
        <p:txBody>
          <a:bodyPr wrap="square" rtlCol="0">
            <a:spAutoFit/>
          </a:bodyPr>
          <a:lstStyle/>
          <a:p>
            <a:r>
              <a:rPr lang="fr-FR" sz="2400" dirty="0" smtClean="0">
                <a:latin typeface="Times New Roman" pitchFamily="18" charset="0"/>
                <a:cs typeface="Times New Roman" pitchFamily="18" charset="0"/>
              </a:rPr>
              <a:t>           Caméras trappes</a:t>
            </a:r>
            <a:endParaRPr lang="fr-FR" sz="2400" dirty="0">
              <a:latin typeface="Times New Roman" pitchFamily="18" charset="0"/>
              <a:cs typeface="Times New Roman" pitchFamily="18" charset="0"/>
            </a:endParaRPr>
          </a:p>
        </p:txBody>
      </p:sp>
      <p:sp>
        <p:nvSpPr>
          <p:cNvPr id="9" name="ZoneTexte 8"/>
          <p:cNvSpPr txBox="1"/>
          <p:nvPr/>
        </p:nvSpPr>
        <p:spPr>
          <a:xfrm>
            <a:off x="5994996" y="4824477"/>
            <a:ext cx="4283967" cy="461665"/>
          </a:xfrm>
          <a:prstGeom prst="rect">
            <a:avLst/>
          </a:prstGeom>
          <a:noFill/>
        </p:spPr>
        <p:txBody>
          <a:bodyPr wrap="square" rtlCol="0">
            <a:spAutoFit/>
          </a:bodyPr>
          <a:lstStyle/>
          <a:p>
            <a:r>
              <a:rPr lang="fr-FR" sz="2400" dirty="0" smtClean="0">
                <a:latin typeface="Times New Roman" pitchFamily="18" charset="0"/>
                <a:cs typeface="Times New Roman" pitchFamily="18" charset="0"/>
              </a:rPr>
              <a:t>Fiches de collecte des données</a:t>
            </a:r>
            <a:endParaRPr lang="fr-FR" sz="2400" dirty="0">
              <a:latin typeface="Times New Roman" pitchFamily="18" charset="0"/>
              <a:cs typeface="Times New Roman" pitchFamily="18" charset="0"/>
            </a:endParaRPr>
          </a:p>
        </p:txBody>
      </p:sp>
      <p:pic>
        <p:nvPicPr>
          <p:cNvPr id="10" name="Image 9" descr="https://species-id.net/s/thumb.php?f=Afzelia_africana_Ekpe_2.jpg&amp;width=300">
            <a:hlinkClick r:id="rId6"/>
          </p:cNvPr>
          <p:cNvPicPr/>
          <p:nvPr/>
        </p:nvPicPr>
        <p:blipFill>
          <a:blip r:embed="rId7">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51520" y="5323108"/>
            <a:ext cx="4593976" cy="3504277"/>
          </a:xfrm>
          <a:prstGeom prst="rect">
            <a:avLst/>
          </a:prstGeom>
          <a:noFill/>
          <a:ln>
            <a:noFill/>
          </a:ln>
        </p:spPr>
      </p:pic>
      <p:pic>
        <p:nvPicPr>
          <p:cNvPr id="11" name="Image 10" descr="C:\Users\dansou boris\Pictures\inspection forêtestière pk\IMG_20180918_175937.jpg"/>
          <p:cNvPicPr/>
          <p:nvPr/>
        </p:nvPicPr>
        <p:blipFill>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113062" y="5483114"/>
            <a:ext cx="4165900" cy="3344270"/>
          </a:xfrm>
          <a:prstGeom prst="rect">
            <a:avLst/>
          </a:prstGeom>
          <a:noFill/>
          <a:ln>
            <a:noFill/>
          </a:ln>
        </p:spPr>
      </p:pic>
      <p:sp>
        <p:nvSpPr>
          <p:cNvPr id="12" name="ZoneTexte 11"/>
          <p:cNvSpPr txBox="1"/>
          <p:nvPr/>
        </p:nvSpPr>
        <p:spPr>
          <a:xfrm>
            <a:off x="232418" y="8947581"/>
            <a:ext cx="4772632" cy="461665"/>
          </a:xfrm>
          <a:prstGeom prst="rect">
            <a:avLst/>
          </a:prstGeom>
          <a:noFill/>
        </p:spPr>
        <p:txBody>
          <a:bodyPr wrap="square" rtlCol="0">
            <a:spAutoFit/>
          </a:bodyPr>
          <a:lstStyle/>
          <a:p>
            <a:r>
              <a:rPr lang="fr-FR"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Semencier de </a:t>
            </a:r>
            <a:r>
              <a:rPr lang="fr-FR" sz="2400" i="1" dirty="0">
                <a:latin typeface="Times New Roman" pitchFamily="18" charset="0"/>
                <a:cs typeface="Times New Roman" pitchFamily="18" charset="0"/>
              </a:rPr>
              <a:t>A </a:t>
            </a:r>
            <a:r>
              <a:rPr lang="fr-FR" sz="2400" i="1" dirty="0" err="1">
                <a:latin typeface="Times New Roman" pitchFamily="18" charset="0"/>
                <a:cs typeface="Times New Roman" pitchFamily="18" charset="0"/>
              </a:rPr>
              <a:t>africana</a:t>
            </a:r>
            <a:r>
              <a:rPr lang="fr-FR" sz="2400" dirty="0" smtClean="0"/>
              <a:t> </a:t>
            </a:r>
            <a:endParaRPr lang="fr-FR" sz="2400" dirty="0"/>
          </a:p>
        </p:txBody>
      </p:sp>
      <p:sp>
        <p:nvSpPr>
          <p:cNvPr id="13" name="ZoneTexte 12"/>
          <p:cNvSpPr txBox="1"/>
          <p:nvPr/>
        </p:nvSpPr>
        <p:spPr>
          <a:xfrm>
            <a:off x="6752733" y="8947580"/>
            <a:ext cx="2886559" cy="461665"/>
          </a:xfrm>
          <a:prstGeom prst="rect">
            <a:avLst/>
          </a:prstGeom>
          <a:noFill/>
        </p:spPr>
        <p:txBody>
          <a:bodyPr wrap="none" rtlCol="0">
            <a:spAutoFit/>
          </a:bodyPr>
          <a:lstStyle/>
          <a:p>
            <a:r>
              <a:rPr lang="fr-FR" sz="2400" dirty="0" smtClean="0">
                <a:latin typeface="Times New Roman" pitchFamily="18" charset="0"/>
                <a:cs typeface="Times New Roman" pitchFamily="18" charset="0"/>
              </a:rPr>
              <a:t>Graines de </a:t>
            </a:r>
            <a:r>
              <a:rPr lang="fr-FR" sz="2400" i="1" dirty="0" smtClean="0">
                <a:latin typeface="Times New Roman" pitchFamily="18" charset="0"/>
                <a:cs typeface="Times New Roman" pitchFamily="18" charset="0"/>
              </a:rPr>
              <a:t>A </a:t>
            </a:r>
            <a:r>
              <a:rPr lang="fr-FR" sz="2400" i="1" dirty="0" err="1" smtClean="0">
                <a:latin typeface="Times New Roman" pitchFamily="18" charset="0"/>
                <a:cs typeface="Times New Roman" pitchFamily="18" charset="0"/>
              </a:rPr>
              <a:t>africana</a:t>
            </a:r>
            <a:endParaRPr lang="fr-FR"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559929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0116" y="194502"/>
            <a:ext cx="10387457" cy="1077218"/>
          </a:xfrm>
          <a:prstGeom prst="rect">
            <a:avLst/>
          </a:prstGeom>
          <a:noFill/>
        </p:spPr>
        <p:txBody>
          <a:bodyPr wrap="square" rtlCol="0">
            <a:spAutoFit/>
          </a:bodyPr>
          <a:lstStyle/>
          <a:p>
            <a:r>
              <a:rPr lang="fr-FR" sz="3200" b="1" dirty="0" smtClean="0"/>
              <a:t>MÉTHODES DE COLLECTE ET TRAITEMENT DES DONNÉES (1/2)</a:t>
            </a:r>
            <a:endParaRPr lang="fr-FR" sz="3200" dirty="0"/>
          </a:p>
        </p:txBody>
      </p:sp>
      <p:sp>
        <p:nvSpPr>
          <p:cNvPr id="3" name="ZoneTexte 2"/>
          <p:cNvSpPr txBox="1"/>
          <p:nvPr/>
        </p:nvSpPr>
        <p:spPr>
          <a:xfrm>
            <a:off x="18603" y="1404541"/>
            <a:ext cx="10566648" cy="8063746"/>
          </a:xfrm>
          <a:prstGeom prst="rect">
            <a:avLst/>
          </a:prstGeom>
          <a:noFill/>
        </p:spPr>
        <p:txBody>
          <a:bodyPr wrap="square" rtlCol="0">
            <a:spAutoFit/>
          </a:bodyPr>
          <a:lstStyle/>
          <a:p>
            <a:pPr marL="457200" indent="-457200" algn="just">
              <a:buFont typeface="Wingdings" pitchFamily="2" charset="2"/>
              <a:buChar char="v"/>
            </a:pPr>
            <a:r>
              <a:rPr lang="fr-FR" sz="3200" dirty="0" smtClean="0">
                <a:latin typeface="Arial" pitchFamily="34" charset="0"/>
                <a:cs typeface="Arial" pitchFamily="34" charset="0"/>
              </a:rPr>
              <a:t>Sélection de 30 arbres adultes de </a:t>
            </a:r>
            <a:r>
              <a:rPr lang="fr-FR" sz="3200" i="1" dirty="0" smtClean="0">
                <a:latin typeface="Arial" pitchFamily="34" charset="0"/>
                <a:cs typeface="Arial" pitchFamily="34" charset="0"/>
              </a:rPr>
              <a:t>Afzelia </a:t>
            </a:r>
            <a:r>
              <a:rPr lang="fr-FR" sz="3200" i="1" dirty="0" err="1" smtClean="0">
                <a:latin typeface="Arial" pitchFamily="34" charset="0"/>
                <a:cs typeface="Arial" pitchFamily="34" charset="0"/>
              </a:rPr>
              <a:t>africana</a:t>
            </a:r>
            <a:r>
              <a:rPr lang="fr-FR" sz="3200" dirty="0" smtClean="0">
                <a:latin typeface="Arial" pitchFamily="34" charset="0"/>
                <a:cs typeface="Arial" pitchFamily="34" charset="0"/>
              </a:rPr>
              <a:t>.</a:t>
            </a:r>
            <a:endParaRPr lang="fr-FR" sz="3200" i="1" dirty="0" smtClean="0">
              <a:latin typeface="Arial" pitchFamily="34" charset="0"/>
              <a:cs typeface="Arial" pitchFamily="34" charset="0"/>
            </a:endParaRPr>
          </a:p>
          <a:p>
            <a:pPr marL="457200" indent="-457200" algn="just">
              <a:buFont typeface="Wingdings" pitchFamily="2" charset="2"/>
              <a:buChar char="Ø"/>
            </a:pPr>
            <a:r>
              <a:rPr lang="fr-FR" sz="3200" i="1" dirty="0" smtClean="0">
                <a:latin typeface="Arial" pitchFamily="34" charset="0"/>
                <a:cs typeface="Arial" pitchFamily="34" charset="0"/>
              </a:rPr>
              <a:t>Numéros des arbres </a:t>
            </a:r>
            <a:r>
              <a:rPr lang="fr-FR" sz="3200" i="1" dirty="0" err="1" smtClean="0">
                <a:latin typeface="Arial" pitchFamily="34" charset="0"/>
                <a:cs typeface="Arial" pitchFamily="34" charset="0"/>
              </a:rPr>
              <a:t>sélectinnés</a:t>
            </a:r>
            <a:endParaRPr lang="fr-FR" sz="3200" i="1" dirty="0" smtClean="0">
              <a:latin typeface="Arial" pitchFamily="34" charset="0"/>
              <a:cs typeface="Arial" pitchFamily="34" charset="0"/>
            </a:endParaRPr>
          </a:p>
          <a:p>
            <a:pPr algn="just"/>
            <a:endParaRPr lang="fr-FR" sz="3200" i="1" dirty="0">
              <a:latin typeface="Arial" pitchFamily="34" charset="0"/>
              <a:cs typeface="Arial" pitchFamily="34" charset="0"/>
            </a:endParaRPr>
          </a:p>
          <a:p>
            <a:pPr marL="457200" indent="-457200" algn="just">
              <a:buFont typeface="Wingdings" pitchFamily="2" charset="2"/>
              <a:buChar char="§"/>
            </a:pPr>
            <a:r>
              <a:rPr lang="fr-FR" sz="3200" dirty="0" smtClean="0">
                <a:latin typeface="Arial" pitchFamily="34" charset="0"/>
                <a:cs typeface="Arial" pitchFamily="34" charset="0"/>
              </a:rPr>
              <a:t>(Pk1 à Pk30) périmètre de reboisement de Parakou;</a:t>
            </a:r>
          </a:p>
          <a:p>
            <a:pPr marL="285750" indent="-285750" algn="just">
              <a:buFont typeface="Wingdings" pitchFamily="2" charset="2"/>
              <a:buChar char="§"/>
            </a:pPr>
            <a:r>
              <a:rPr lang="fr-FR" sz="3200" dirty="0" smtClean="0">
                <a:latin typeface="Arial" pitchFamily="34" charset="0"/>
                <a:cs typeface="Arial" pitchFamily="34" charset="0"/>
              </a:rPr>
              <a:t>( Bk1à Bk30 ) Forêt de </a:t>
            </a:r>
            <a:r>
              <a:rPr lang="fr-FR" sz="3200" dirty="0" err="1" smtClean="0">
                <a:latin typeface="Arial" pitchFamily="34" charset="0"/>
                <a:cs typeface="Arial" pitchFamily="34" charset="0"/>
              </a:rPr>
              <a:t>Boukoussera</a:t>
            </a:r>
            <a:endParaRPr lang="fr-FR" sz="3200" dirty="0" smtClean="0">
              <a:latin typeface="Arial" pitchFamily="34" charset="0"/>
              <a:cs typeface="Arial" pitchFamily="34" charset="0"/>
            </a:endParaRPr>
          </a:p>
          <a:p>
            <a:pPr marL="457200" indent="-457200" algn="just">
              <a:buFont typeface="Wingdings" pitchFamily="2" charset="2"/>
              <a:buChar char="Ø"/>
            </a:pPr>
            <a:r>
              <a:rPr lang="fr-FR" sz="3200" dirty="0" smtClean="0">
                <a:latin typeface="Arial" pitchFamily="34" charset="0"/>
                <a:cs typeface="Arial" pitchFamily="34" charset="0"/>
              </a:rPr>
              <a:t>Installation d’un dispositif de 5 cameras </a:t>
            </a:r>
            <a:r>
              <a:rPr lang="fr-FR" sz="3200" dirty="0" err="1" smtClean="0">
                <a:latin typeface="Arial" pitchFamily="34" charset="0"/>
                <a:cs typeface="Arial" pitchFamily="34" charset="0"/>
              </a:rPr>
              <a:t>trap</a:t>
            </a:r>
            <a:r>
              <a:rPr lang="fr-FR" sz="3200" dirty="0" smtClean="0">
                <a:latin typeface="Arial" pitchFamily="34" charset="0"/>
                <a:cs typeface="Arial" pitchFamily="34" charset="0"/>
              </a:rPr>
              <a:t> au pied des semenciers ( 5 caméras installées sous 5 arbres par jours)</a:t>
            </a:r>
          </a:p>
          <a:p>
            <a:pPr marL="285750" indent="-285750" algn="just">
              <a:buFont typeface="Wingdings" pitchFamily="2" charset="2"/>
              <a:buChar char="§"/>
            </a:pPr>
            <a:r>
              <a:rPr lang="fr-FR" sz="3200" dirty="0" smtClean="0">
                <a:latin typeface="Arial" pitchFamily="34" charset="0"/>
                <a:cs typeface="Arial" pitchFamily="34" charset="0"/>
              </a:rPr>
              <a:t>Dépôt de 20 graines de </a:t>
            </a:r>
            <a:r>
              <a:rPr lang="fr-FR" sz="3200" i="1" dirty="0" smtClean="0">
                <a:latin typeface="Arial" pitchFamily="34" charset="0"/>
                <a:cs typeface="Arial" pitchFamily="34" charset="0"/>
              </a:rPr>
              <a:t>Afzelia </a:t>
            </a:r>
            <a:r>
              <a:rPr lang="fr-FR" sz="3200" i="1" dirty="0" err="1" smtClean="0">
                <a:latin typeface="Arial" pitchFamily="34" charset="0"/>
                <a:cs typeface="Arial" pitchFamily="34" charset="0"/>
              </a:rPr>
              <a:t>africana</a:t>
            </a:r>
            <a:r>
              <a:rPr lang="fr-FR" sz="3200" i="1" dirty="0" smtClean="0">
                <a:latin typeface="Arial" pitchFamily="34" charset="0"/>
                <a:cs typeface="Arial" pitchFamily="34" charset="0"/>
              </a:rPr>
              <a:t> </a:t>
            </a:r>
            <a:r>
              <a:rPr lang="fr-FR" sz="3200" dirty="0" smtClean="0">
                <a:latin typeface="Arial" pitchFamily="34" charset="0"/>
                <a:cs typeface="Arial" pitchFamily="34" charset="0"/>
              </a:rPr>
              <a:t>sous chaque semencier au niveau de chaque </a:t>
            </a:r>
            <a:r>
              <a:rPr lang="fr-FR" sz="3200" dirty="0">
                <a:latin typeface="Arial" pitchFamily="34" charset="0"/>
                <a:cs typeface="Arial" pitchFamily="34" charset="0"/>
              </a:rPr>
              <a:t>forêt</a:t>
            </a:r>
            <a:r>
              <a:rPr lang="fr-FR" sz="3200" dirty="0" smtClean="0">
                <a:latin typeface="Arial" pitchFamily="34" charset="0"/>
                <a:cs typeface="Arial" pitchFamily="34" charset="0"/>
              </a:rPr>
              <a:t>.</a:t>
            </a:r>
          </a:p>
          <a:p>
            <a:pPr marL="285750" indent="-285750" algn="just">
              <a:buFont typeface="Wingdings" pitchFamily="2" charset="2"/>
              <a:buChar char="§"/>
            </a:pPr>
            <a:r>
              <a:rPr lang="fr-FR" sz="3200" dirty="0" smtClean="0">
                <a:latin typeface="Arial" pitchFamily="34" charset="0"/>
                <a:cs typeface="Arial" pitchFamily="34" charset="0"/>
              </a:rPr>
              <a:t>Observation des prédateurs des semences pendants 13 jours et 13 </a:t>
            </a:r>
            <a:r>
              <a:rPr lang="fr-FR" sz="3200" dirty="0">
                <a:latin typeface="Arial" pitchFamily="34" charset="0"/>
                <a:cs typeface="Arial" pitchFamily="34" charset="0"/>
              </a:rPr>
              <a:t>nuits</a:t>
            </a:r>
            <a:r>
              <a:rPr lang="fr-FR" sz="3200" dirty="0" smtClean="0">
                <a:latin typeface="Arial" pitchFamily="34" charset="0"/>
                <a:cs typeface="Arial" pitchFamily="34" charset="0"/>
              </a:rPr>
              <a:t>.</a:t>
            </a:r>
          </a:p>
          <a:p>
            <a:pPr marL="285750" indent="-285750" algn="just">
              <a:buFont typeface="Wingdings" pitchFamily="2" charset="2"/>
              <a:buChar char="§"/>
            </a:pPr>
            <a:r>
              <a:rPr lang="fr-FR" sz="3200" dirty="0" smtClean="0">
                <a:latin typeface="Arial" pitchFamily="34" charset="0"/>
                <a:cs typeface="Arial" pitchFamily="34" charset="0"/>
              </a:rPr>
              <a:t>Suivi des graines pendant 5 </a:t>
            </a:r>
            <a:r>
              <a:rPr lang="fr-FR" sz="3200" dirty="0">
                <a:latin typeface="Arial" pitchFamily="34" charset="0"/>
                <a:cs typeface="Arial" pitchFamily="34" charset="0"/>
              </a:rPr>
              <a:t>jours</a:t>
            </a:r>
            <a:r>
              <a:rPr lang="fr-FR" sz="3200" dirty="0" smtClean="0">
                <a:latin typeface="Arial" pitchFamily="34" charset="0"/>
                <a:cs typeface="Arial" pitchFamily="34" charset="0"/>
              </a:rPr>
              <a:t>.</a:t>
            </a:r>
          </a:p>
          <a:p>
            <a:pPr algn="just"/>
            <a:r>
              <a:rPr lang="fr-FR" sz="2800" dirty="0" smtClean="0">
                <a:latin typeface="Arial" pitchFamily="34" charset="0"/>
                <a:cs typeface="Arial" pitchFamily="34" charset="0"/>
              </a:rPr>
              <a:t> </a:t>
            </a:r>
          </a:p>
          <a:p>
            <a:pPr marL="342900" indent="-342900" algn="just">
              <a:buFont typeface="Wingdings" pitchFamily="2" charset="2"/>
              <a:buChar char="v"/>
            </a:pPr>
            <a:endParaRPr lang="fr-FR" sz="2800" dirty="0" smtClean="0">
              <a:latin typeface="Arial" pitchFamily="34" charset="0"/>
              <a:cs typeface="Arial" pitchFamily="34" charset="0"/>
            </a:endParaRPr>
          </a:p>
          <a:p>
            <a:pPr marL="342900" indent="-342900" algn="just">
              <a:buFont typeface="Wingdings" pitchFamily="2" charset="2"/>
              <a:buChar char="v"/>
            </a:pPr>
            <a:endParaRPr lang="fr-FR" sz="2400" dirty="0" smtClean="0"/>
          </a:p>
          <a:p>
            <a:pPr marL="342900" indent="-342900" algn="just">
              <a:buFont typeface="Wingdings" pitchFamily="2" charset="2"/>
              <a:buChar char="v"/>
            </a:pPr>
            <a:endParaRPr lang="fr-FR" sz="2200" dirty="0" smtClean="0">
              <a:latin typeface="Arial" pitchFamily="34" charset="0"/>
              <a:cs typeface="Arial" pitchFamily="34" charset="0"/>
            </a:endParaRPr>
          </a:p>
        </p:txBody>
      </p:sp>
    </p:spTree>
    <p:extLst>
      <p:ext uri="{BB962C8B-B14F-4D97-AF65-F5344CB8AC3E}">
        <p14:creationId xmlns:p14="http://schemas.microsoft.com/office/powerpoint/2010/main" val="3657921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2">
      <a:dk1>
        <a:sysClr val="windowText" lastClr="000000"/>
      </a:dk1>
      <a:lt1>
        <a:srgbClr val="92D05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1838</TotalTime>
  <Words>1931</Words>
  <Application>Microsoft Office PowerPoint</Application>
  <PresentationFormat>Personnalisé</PresentationFormat>
  <Paragraphs>167</Paragraphs>
  <Slides>18</Slides>
  <Notes>7</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dansou boris</dc:creator>
  <cp:lastModifiedBy>dansou boris</cp:lastModifiedBy>
  <cp:revision>106</cp:revision>
  <dcterms:created xsi:type="dcterms:W3CDTF">2019-05-08T15:01:04Z</dcterms:created>
  <dcterms:modified xsi:type="dcterms:W3CDTF">2019-05-22T22:38:37Z</dcterms:modified>
</cp:coreProperties>
</file>