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7"/>
  </p:notesMasterIdLst>
  <p:sldIdLst>
    <p:sldId id="258" r:id="rId2"/>
    <p:sldId id="259" r:id="rId3"/>
    <p:sldId id="260" r:id="rId4"/>
    <p:sldId id="289" r:id="rId5"/>
    <p:sldId id="290" r:id="rId6"/>
    <p:sldId id="288" r:id="rId7"/>
    <p:sldId id="264" r:id="rId8"/>
    <p:sldId id="266" r:id="rId9"/>
    <p:sldId id="267" r:id="rId10"/>
    <p:sldId id="265" r:id="rId11"/>
    <p:sldId id="291" r:id="rId12"/>
    <p:sldId id="269" r:id="rId13"/>
    <p:sldId id="268" r:id="rId14"/>
    <p:sldId id="271" r:id="rId15"/>
    <p:sldId id="272" r:id="rId16"/>
    <p:sldId id="292" r:id="rId17"/>
    <p:sldId id="293" r:id="rId18"/>
    <p:sldId id="274" r:id="rId19"/>
    <p:sldId id="276" r:id="rId20"/>
    <p:sldId id="277" r:id="rId21"/>
    <p:sldId id="294" r:id="rId22"/>
    <p:sldId id="299" r:id="rId23"/>
    <p:sldId id="296" r:id="rId24"/>
    <p:sldId id="297" r:id="rId25"/>
    <p:sldId id="27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39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279E-521E-4A4C-9FFA-4A0A81617B1C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00DA-0B25-4E59-A70A-3DC45EDC17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175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0CA87-5E80-481B-9F44-B845EB71DE2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68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00DA-0B25-4E59-A70A-3DC45EDC178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260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00DA-0B25-4E59-A70A-3DC45EDC178A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559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3845-9899-4331-BD58-E0DF4C003932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44A9-E9AD-42EB-8522-E14F1E5F84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image" Target="../media/image10.jpe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9.jpe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14.emf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15" Type="http://schemas.openxmlformats.org/officeDocument/2006/relationships/image" Target="../media/image16.emf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17.emf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6" Type="http://schemas.openxmlformats.org/officeDocument/2006/relationships/image" Target="../media/image20.emf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image" Target="../media/image19.emf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cn,redlist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5.jpeg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5.jpe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52400" y="214290"/>
            <a:ext cx="88487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kumimoji="1" lang="fr-FR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1"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Université de Parakou </a:t>
            </a:r>
            <a:endParaRPr lang="fr-FR" sz="28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Faculté d’Agronomie</a:t>
            </a:r>
          </a:p>
          <a:p>
            <a:pPr algn="ctr">
              <a:lnSpc>
                <a:spcPct val="150000"/>
              </a:lnSpc>
            </a:pPr>
            <a:r>
              <a:rPr kumimoji="1"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Laboratoire d’Etudes et de Recherches Forestières</a:t>
            </a:r>
          </a:p>
          <a:p>
            <a:pPr algn="ctr">
              <a:lnSpc>
                <a:spcPct val="150000"/>
              </a:lnSpc>
            </a:pPr>
            <a:endParaRPr kumimoji="1" lang="fr-F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Bibliothèques\Desktop\Topro\MEMORY\logo UP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685" y="-24"/>
            <a:ext cx="1972547" cy="19288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214282" y="4572008"/>
            <a:ext cx="8643998" cy="16430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Carine S. M. J. ABOUA, Christine OUINSAVI, Bienvenue SOUROU, Towanou HOUETCHEGNON, Appolinaire WEDJANGNON</a:t>
            </a:r>
          </a:p>
          <a:p>
            <a:pPr algn="ctr">
              <a:lnSpc>
                <a:spcPct val="150000"/>
              </a:lnSpc>
            </a:pPr>
            <a:endParaRPr lang="fr-FR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-24"/>
            <a:ext cx="1785950" cy="1836000"/>
          </a:xfrm>
        </p:spPr>
      </p:pic>
      <p:sp>
        <p:nvSpPr>
          <p:cNvPr id="10" name="Rectangle à coins arrondis 9"/>
          <p:cNvSpPr/>
          <p:nvPr>
            <p:custDataLst>
              <p:tags r:id="rId4"/>
            </p:custDataLst>
          </p:nvPr>
        </p:nvSpPr>
        <p:spPr>
          <a:xfrm>
            <a:off x="428596" y="2857496"/>
            <a:ext cx="8215371" cy="16430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CARACTERISATION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STRUCTURALE ET MORPHOLOGIQUE DES PEUPLEMENTS NATURELS DE 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PTEROCARPUS ERINACEUS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Poir. AU BENIN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4614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5763" y="142852"/>
            <a:ext cx="8401080" cy="582594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Matériel et méthodes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4282" y="714356"/>
            <a:ext cx="8715436" cy="592935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Matériel végétal: Arbres, feuilles, fruits des Arbres Plus Candidats (APC);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GPS, Appareil photo;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Clinomètre: hauteur des arbres;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Penta décamètre: placettes;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Pied à coulisse: longueur et épaisseur du fruit;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Balance électronique: peser le fruit.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Souley folder\PDF Documents\Master thesis papers\Image of Fungi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357298"/>
            <a:ext cx="1857388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D:\ABOUA Carine\Affères\photos\101PHOTO\Camera\IMG_20190513_081047.jpg"/>
          <p:cNvPicPr/>
          <p:nvPr/>
        </p:nvPicPr>
        <p:blipFill>
          <a:blip r:embed="rId5" cstate="print">
            <a:lum/>
          </a:blip>
          <a:srcRect l="30638" r="18582"/>
          <a:stretch>
            <a:fillRect/>
          </a:stretch>
        </p:blipFill>
        <p:spPr bwMode="auto">
          <a:xfrm>
            <a:off x="7715272" y="3176576"/>
            <a:ext cx="1206155" cy="368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D:\ABOUA Carine\Affères\photos\101PHOTO\Camera\IMG_20190513_081835.jpg"/>
          <p:cNvPicPr/>
          <p:nvPr/>
        </p:nvPicPr>
        <p:blipFill>
          <a:blip r:embed="rId6" cstate="print"/>
          <a:srcRect l="25593" r="32816" b="16219"/>
          <a:stretch>
            <a:fillRect/>
          </a:stretch>
        </p:blipFill>
        <p:spPr bwMode="auto">
          <a:xfrm>
            <a:off x="6429388" y="1357298"/>
            <a:ext cx="121986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4282" y="142852"/>
            <a:ext cx="8715436" cy="85725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Matériel et méthodes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4282" y="1071546"/>
            <a:ext cx="8643998" cy="55007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Sélection des APC suivant des critères spécifiques: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Dbh  ≥ 10 cm;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Fût  ≥ 2m, dépourvu de défauts;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Tronc bien droit;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Houppier bien développé.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05 placeaux carrés de 1ha/site (100 x 100m). 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Autour de chaque APC, 01 placeau de 20 x 20m installé/APC soit 25 placeaux/site.</a:t>
            </a:r>
          </a:p>
          <a:p>
            <a:pPr algn="just"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dendrométriques: Dbh, hauteur fût et totale, diamètre houppier, la surface terrière et la hauteur de Lorey;</a:t>
            </a:r>
          </a:p>
          <a:p>
            <a:pPr>
              <a:buFont typeface="Wingdings" pitchFamily="2" charset="2"/>
              <a:buChar char="ü"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4282" y="142852"/>
            <a:ext cx="8715436" cy="85725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Matériel et méthodes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4282" y="928670"/>
            <a:ext cx="8643999" cy="5643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morphologiques</a:t>
            </a:r>
          </a:p>
          <a:p>
            <a:pPr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D:\ABOUA Carine\Affères\photos\101PHOTO\SAM_1059.JPG"/>
          <p:cNvPicPr/>
          <p:nvPr>
            <p:custDataLst>
              <p:tags r:id="rId3"/>
            </p:custDataLst>
          </p:nvPr>
        </p:nvPicPr>
        <p:blipFill>
          <a:blip r:embed="rId20" cstate="print">
            <a:lum bright="10000"/>
          </a:blip>
          <a:srcRect l="10993" r="10953" b="9259"/>
          <a:stretch>
            <a:fillRect/>
          </a:stretch>
        </p:blipFill>
        <p:spPr bwMode="auto">
          <a:xfrm>
            <a:off x="5857884" y="1571612"/>
            <a:ext cx="2767520" cy="23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D:\ABOUA Carine\Affères\photos\101PHOTO\Camera\IMG_20190306_090354.jpg"/>
          <p:cNvPicPr/>
          <p:nvPr>
            <p:custDataLst>
              <p:tags r:id="rId4"/>
            </p:custDataLst>
          </p:nvPr>
        </p:nvPicPr>
        <p:blipFill>
          <a:blip r:embed="rId21" cstate="print"/>
          <a:srcRect l="11336" t="3520"/>
          <a:stretch>
            <a:fillRect/>
          </a:stretch>
        </p:blipFill>
        <p:spPr bwMode="auto">
          <a:xfrm>
            <a:off x="5929322" y="4000504"/>
            <a:ext cx="2670987" cy="23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:\ABOUA Carine\Affères\photos\101PHOTO\SAM_1498.JPG"/>
          <p:cNvPicPr/>
          <p:nvPr>
            <p:custDataLst>
              <p:tags r:id="rId5"/>
            </p:custDataLst>
          </p:nvPr>
        </p:nvPicPr>
        <p:blipFill>
          <a:blip r:embed="rId22" cstate="print">
            <a:lum bright="20000"/>
          </a:blip>
          <a:srcRect l="8466" r="14170"/>
          <a:stretch>
            <a:fillRect/>
          </a:stretch>
        </p:blipFill>
        <p:spPr bwMode="auto">
          <a:xfrm rot="5400000">
            <a:off x="-321503" y="2321711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>
            <p:custDataLst>
              <p:tags r:id="rId6"/>
            </p:custDataLst>
          </p:nvPr>
        </p:nvCxnSpPr>
        <p:spPr>
          <a:xfrm rot="16200000" flipH="1">
            <a:off x="5786446" y="2714620"/>
            <a:ext cx="1643074" cy="642942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>
            <p:custDataLst>
              <p:tags r:id="rId7"/>
            </p:custDataLst>
          </p:nvPr>
        </p:nvCxnSpPr>
        <p:spPr>
          <a:xfrm rot="16200000" flipH="1">
            <a:off x="6322231" y="4822041"/>
            <a:ext cx="1428760" cy="7143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>
            <p:custDataLst>
              <p:tags r:id="rId8"/>
            </p:custDataLst>
          </p:nvPr>
        </p:nvCxnSpPr>
        <p:spPr>
          <a:xfrm rot="5400000">
            <a:off x="-964445" y="3536157"/>
            <a:ext cx="3857652" cy="357189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>
            <p:custDataLst>
              <p:tags r:id="rId9"/>
            </p:custDataLst>
          </p:nvPr>
        </p:nvCxnSpPr>
        <p:spPr>
          <a:xfrm>
            <a:off x="2000232" y="2355842"/>
            <a:ext cx="642942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>
            <p:custDataLst>
              <p:tags r:id="rId10"/>
            </p:custDataLst>
          </p:nvPr>
        </p:nvCxnSpPr>
        <p:spPr>
          <a:xfrm rot="5400000">
            <a:off x="2108183" y="5249875"/>
            <a:ext cx="500066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à coins arrondis 41"/>
          <p:cNvSpPr/>
          <p:nvPr>
            <p:custDataLst>
              <p:tags r:id="rId11"/>
            </p:custDataLst>
          </p:nvPr>
        </p:nvSpPr>
        <p:spPr>
          <a:xfrm>
            <a:off x="1014394" y="6072206"/>
            <a:ext cx="914400" cy="612648"/>
          </a:xfrm>
          <a:prstGeom prst="wedgeRoundRectCallout">
            <a:avLst>
              <a:gd name="adj1" fmla="val -67385"/>
              <a:gd name="adj2" fmla="val -331222"/>
              <a:gd name="adj3" fmla="val 16667"/>
            </a:avLst>
          </a:prstGeom>
          <a:ln w="12700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atin typeface="Arial Black" pitchFamily="34" charset="0"/>
              </a:rPr>
              <a:t>Lfe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43" name="Rectangle à coins arrondis 42"/>
          <p:cNvSpPr/>
          <p:nvPr>
            <p:custDataLst>
              <p:tags r:id="rId12"/>
            </p:custDataLst>
          </p:nvPr>
        </p:nvSpPr>
        <p:spPr>
          <a:xfrm>
            <a:off x="2214546" y="6072206"/>
            <a:ext cx="914400" cy="612648"/>
          </a:xfrm>
          <a:prstGeom prst="wedgeRoundRectCallout">
            <a:avLst>
              <a:gd name="adj1" fmla="val -29454"/>
              <a:gd name="adj2" fmla="val -176821"/>
              <a:gd name="adj3" fmla="val 16667"/>
            </a:avLst>
          </a:prstGeom>
          <a:ln w="12700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atin typeface="Arial Black" pitchFamily="34" charset="0"/>
              </a:rPr>
              <a:t>Lpe</a:t>
            </a:r>
            <a:endParaRPr lang="fr-FR" sz="2000" dirty="0">
              <a:latin typeface="Arial Black" pitchFamily="34" charset="0"/>
            </a:endParaRPr>
          </a:p>
        </p:txBody>
      </p:sp>
      <p:cxnSp>
        <p:nvCxnSpPr>
          <p:cNvPr id="44" name="Connecteur droit avec flèche 43"/>
          <p:cNvCxnSpPr/>
          <p:nvPr>
            <p:custDataLst>
              <p:tags r:id="rId13"/>
            </p:custDataLst>
          </p:nvPr>
        </p:nvCxnSpPr>
        <p:spPr>
          <a:xfrm rot="5400000" flipH="1" flipV="1">
            <a:off x="2428860" y="3429000"/>
            <a:ext cx="642942" cy="642942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à coins arrondis 45"/>
          <p:cNvSpPr/>
          <p:nvPr>
            <p:custDataLst>
              <p:tags r:id="rId14"/>
            </p:custDataLst>
          </p:nvPr>
        </p:nvSpPr>
        <p:spPr>
          <a:xfrm>
            <a:off x="3500430" y="6031062"/>
            <a:ext cx="914400" cy="612648"/>
          </a:xfrm>
          <a:prstGeom prst="wedgeRoundRectCallout">
            <a:avLst>
              <a:gd name="adj1" fmla="val -167385"/>
              <a:gd name="adj2" fmla="val -272035"/>
              <a:gd name="adj3" fmla="val 16667"/>
            </a:avLst>
          </a:prstGeom>
          <a:ln w="12700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atin typeface="Arial Black" pitchFamily="34" charset="0"/>
              </a:rPr>
              <a:t>Lpi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49" name="Rectangle à coins arrondis 48"/>
          <p:cNvSpPr/>
          <p:nvPr>
            <p:custDataLst>
              <p:tags r:id="rId15"/>
            </p:custDataLst>
          </p:nvPr>
        </p:nvSpPr>
        <p:spPr>
          <a:xfrm>
            <a:off x="3500430" y="5000636"/>
            <a:ext cx="914400" cy="612648"/>
          </a:xfrm>
          <a:prstGeom prst="wedgeRoundRectCallout">
            <a:avLst>
              <a:gd name="adj1" fmla="val -138074"/>
              <a:gd name="adj2" fmla="val -243727"/>
              <a:gd name="adj3" fmla="val 16667"/>
            </a:avLst>
          </a:prstGeom>
          <a:ln w="12700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atin typeface="Arial Black" pitchFamily="34" charset="0"/>
              </a:rPr>
              <a:t>Lfo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50" name="Rectangle à coins arrondis 49"/>
          <p:cNvSpPr/>
          <p:nvPr>
            <p:custDataLst>
              <p:tags r:id="rId16"/>
            </p:custDataLst>
          </p:nvPr>
        </p:nvSpPr>
        <p:spPr>
          <a:xfrm>
            <a:off x="3500430" y="3286124"/>
            <a:ext cx="914400" cy="612648"/>
          </a:xfrm>
          <a:prstGeom prst="wedgeRoundRectCallout">
            <a:avLst>
              <a:gd name="adj1" fmla="val -174281"/>
              <a:gd name="adj2" fmla="val -194834"/>
              <a:gd name="adj3" fmla="val 16667"/>
            </a:avLst>
          </a:prstGeom>
          <a:ln w="12700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atin typeface="Arial Black" pitchFamily="34" charset="0"/>
              </a:rPr>
              <a:t>Ifo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51" name="Rectangle à coins arrondis 50"/>
          <p:cNvSpPr/>
          <p:nvPr>
            <p:custDataLst>
              <p:tags r:id="rId17"/>
            </p:custDataLst>
          </p:nvPr>
        </p:nvSpPr>
        <p:spPr>
          <a:xfrm>
            <a:off x="4714876" y="5000636"/>
            <a:ext cx="914400" cy="612648"/>
          </a:xfrm>
          <a:prstGeom prst="wedgeRoundRectCallout">
            <a:avLst>
              <a:gd name="adj1" fmla="val 198133"/>
              <a:gd name="adj2" fmla="val -102194"/>
              <a:gd name="adj3" fmla="val 16667"/>
            </a:avLst>
          </a:prstGeom>
          <a:ln w="12700">
            <a:solidFill>
              <a:srgbClr val="FFC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atin typeface="Arial Black" pitchFamily="34" charset="0"/>
              </a:rPr>
              <a:t>Epfr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52" name="Rectangle à coins arrondis 51"/>
          <p:cNvSpPr/>
          <p:nvPr>
            <p:custDataLst>
              <p:tags r:id="rId18"/>
            </p:custDataLst>
          </p:nvPr>
        </p:nvSpPr>
        <p:spPr>
          <a:xfrm>
            <a:off x="4786314" y="3286124"/>
            <a:ext cx="914400" cy="612648"/>
          </a:xfrm>
          <a:prstGeom prst="wedgeRoundRectCallout">
            <a:avLst>
              <a:gd name="adj1" fmla="val 127443"/>
              <a:gd name="adj2" fmla="val -166527"/>
              <a:gd name="adj3" fmla="val 16667"/>
            </a:avLst>
          </a:prstGeom>
          <a:ln w="12700">
            <a:solidFill>
              <a:srgbClr val="FFC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atin typeface="Arial Black" pitchFamily="34" charset="0"/>
              </a:rPr>
              <a:t>Lfr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0034" y="1285860"/>
            <a:ext cx="221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 feuilles/arbre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215074" y="1142984"/>
            <a:ext cx="221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30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fruits/arbre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 animBg="1"/>
      <p:bldP spid="43" grpId="0" animBg="1"/>
      <p:bldP spid="46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4325" y="142852"/>
            <a:ext cx="8472519" cy="64294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Matériel et méthodes (4/4)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4283" y="785794"/>
            <a:ext cx="8715436" cy="578647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Nombre moyen d’arbre par ha, densité N=n/s;</a:t>
            </a:r>
          </a:p>
          <a:p>
            <a:pPr algn="just">
              <a:buFont typeface="Wingdings" pitchFamily="2" charset="2"/>
              <a:buChar char="ü"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Surface terrière: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Les histogrammes de diamètre et hauteur ajustés à la formule de Weibull suivant la fonction de densité de probabilité 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f (x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Johnson et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Kotz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1970)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Logiciels R 3.3.2 et Minitab 16.</a:t>
            </a:r>
          </a:p>
          <a:p>
            <a:pPr algn="just">
              <a:buFont typeface="Wingdings" pitchFamily="2" charset="2"/>
              <a:buChar char="ü"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Statistiques descriptives (moyenne, écart-type, coefficient de variance);</a:t>
            </a:r>
          </a:p>
          <a:p>
            <a:pPr algn="just">
              <a:buFont typeface="Wingdings" pitchFamily="2" charset="2"/>
              <a:buChar char="ü"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Analyse de variance ANOVA;</a:t>
            </a:r>
          </a:p>
          <a:p>
            <a:pPr algn="just">
              <a:buFont typeface="Wingdings" pitchFamily="2" charset="2"/>
              <a:buChar char="ü"/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Analyse en Composante Principal (ACP);</a:t>
            </a:r>
          </a:p>
          <a:p>
            <a:pPr algn="just">
              <a:buFont typeface="Wingdings" pitchFamily="2" charset="2"/>
              <a:buChar char="ü"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706222"/>
            <a:ext cx="1428760" cy="43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214686"/>
            <a:ext cx="30003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4325" y="-24"/>
            <a:ext cx="8472519" cy="65403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Résultats et discussion (1/5) 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14313" y="714356"/>
          <a:ext cx="8715404" cy="44805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71473"/>
                <a:gridCol w="500066"/>
                <a:gridCol w="857256"/>
                <a:gridCol w="1357322"/>
                <a:gridCol w="1357322"/>
                <a:gridCol w="1285884"/>
                <a:gridCol w="1500198"/>
                <a:gridCol w="1285883"/>
              </a:tblGrid>
              <a:tr h="372739">
                <a:tc rowSpan="2"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ZC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HL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Dbh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Htotale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Hfût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G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Houppier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9462">
                <a:tc vMerge="1">
                  <a:txBody>
                    <a:bodyPr/>
                    <a:lstStyle/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0168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11,71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15,49±20,57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11,74±10,97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3,79±19,83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0,02±40,49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7,16±26,57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0168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SG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10,51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16,96±46,18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10,4±19,18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3,67±27,15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0,027±81,97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6,03±16,06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0168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10,44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26,03±43,25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8,99±26,17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3,46±36,87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0,063±97,79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6,49±18,99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118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  <a:endParaRPr lang="fr-F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0,001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>
            <p:custDataLst>
              <p:tags r:id="rId3"/>
            </p:custDataLst>
          </p:nvPr>
        </p:nvSpPr>
        <p:spPr>
          <a:xfrm>
            <a:off x="714348" y="3857628"/>
            <a:ext cx="642942" cy="42862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>
            <p:custDataLst>
              <p:tags r:id="rId4"/>
            </p:custDataLst>
          </p:nvPr>
        </p:nvSpPr>
        <p:spPr>
          <a:xfrm>
            <a:off x="6215074" y="3714752"/>
            <a:ext cx="1357322" cy="7858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>
            <p:custDataLst>
              <p:tags r:id="rId5"/>
            </p:custDataLst>
          </p:nvPr>
        </p:nvSpPr>
        <p:spPr>
          <a:xfrm>
            <a:off x="2143108" y="3786190"/>
            <a:ext cx="1357322" cy="7143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>
            <p:custDataLst>
              <p:tags r:id="rId6"/>
            </p:custDataLst>
          </p:nvPr>
        </p:nvSpPr>
        <p:spPr>
          <a:xfrm>
            <a:off x="3571868" y="1928802"/>
            <a:ext cx="1214446" cy="7143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>
            <p:custDataLst>
              <p:tags r:id="rId7"/>
            </p:custDataLst>
          </p:nvPr>
        </p:nvSpPr>
        <p:spPr>
          <a:xfrm>
            <a:off x="4929190" y="1928802"/>
            <a:ext cx="1214446" cy="7143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>
            <p:custDataLst>
              <p:tags r:id="rId8"/>
            </p:custDataLst>
          </p:nvPr>
        </p:nvSpPr>
        <p:spPr>
          <a:xfrm>
            <a:off x="7643834" y="1928802"/>
            <a:ext cx="1285884" cy="7143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>
            <p:custDataLst>
              <p:tags r:id="rId9"/>
            </p:custDataLst>
          </p:nvPr>
        </p:nvSpPr>
        <p:spPr>
          <a:xfrm>
            <a:off x="6072198" y="5320271"/>
            <a:ext cx="2857520" cy="132343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Densité faible pour la zone soudanienne:</a:t>
            </a:r>
          </a:p>
          <a:p>
            <a:pPr algn="just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Glèlè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Kakaï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2008;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Adjonou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2010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10"/>
            </p:custDataLst>
          </p:nvPr>
        </p:nvSpPr>
        <p:spPr>
          <a:xfrm>
            <a:off x="2928926" y="5320271"/>
            <a:ext cx="2857520" cy="1323439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Densité semblable pour la zone soudanienne:</a:t>
            </a:r>
          </a:p>
          <a:p>
            <a:pPr algn="just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Ouédraogo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2006;</a:t>
            </a: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Rabiou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11"/>
            </p:custDataLst>
          </p:nvPr>
        </p:nvSpPr>
        <p:spPr>
          <a:xfrm>
            <a:off x="142844" y="5342295"/>
            <a:ext cx="2428892" cy="1015663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Résultats similaires:</a:t>
            </a:r>
          </a:p>
          <a:p>
            <a:pPr algn="just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Houètchégnon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2016 sur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Prosopis africana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>
            <p:custDataLst>
              <p:tags r:id="rId1"/>
            </p:custDataLst>
          </p:nvPr>
        </p:nvPicPr>
        <p:blipFill>
          <a:blip r:embed="rId13"/>
          <a:srcRect l="2248" t="13961" r="16353" b="2922"/>
          <a:stretch>
            <a:fillRect/>
          </a:stretch>
        </p:blipFill>
        <p:spPr bwMode="auto">
          <a:xfrm>
            <a:off x="142844" y="642918"/>
            <a:ext cx="450059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du contenu 4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14"/>
          <a:srcRect l="1103" t="13913" r="16783" b="2174"/>
          <a:stretch>
            <a:fillRect/>
          </a:stretch>
        </p:blipFill>
        <p:spPr bwMode="auto">
          <a:xfrm>
            <a:off x="0" y="2571744"/>
            <a:ext cx="45005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>
            <p:custDataLst>
              <p:tags r:id="rId3"/>
            </p:custDataLst>
          </p:nvPr>
        </p:nvPicPr>
        <p:blipFill>
          <a:blip r:embed="rId15"/>
          <a:srcRect l="1168" t="13636" r="16436" b="550"/>
          <a:stretch>
            <a:fillRect/>
          </a:stretch>
        </p:blipFill>
        <p:spPr bwMode="auto">
          <a:xfrm>
            <a:off x="71406" y="4572008"/>
            <a:ext cx="44291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>
            <p:custDataLst>
              <p:tags r:id="rId4"/>
            </p:custDataLst>
          </p:nvPr>
        </p:nvSpPr>
        <p:spPr>
          <a:xfrm>
            <a:off x="2928926" y="4000504"/>
            <a:ext cx="785818" cy="42862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>
            <p:custDataLst>
              <p:tags r:id="rId5"/>
            </p:custDataLst>
          </p:nvPr>
        </p:nvSpPr>
        <p:spPr>
          <a:xfrm>
            <a:off x="1500166" y="6000768"/>
            <a:ext cx="857256" cy="42862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>
            <p:custDataLst>
              <p:tags r:id="rId6"/>
            </p:custDataLst>
          </p:nvPr>
        </p:nvSpPr>
        <p:spPr>
          <a:xfrm>
            <a:off x="1142976" y="1857364"/>
            <a:ext cx="785818" cy="5715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>
            <p:custDataLst>
              <p:tags r:id="rId7"/>
            </p:custDataLst>
          </p:nvPr>
        </p:nvSpPr>
        <p:spPr>
          <a:xfrm>
            <a:off x="4714876" y="4786322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Structure par classe de Hf des APC: allure en cloche, distribution asymétrique gauche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8"/>
            </p:custDataLst>
          </p:nvPr>
        </p:nvSpPr>
        <p:spPr>
          <a:xfrm>
            <a:off x="4867276" y="2770527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Structure par classe de Ht des APC: allure en cloche, distribution asymétrique gauche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9"/>
            </p:custDataLst>
          </p:nvPr>
        </p:nvSpPr>
        <p:spPr>
          <a:xfrm>
            <a:off x="4867276" y="785794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Structure par classe de Dbh des APC: allure désaxée vers la gauche, distribution asymétrique gauche ou positive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r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14325" y="-24"/>
            <a:ext cx="8472519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Résultats et discussion 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(2/5)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4325" y="142852"/>
            <a:ext cx="8472519" cy="65403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14282" y="857233"/>
          <a:ext cx="8643998" cy="395162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64890"/>
                <a:gridCol w="1352045"/>
                <a:gridCol w="1368633"/>
                <a:gridCol w="1368633"/>
                <a:gridCol w="1296599"/>
                <a:gridCol w="1296599"/>
                <a:gridCol w="1296599"/>
              </a:tblGrid>
              <a:tr h="386588">
                <a:tc rowSpan="2"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ZC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Lfe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Lpe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Lfo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Ifo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Lpi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Nfo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3266">
                <a:tc vMerge="1">
                  <a:txBody>
                    <a:bodyPr/>
                    <a:lstStyle/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4666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28,57±9,61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5,43±12,44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7,97±9,54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5,34±8,48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0,73±10,11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9,91±10,03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93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SG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29,64±16,95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4,97±22,79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8,58±17,09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5,30±9,06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0,70±13,75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9,89±10,04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93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27,83±12,56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4,29±12,27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8,70±19,67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5,33±8,94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0,65±12,65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9,97±9,69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326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0,001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>
            <p:custDataLst>
              <p:tags r:id="rId3"/>
            </p:custDataLst>
          </p:nvPr>
        </p:nvSpPr>
        <p:spPr>
          <a:xfrm>
            <a:off x="928662" y="2728914"/>
            <a:ext cx="1285884" cy="7000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>
            <p:custDataLst>
              <p:tags r:id="rId4"/>
            </p:custDataLst>
          </p:nvPr>
        </p:nvSpPr>
        <p:spPr>
          <a:xfrm>
            <a:off x="1928794" y="5000637"/>
            <a:ext cx="550072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Plus longues feuilles en zone soudano-guinéenne; APC constitueraient une base fourragère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14325" y="60324"/>
            <a:ext cx="8472519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Résultats et discussion 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(3/5)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llipse 8"/>
          <p:cNvSpPr/>
          <p:nvPr>
            <p:custDataLst>
              <p:tags r:id="rId6"/>
            </p:custDataLst>
          </p:nvPr>
        </p:nvSpPr>
        <p:spPr>
          <a:xfrm>
            <a:off x="3643306" y="3429000"/>
            <a:ext cx="1285884" cy="7000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4325" y="142852"/>
            <a:ext cx="8472519" cy="65403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571472" y="857232"/>
          <a:ext cx="8143932" cy="398015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94893"/>
                <a:gridCol w="1819753"/>
                <a:gridCol w="1842079"/>
                <a:gridCol w="1842079"/>
                <a:gridCol w="1745128"/>
              </a:tblGrid>
              <a:tr h="436667">
                <a:tc rowSpan="2">
                  <a:txBody>
                    <a:bodyPr/>
                    <a:lstStyle/>
                    <a:p>
                      <a:pPr algn="ctr"/>
                      <a:endParaRPr lang="fr-FR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ZC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Lfr</a:t>
                      </a:r>
                      <a:endParaRPr lang="fr-FR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Epfr</a:t>
                      </a:r>
                      <a:endParaRPr lang="fr-FR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Pdfr</a:t>
                      </a:r>
                      <a:endParaRPr lang="fr-FR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Nbgr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</a:t>
                      </a:r>
                      <a:endParaRPr lang="fr-FR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464">
                <a:tc vMerge="1">
                  <a:txBody>
                    <a:bodyPr/>
                    <a:lstStyle/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m±cv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124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55,26±6,25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52,02±4,96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0,27±28,54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1,02±2,9</a:t>
                      </a:r>
                    </a:p>
                  </a:txBody>
                  <a:tcPr/>
                </a:tc>
              </a:tr>
              <a:tr h="73412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SG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50,12±16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42,75±17,35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0,07±139,61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1,02±3,82</a:t>
                      </a:r>
                    </a:p>
                  </a:txBody>
                  <a:tcPr/>
                </a:tc>
              </a:tr>
              <a:tr h="73412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51,73±6,95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44,55±9,52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0,09±184,07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1,02±6,05</a:t>
                      </a:r>
                    </a:p>
                  </a:txBody>
                  <a:tcPr/>
                </a:tc>
              </a:tr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  <a:p>
                      <a:pPr algn="ctr"/>
                      <a:endParaRPr lang="fr-F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0,001</a:t>
                      </a:r>
                    </a:p>
                    <a:p>
                      <a:pPr algn="ctr"/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0,001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>
            <p:custDataLst>
              <p:tags r:id="rId3"/>
            </p:custDataLst>
          </p:nvPr>
        </p:nvSpPr>
        <p:spPr>
          <a:xfrm>
            <a:off x="1714480" y="2071678"/>
            <a:ext cx="1285884" cy="7143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>
            <p:custDataLst>
              <p:tags r:id="rId4"/>
            </p:custDataLst>
          </p:nvPr>
        </p:nvSpPr>
        <p:spPr>
          <a:xfrm>
            <a:off x="5357818" y="2085972"/>
            <a:ext cx="1285884" cy="70008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>
            <p:custDataLst>
              <p:tags r:id="rId5"/>
            </p:custDataLst>
          </p:nvPr>
        </p:nvSpPr>
        <p:spPr>
          <a:xfrm>
            <a:off x="3571868" y="2071678"/>
            <a:ext cx="1285884" cy="7143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152368" y="5072074"/>
            <a:ext cx="34195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Plus longs fruits en zone soudanienne;</a:t>
            </a: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Forte variation du poids du fruit en zone Guinéenne.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>
            <p:custDataLst>
              <p:tags r:id="rId7"/>
            </p:custDataLst>
          </p:nvPr>
        </p:nvSpPr>
        <p:spPr>
          <a:xfrm>
            <a:off x="3857620" y="5105957"/>
            <a:ext cx="4857784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Plus épais et lourds fruit: 1±2 graine/fruit.</a:t>
            </a: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longs fruits en zone soudanienne;</a:t>
            </a: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Observation de graines intactes pour une bonne multiplication.</a:t>
            </a:r>
          </a:p>
        </p:txBody>
      </p:sp>
      <p:sp>
        <p:nvSpPr>
          <p:cNvPr id="10" name="Titre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14325" y="60324"/>
            <a:ext cx="8472519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Résultats et discussion 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(4/5)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4324" y="71414"/>
            <a:ext cx="8401080" cy="582594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50" r="3242"/>
          <a:stretch>
            <a:fillRect/>
          </a:stretch>
        </p:blipFill>
        <p:spPr bwMode="auto">
          <a:xfrm>
            <a:off x="214282" y="571480"/>
            <a:ext cx="3786214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23" r="4530" b="2575"/>
          <a:stretch>
            <a:fillRect/>
          </a:stretch>
        </p:blipFill>
        <p:spPr bwMode="auto">
          <a:xfrm>
            <a:off x="4143372" y="693567"/>
            <a:ext cx="4714908" cy="294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10" r="5752" b="1860"/>
          <a:stretch>
            <a:fillRect/>
          </a:stretch>
        </p:blipFill>
        <p:spPr bwMode="auto">
          <a:xfrm>
            <a:off x="142844" y="3500438"/>
            <a:ext cx="3850953" cy="316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38" r="3663"/>
          <a:stretch>
            <a:fillRect/>
          </a:stretch>
        </p:blipFill>
        <p:spPr bwMode="auto">
          <a:xfrm>
            <a:off x="4214810" y="3643314"/>
            <a:ext cx="4768931" cy="30718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lipse 8"/>
          <p:cNvSpPr/>
          <p:nvPr>
            <p:custDataLst>
              <p:tags r:id="rId6"/>
            </p:custDataLst>
          </p:nvPr>
        </p:nvSpPr>
        <p:spPr>
          <a:xfrm>
            <a:off x="5357818" y="3857628"/>
            <a:ext cx="1571636" cy="200026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>
            <p:custDataLst>
              <p:tags r:id="rId7"/>
            </p:custDataLst>
          </p:nvPr>
        </p:nvSpPr>
        <p:spPr>
          <a:xfrm>
            <a:off x="6786578" y="4000504"/>
            <a:ext cx="928694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>
            <p:custDataLst>
              <p:tags r:id="rId8"/>
            </p:custDataLst>
          </p:nvPr>
        </p:nvSpPr>
        <p:spPr>
          <a:xfrm>
            <a:off x="6929454" y="4714884"/>
            <a:ext cx="164307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>
            <p:custDataLst>
              <p:tags r:id="rId9"/>
            </p:custDataLst>
          </p:nvPr>
        </p:nvSpPr>
        <p:spPr>
          <a:xfrm>
            <a:off x="3428992" y="1714488"/>
            <a:ext cx="285752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Faible significativité de la variation foliaire entre les individus d’une zone climatique à une autre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10"/>
            </p:custDataLst>
          </p:nvPr>
        </p:nvSpPr>
        <p:spPr>
          <a:xfrm>
            <a:off x="3071802" y="4500570"/>
            <a:ext cx="2857520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Importante significativité de la variation du fruit entre les individus d’une zone climatique à une autre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re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14325" y="60324"/>
            <a:ext cx="8472519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Résultats et discussion 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(5/5)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1" y="142852"/>
            <a:ext cx="8258204" cy="65403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Conclusion (1/2) 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4282" y="1071546"/>
            <a:ext cx="8643999" cy="571504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Densité de peuplement de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P. erinaceus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augmente suivant le gradient pluviométrique;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Zone soudanienne: hauteur de Lorey, la hauteur fût et de la hauteur totale plus élevées;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Peuplements dominés par de jeunes individus à faibles diamètre;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Zone soudano-guinéenne constituée des plus longues feuilles;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Plus larges et lourds fruits retrouvés dans la zone soudanienne. </a:t>
            </a: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157" y="274639"/>
            <a:ext cx="8329643" cy="654032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latin typeface="Arial" pitchFamily="34" charset="0"/>
                <a:cs typeface="Arial" pitchFamily="34" charset="0"/>
              </a:rPr>
              <a:t>Plan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5720" y="1000109"/>
            <a:ext cx="8501123" cy="550072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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algn="just">
              <a:buFont typeface="Wingdings" pitchFamily="2" charset="2"/>
              <a:buChar char="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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OBJECTIFS</a:t>
            </a:r>
          </a:p>
          <a:p>
            <a:pPr algn="just">
              <a:buFont typeface="Wingdings" pitchFamily="2" charset="2"/>
              <a:buChar char="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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MATÉRIEL ET MÉTHODES</a:t>
            </a:r>
          </a:p>
          <a:p>
            <a:pPr algn="just">
              <a:buFont typeface="Wingdings" pitchFamily="2" charset="2"/>
              <a:buChar char="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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RÉSULTATS ET DISCUSSION</a:t>
            </a:r>
          </a:p>
          <a:p>
            <a:pPr algn="just">
              <a:buFont typeface="Wingdings" pitchFamily="2" charset="2"/>
              <a:buChar char="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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  <a:p>
            <a:pPr algn="just">
              <a:buFont typeface="Wingdings" pitchFamily="2" charset="2"/>
              <a:buChar char="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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BLIBLIOGRAPHIE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4325" y="142853"/>
            <a:ext cx="8472519" cy="72547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Conclusion (2/2)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4282" y="1071546"/>
            <a:ext cx="8643999" cy="5643602"/>
          </a:xfrm>
        </p:spPr>
        <p:txBody>
          <a:bodyPr numCol="1"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Graines intacts: fruits collectés sur APC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Disponibilité du bois exploitable, quasi inexistante traduit la rareté de gros individus dans les sites échantillonnés;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Mener des investigations sur la multiplication (végétative ou sexuée) pour une restauration dans l’habitat naturel et/ou l’intégration dans les plans de reboisement;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Etudes génétiques doivent suivre cette étude pour l’obtention d’Arbres Plus puis d’Arbres Elites;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Base de référence pour la conservation de l’espèce.</a:t>
            </a:r>
          </a:p>
          <a:p>
            <a:pPr algn="just"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7143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Bibliographie (1/4)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857916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Adjonou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K., Ali, N., Kokutse, A. D.,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Segla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 N.,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Kokou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2010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Étude de la dynamique des peuplements naturels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Pterocarpus erinaceus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Poir. (Fabaceae) surexploités au Togo. Bois et Forêts des Tropiques. N°306 (1). P 33-43.</a:t>
            </a: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Agbahungba, G.,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Sokpon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N., &amp;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Gaoue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O. G., 2001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Situation des Ressources Génétiques Forestières du Bénin. Département des forêts. FAO. Rome. Italie. Note Thématique FGR/ 12F. P 36.</a:t>
            </a: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Arbonnier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M.,  2002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Arbres, arbustes et lianes des zones sèches d’Afrique de l’Ouest. Deuxième édition. CIRAD- MNHN-UICN. P 573.</a:t>
            </a:r>
          </a:p>
          <a:p>
            <a:pPr algn="just">
              <a:buFont typeface="Courier New" pitchFamily="49" charset="0"/>
              <a:buChar char="o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FAO., 2017.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L’avenir de l’alimentation et de l’agriculture, Tendances et défis. P 52.</a:t>
            </a:r>
          </a:p>
          <a:p>
            <a:pPr lvl="0" algn="just">
              <a:buFont typeface="Courier New" pitchFamily="49" charset="0"/>
              <a:buChar char="o"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Glèlè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 R. L.,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Sinsin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B., Palm R., 2008.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Étude dendrométrique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P. erinaceus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Poir. des formations naturelles de la zone soudanienne au Bénin. Agronomie Africaine. 20 (3) : P 245-255.</a:t>
            </a: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7143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Bibliographie (2/4)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857916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Houètchégnon, T., 2016.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Etudes ethnobotaniques, écologique et morphologique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Prosopis africana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Guill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Perrott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Et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Rich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Taubert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au Bénin et impacts des changements climatiques sur l’espèce. Thèse de Doctorat. FA/ UP Parakou. P 175.</a:t>
            </a:r>
          </a:p>
          <a:p>
            <a:pPr algn="just">
              <a:buFont typeface="Courier New" pitchFamily="49" charset="0"/>
              <a:buChar char="o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IUCN., 2018.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IUCN Red List of Threatened Species.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Version 2018-2.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www.iucn,redlist.org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Johnson, N. L.,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Kotz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S., 1970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Distributions in Statistics: Continuous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Distributions. New York. USA.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Wiley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&amp; Sons. P 756.</a:t>
            </a:r>
          </a:p>
          <a:p>
            <a:pPr algn="just">
              <a:buFont typeface="Courier New" pitchFamily="49" charset="0"/>
              <a:buChar char="o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Kokou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Adjonou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Segla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 N., Rabiou, H.,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Bationo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A. B., Mahamane, A., Kokutse, A. D.,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Kamana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P.,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Etse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Radji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R.,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Saadou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M., 2015.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Pterocarpus erinaceus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Poir. en Afrique de l’Ouest : Usages, structures des peuplements, qualité du bois, normes d’exploitations et sylviculture au Burkina Faso, Niger et Togo. Fiche technique. P 28.</a:t>
            </a: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7143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Bibliographie (3/4)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857916"/>
          </a:xfrm>
        </p:spPr>
        <p:txBody>
          <a:bodyPr>
            <a:noAutofit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Neuenschwander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P.,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Sinsin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B.,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Goergen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G., 2011.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Protection de la nature en Afrique de l’Ouest: Une Liste Rouge pour le Bénin. IITA. ISSBN 978 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978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49796 9 6. P 348.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Ouédraogo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Adjima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T., Hahn-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Hadjali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et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Guinko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S. 2006.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Diagnostic de l’état de ressources génétiques forestières du Togo. Atelier sous-régional FAO/IPGRI/ICRAF sur la ressource génétique forestière. Document FGR/13F. Département des forêts. FAO. Rome. Italie. </a:t>
            </a:r>
          </a:p>
          <a:p>
            <a:pPr algn="just">
              <a:buFont typeface="Courier New" pitchFamily="49" charset="0"/>
              <a:buChar char="o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Rabiou, H.,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Bationo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B. A., Sègla, K. N., Diouf, A.,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Adjonou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Kokutse, A. D.,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Radji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R., Mahamane, A.,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Kokou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et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Saadou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M., 2015a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Structure des peuplements naturels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Pterocarpus erinaceus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Poir. dans le domaine soudanien, au Niger et au Burkina Faso. Bois et forêts des tropiques. N° 325 (3). P 71-83.</a:t>
            </a: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Rabiou, H.,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Bationo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B. A., Sègla, K. N., Diouf, A.,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Adjonou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Kokutse, A. D.,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Radji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R., Mahamane, A.,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Kokou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et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Saadou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M., 2015b.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Estimation de volume commercial du bois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Pterocarpus erinaceus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Poir. (Fabaceae) dans les zones sahélo soudaniennes et soudaniennes du Niger et du Burkina Faso (Afrique de l’ouest). Journal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Biosciences ISSN 1997-5902. 87. P 8131-8143.</a:t>
            </a: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71438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Bibliographie (4/4)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857916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Sègla, K. N.,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Langbour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P., Chaix, G.,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Adjonou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Guibal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D.,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Kokou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K., Kokutse A. D., 2014.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Variation de la densité et la couleur du bois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Pterocarpus erinaceus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(Poir) en fonction des conditions environnementales en Afrique de l’Ouest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MATERIAUX.24-28. P 10.</a:t>
            </a:r>
          </a:p>
          <a:p>
            <a:pPr algn="just">
              <a:buFont typeface="Courier New" pitchFamily="49" charset="0"/>
              <a:buChar char="o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Sègla, K. N.,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Adjonou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Rabiou, H.,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Radji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R., Kokutse, A. D.,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Bationo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A. B., Mahamane, A.,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Kokou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2015a.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Importance socio-économique de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P. erinaceus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au Togo.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Journal. N°23 (11). P 199-217.</a:t>
            </a:r>
          </a:p>
          <a:p>
            <a:pPr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Sègla, K. N., Kokutse, A. D.,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Adjonou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Langbour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P., Chaix, G.,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Guibal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D.,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Kokou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K., 2015b.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Caractéristiques biophysiques du bois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Pterocarpus erinaceus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(Poir.) en zones guinéennes et soudaniennes au Togo. Bois et forêts des tropiques. N°324 (2). P 51-64.</a:t>
            </a:r>
          </a:p>
          <a:p>
            <a:pPr lvl="0" algn="just">
              <a:buFont typeface="Courier New" pitchFamily="49" charset="0"/>
              <a:buChar char="o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:\ABOUA Carine\Affères\photos\101PHOTO\SAM_1088.JPG"/>
          <p:cNvPicPr/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6200000" flipH="1" flipV="1">
            <a:off x="1393007" y="964392"/>
            <a:ext cx="607223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1472" y="2428869"/>
            <a:ext cx="8229600" cy="150019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000" b="1" dirty="0" smtClean="0">
                <a:latin typeface="Arial" pitchFamily="34" charset="0"/>
                <a:cs typeface="Arial" pitchFamily="34" charset="0"/>
              </a:rPr>
              <a:t>MERCI DE VOTRE AIMABLE ATTENTION</a:t>
            </a:r>
            <a:endParaRPr lang="fr-FR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157" y="71414"/>
            <a:ext cx="8329643" cy="72547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Introduction (1/2) 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5720" y="1142985"/>
            <a:ext cx="8501123" cy="5429288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à coins arrondis 4"/>
          <p:cNvSpPr/>
          <p:nvPr>
            <p:custDataLst>
              <p:tags r:id="rId3"/>
            </p:custDataLst>
          </p:nvPr>
        </p:nvSpPr>
        <p:spPr>
          <a:xfrm>
            <a:off x="1714480" y="928670"/>
            <a:ext cx="4929222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Forêts tropicales: rôle primordial dans l’équilibre des écosystèmes.</a:t>
            </a:r>
            <a:endParaRPr lang="fr-FR" sz="2400" dirty="0" smtClean="0"/>
          </a:p>
        </p:txBody>
      </p:sp>
      <p:sp>
        <p:nvSpPr>
          <p:cNvPr id="6" name="Rectangle à coins arrondis 5"/>
          <p:cNvSpPr/>
          <p:nvPr>
            <p:custDataLst>
              <p:tags r:id="rId4"/>
            </p:custDataLst>
          </p:nvPr>
        </p:nvSpPr>
        <p:spPr>
          <a:xfrm>
            <a:off x="714348" y="2214554"/>
            <a:ext cx="6715172" cy="12144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Ressources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forestières: développement socio-économique,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place prépondérante aux populations béninoises</a:t>
            </a:r>
          </a:p>
        </p:txBody>
      </p:sp>
      <p:sp>
        <p:nvSpPr>
          <p:cNvPr id="7" name="Rectangle à coins arrondis 6"/>
          <p:cNvSpPr/>
          <p:nvPr>
            <p:custDataLst>
              <p:tags r:id="rId5"/>
            </p:custDataLst>
          </p:nvPr>
        </p:nvSpPr>
        <p:spPr>
          <a:xfrm>
            <a:off x="4958261" y="3643314"/>
            <a:ext cx="3286147" cy="1428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Pressions  climatiques, 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anthropiques coûtent cher à l’environnement (FAO, 2017)</a:t>
            </a:r>
          </a:p>
        </p:txBody>
      </p:sp>
      <p:sp>
        <p:nvSpPr>
          <p:cNvPr id="8" name="Flèche courbée vers la droite 7"/>
          <p:cNvSpPr/>
          <p:nvPr>
            <p:custDataLst>
              <p:tags r:id="rId6"/>
            </p:custDataLst>
          </p:nvPr>
        </p:nvSpPr>
        <p:spPr>
          <a:xfrm>
            <a:off x="71406" y="2643182"/>
            <a:ext cx="571504" cy="185738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droite 8"/>
          <p:cNvSpPr/>
          <p:nvPr>
            <p:custDataLst>
              <p:tags r:id="rId7"/>
            </p:custDataLst>
          </p:nvPr>
        </p:nvSpPr>
        <p:spPr>
          <a:xfrm>
            <a:off x="3950782" y="4143380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>
            <p:custDataLst>
              <p:tags r:id="rId8"/>
            </p:custDataLst>
          </p:nvPr>
        </p:nvSpPr>
        <p:spPr>
          <a:xfrm>
            <a:off x="4643438" y="5643578"/>
            <a:ext cx="4286280" cy="10670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Déséquilibre entre ressources disponibles et besoins humains</a:t>
            </a:r>
          </a:p>
        </p:txBody>
      </p:sp>
      <p:sp>
        <p:nvSpPr>
          <p:cNvPr id="10" name="Flèche droite 9"/>
          <p:cNvSpPr/>
          <p:nvPr>
            <p:custDataLst>
              <p:tags r:id="rId9"/>
            </p:custDataLst>
          </p:nvPr>
        </p:nvSpPr>
        <p:spPr>
          <a:xfrm rot="5400000">
            <a:off x="6330780" y="5242119"/>
            <a:ext cx="571504" cy="23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>
            <p:custDataLst>
              <p:tags r:id="rId10"/>
            </p:custDataLst>
          </p:nvPr>
        </p:nvSpPr>
        <p:spPr>
          <a:xfrm>
            <a:off x="709218" y="3717032"/>
            <a:ext cx="3214710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Intérêt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national et international sans cesse croissant.                </a:t>
            </a: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èche droite 12"/>
          <p:cNvSpPr/>
          <p:nvPr>
            <p:custDataLst>
              <p:tags r:id="rId11"/>
            </p:custDataLst>
          </p:nvPr>
        </p:nvSpPr>
        <p:spPr>
          <a:xfrm rot="5400000">
            <a:off x="3955466" y="1830956"/>
            <a:ext cx="500067" cy="267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447" y="21090"/>
            <a:ext cx="8538791" cy="69326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Introduction (2/2) 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0" y="64291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 forestière sélective et incontrôlée des espèces: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Milicia excelsa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Afzelia africana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Khaya senegalensis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Pterocarpus erinaceus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(Agbahungba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P. erinaceus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espèce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multiusages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En danger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selon Liste Rouge de l’IUCN (IUCN, 2018) et du Bénin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Neuenschwander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Etudes au Burkina Faso, Togo, Niger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Adjonou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2010,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Sègla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2015a et b,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Rabiou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et al.,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2015a et b,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Kokou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2015): dendrométrie, répartition spatiale, caractérisation biophysique du bois;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Evaluer la répartition des ressources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restantes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pour une gestion rationnelle et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durable;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4313" y="71414"/>
            <a:ext cx="8643937" cy="84612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Présentation de l’espèce </a:t>
            </a:r>
            <a:r>
              <a:rPr lang="fr-FR" sz="3600" b="1" i="1" dirty="0" smtClean="0">
                <a:latin typeface="Arial" pitchFamily="34" charset="0"/>
                <a:cs typeface="Arial" pitchFamily="34" charset="0"/>
              </a:rPr>
              <a:t>Pterocarpus erinaceus 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(1/2)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D:\ABOUA Carine\Affères\photos\101PHOTO\SAM_1088.JPG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16200000" flipH="1" flipV="1">
            <a:off x="-714412" y="2000241"/>
            <a:ext cx="542928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058" y="1000108"/>
            <a:ext cx="5072066" cy="2308324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Arbre africain des zones guinéo- soudaniennes et soudano-sahéliennes (Sègla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2014);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Retrouvée en forêts claires et savanes boisées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Glèlè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Kakaï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et al.,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2008).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71406" y="5214950"/>
            <a:ext cx="2928959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Pterocarpus erinaceus </a:t>
            </a:r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(Veine)</a:t>
            </a:r>
            <a:endParaRPr lang="fr-FR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3929058" y="3643314"/>
            <a:ext cx="5000660" cy="3046988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Famille des Fabaceae,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Pterocarpus erinaceus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appelé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Vène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(français) et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Koso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Fongbé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est une légumineuse arborescente à usage multiples;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Bois: place de premier plan,  très utilisée en construction, ameublement,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esthétique,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42852"/>
            <a:ext cx="9144000" cy="71438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Présentation de l’espèce </a:t>
            </a:r>
            <a:r>
              <a:rPr lang="fr-FR" sz="3200" b="1" i="1" dirty="0" smtClean="0">
                <a:latin typeface="Arial" pitchFamily="34" charset="0"/>
                <a:cs typeface="Arial" pitchFamily="34" charset="0"/>
              </a:rPr>
              <a:t>Pterocarpus erinaceus 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(2/2)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745" y="1089622"/>
            <a:ext cx="5639289" cy="548265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0" y="785794"/>
            <a:ext cx="3428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Ecorce: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noirâtre, crevassée et très lamelleuse (A);</a:t>
            </a:r>
          </a:p>
          <a:p>
            <a:pPr algn="ctr">
              <a:buFont typeface="Wingdings" pitchFamily="2" charset="2"/>
              <a:buChar char="ü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Feuilles: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alternes, imparipennées (B);</a:t>
            </a:r>
          </a:p>
          <a:p>
            <a:pPr algn="ctr">
              <a:buFont typeface="Wingdings" pitchFamily="2" charset="2"/>
              <a:buChar char="ü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Fleurs:</a:t>
            </a:r>
          </a:p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jaunes d’or odorantes (C);</a:t>
            </a:r>
          </a:p>
          <a:p>
            <a:pPr algn="ctr">
              <a:buFont typeface="Wingdings" pitchFamily="2" charset="2"/>
              <a:buChar char="ü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Fruits: </a:t>
            </a:r>
          </a:p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samares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plates portant des poils épineux sur les faces de la graine (D).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214283" y="1357299"/>
            <a:ext cx="3286148" cy="528641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2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Objectif global: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Évaluer  la structure écologique et morphologique de </a:t>
            </a:r>
            <a:r>
              <a:rPr lang="fr-FR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Pterocarpus erinaceus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 Bénin pour une gestion durable et une amélioration de l’espèce.</a:t>
            </a:r>
          </a:p>
          <a:p>
            <a:pPr algn="just">
              <a:lnSpc>
                <a:spcPct val="150000"/>
              </a:lnSpc>
            </a:pPr>
            <a:endParaRPr lang="fr-FR" sz="2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3857620" y="4214818"/>
            <a:ext cx="5072099" cy="242889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Objectif spécifique 2: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Caractériser morphologiquement l’espèce dans les différentes zones climatiques du Bénin.</a:t>
            </a:r>
          </a:p>
          <a:p>
            <a:pPr algn="just">
              <a:lnSpc>
                <a:spcPct val="150000"/>
              </a:lnSpc>
            </a:pPr>
            <a:endParaRPr lang="fr-FR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3857620" y="1357299"/>
            <a:ext cx="5072099" cy="250033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Objectif spécifique 1: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Déterminer la structure écologique des peuplements naturels de </a:t>
            </a:r>
            <a:r>
              <a:rPr lang="fr-FR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Pterocarpus erinaceus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dans les zones climatiques.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fr-FR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7158" y="71415"/>
            <a:ext cx="8358247" cy="7858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Objectifs de l’étude (1/1)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2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Lucida Calligraphy" pitchFamily="66" charset="0"/>
            </a:endParaRPr>
          </a:p>
        </p:txBody>
      </p:sp>
      <p:cxnSp>
        <p:nvCxnSpPr>
          <p:cNvPr id="9" name="Connecteur droit avec flèche 8"/>
          <p:cNvCxnSpPr/>
          <p:nvPr>
            <p:custDataLst>
              <p:tags r:id="rId5"/>
            </p:custDataLst>
          </p:nvPr>
        </p:nvCxnSpPr>
        <p:spPr>
          <a:xfrm>
            <a:off x="3500430" y="2641595"/>
            <a:ext cx="35719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>
            <p:custDataLst>
              <p:tags r:id="rId6"/>
            </p:custDataLst>
          </p:nvPr>
        </p:nvCxnSpPr>
        <p:spPr>
          <a:xfrm>
            <a:off x="3500430" y="5429265"/>
            <a:ext cx="35719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157" y="142853"/>
            <a:ext cx="8329643" cy="72547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Milieu d’étude (1/2)</a:t>
            </a:r>
            <a:endParaRPr lang="fr-FR" sz="3600" dirty="0"/>
          </a:p>
        </p:txBody>
      </p:sp>
      <p:pic>
        <p:nvPicPr>
          <p:cNvPr id="4" name="Espace réservé du contenu 3" descr="D:\RST\Bénin_no color.jpg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785794"/>
            <a:ext cx="478634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71406" y="775628"/>
            <a:ext cx="3500463" cy="1938992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Zone soudanienne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Localisé 09°45’ et 12°25’ latitude N, 0°45’ et 3°45’ longitude E; Pluviométrie 900 à 1 150mm/an; 29°C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286380" y="1928802"/>
            <a:ext cx="3143272" cy="9144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214942" y="3943360"/>
            <a:ext cx="3143272" cy="914400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143504" y="5586434"/>
            <a:ext cx="3143272" cy="9144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71406" y="2786058"/>
            <a:ext cx="3500463" cy="1938992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Zone soudano-guinéenne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Localisé 07°30’ et 09°45’ latitude N, 1°30’ et 2°40’ longitude E; Pluviométrie 1 100 à 1 200mm/an; 28°C</a:t>
            </a:r>
          </a:p>
        </p:txBody>
      </p:sp>
      <p:sp>
        <p:nvSpPr>
          <p:cNvPr id="10" name="ZoneTexte 9"/>
          <p:cNvSpPr txBox="1"/>
          <p:nvPr>
            <p:custDataLst>
              <p:tags r:id="rId8"/>
            </p:custDataLst>
          </p:nvPr>
        </p:nvSpPr>
        <p:spPr>
          <a:xfrm>
            <a:off x="71406" y="4857760"/>
            <a:ext cx="3500463" cy="2008242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Zone guinéenne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Localisé 06°30’ et 7°30 latitude N, 0°45’ et 3°45’ longitude E; Pluviométrie 950 à 1 400mm/an; 27°C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4325" y="142852"/>
            <a:ext cx="8472519" cy="65403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Milieu d’étude (2/2)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32" y="714356"/>
            <a:ext cx="8929719" cy="5929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Parc National du W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Forêt classée de Pénéssoulou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Forêt villageoise de Houin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Forêt villageoise d’Adakplamè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Forêt sacrée de Koussoukpa</a:t>
            </a:r>
          </a:p>
          <a:p>
            <a:pP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ce réservé du contenu 3" descr="D:\RST\Bénin_no color.jp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000628" y="857232"/>
            <a:ext cx="407196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>
            <p:custDataLst>
              <p:tags r:id="rId4"/>
            </p:custDataLst>
          </p:nvPr>
        </p:nvCxnSpPr>
        <p:spPr>
          <a:xfrm>
            <a:off x="3214678" y="1500174"/>
            <a:ext cx="3786214" cy="285752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>
            <p:custDataLst>
              <p:tags r:id="rId5"/>
            </p:custDataLst>
          </p:nvPr>
        </p:nvCxnSpPr>
        <p:spPr>
          <a:xfrm>
            <a:off x="4643438" y="2571745"/>
            <a:ext cx="1714512" cy="1143007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>
            <p:custDataLst>
              <p:tags r:id="rId6"/>
            </p:custDataLst>
          </p:nvPr>
        </p:nvCxnSpPr>
        <p:spPr>
          <a:xfrm>
            <a:off x="4214810" y="3571876"/>
            <a:ext cx="2643206" cy="107157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>
            <p:custDataLst>
              <p:tags r:id="rId7"/>
            </p:custDataLst>
          </p:nvPr>
        </p:nvCxnSpPr>
        <p:spPr>
          <a:xfrm>
            <a:off x="4929190" y="4643446"/>
            <a:ext cx="2143140" cy="500066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>
            <p:custDataLst>
              <p:tags r:id="rId8"/>
            </p:custDataLst>
          </p:nvPr>
        </p:nvCxnSpPr>
        <p:spPr>
          <a:xfrm flipV="1">
            <a:off x="4429124" y="5572140"/>
            <a:ext cx="2357454" cy="71439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>
            <p:custDataLst>
              <p:tags r:id="rId9"/>
            </p:custDataLst>
          </p:nvPr>
        </p:nvSpPr>
        <p:spPr>
          <a:xfrm>
            <a:off x="71406" y="714356"/>
            <a:ext cx="2786082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Sites prospectés</a:t>
            </a:r>
          </a:p>
        </p:txBody>
      </p:sp>
      <p:sp>
        <p:nvSpPr>
          <p:cNvPr id="19" name="Espace réservé du contenu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0" y="714356"/>
            <a:ext cx="8929719" cy="592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Parc National du 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Forêt classée de Pénéssoulou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Forêt villageoise de Houin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Forêt villageoise d’Adakplamè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Forêt sacrée de Koussoukpa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" name="Connecteur droit avec flèche 19"/>
          <p:cNvCxnSpPr/>
          <p:nvPr>
            <p:custDataLst>
              <p:tags r:id="rId11"/>
            </p:custDataLst>
          </p:nvPr>
        </p:nvCxnSpPr>
        <p:spPr>
          <a:xfrm>
            <a:off x="3214710" y="1500174"/>
            <a:ext cx="3786214" cy="285752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>
            <p:custDataLst>
              <p:tags r:id="rId12"/>
            </p:custDataLst>
          </p:nvPr>
        </p:nvCxnSpPr>
        <p:spPr>
          <a:xfrm>
            <a:off x="4643470" y="2571745"/>
            <a:ext cx="1714512" cy="1143007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>
            <p:custDataLst>
              <p:tags r:id="rId13"/>
            </p:custDataLst>
          </p:nvPr>
        </p:nvCxnSpPr>
        <p:spPr>
          <a:xfrm>
            <a:off x="4214842" y="3571876"/>
            <a:ext cx="2643206" cy="107157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>
            <p:custDataLst>
              <p:tags r:id="rId14"/>
            </p:custDataLst>
          </p:nvPr>
        </p:nvCxnSpPr>
        <p:spPr>
          <a:xfrm>
            <a:off x="4929222" y="4643446"/>
            <a:ext cx="2143140" cy="500066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>
            <p:custDataLst>
              <p:tags r:id="rId15"/>
            </p:custDataLst>
          </p:nvPr>
        </p:nvCxnSpPr>
        <p:spPr>
          <a:xfrm flipV="1">
            <a:off x="4429156" y="5572140"/>
            <a:ext cx="2357454" cy="71439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>
            <p:custDataLst>
              <p:tags r:id="rId16"/>
            </p:custDataLst>
          </p:nvPr>
        </p:nvSpPr>
        <p:spPr>
          <a:xfrm>
            <a:off x="71438" y="714356"/>
            <a:ext cx="2786082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Sites prospectés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6758</TotalTime>
  <Words>1743</Words>
  <Application>Microsoft Office PowerPoint</Application>
  <PresentationFormat>Affichage à l'écran (4:3)</PresentationFormat>
  <Paragraphs>404</Paragraphs>
  <Slides>25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Plan </vt:lpstr>
      <vt:lpstr>Introduction (1/2) </vt:lpstr>
      <vt:lpstr>Introduction (2/2) </vt:lpstr>
      <vt:lpstr>Présentation de l’espèce Pterocarpus erinaceus (1/2)</vt:lpstr>
      <vt:lpstr>Présentation de l’espèce Pterocarpus erinaceus (2/2)</vt:lpstr>
      <vt:lpstr> Objectifs de l’étude (1/1) </vt:lpstr>
      <vt:lpstr>Milieu d’étude (1/2)</vt:lpstr>
      <vt:lpstr>Milieu d’étude (2/2)</vt:lpstr>
      <vt:lpstr>Matériel et méthodes (1/4)</vt:lpstr>
      <vt:lpstr>Matériel et méthodes (2/4)</vt:lpstr>
      <vt:lpstr>Matériel et méthodes (3/4)</vt:lpstr>
      <vt:lpstr>Matériel et méthodes (4/4)</vt:lpstr>
      <vt:lpstr>Résultats et discussion (1/5) </vt:lpstr>
      <vt:lpstr>Diapositive 15</vt:lpstr>
      <vt:lpstr> </vt:lpstr>
      <vt:lpstr> </vt:lpstr>
      <vt:lpstr> </vt:lpstr>
      <vt:lpstr>Conclusion (1/2) </vt:lpstr>
      <vt:lpstr>Conclusion (2/2) </vt:lpstr>
      <vt:lpstr>Bibliographie (1/4) </vt:lpstr>
      <vt:lpstr>Bibliographie (2/4) </vt:lpstr>
      <vt:lpstr>Bibliographie (3/4) </vt:lpstr>
      <vt:lpstr>Bibliographie (4/4) </vt:lpstr>
      <vt:lpstr>MERCI DE VOTRE AIMABLE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Portable</dc:creator>
  <cp:lastModifiedBy>Portable</cp:lastModifiedBy>
  <cp:revision>37</cp:revision>
  <dcterms:created xsi:type="dcterms:W3CDTF">2019-04-26T08:58:57Z</dcterms:created>
  <dcterms:modified xsi:type="dcterms:W3CDTF">2019-05-23T05:46:01Z</dcterms:modified>
</cp:coreProperties>
</file>