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2" r:id="rId17"/>
    <p:sldId id="270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6FF-9B18-44F0-8D45-7DE57D644B82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A9B3-E375-4232-B125-DFCBD8F274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6FF-9B18-44F0-8D45-7DE57D644B82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A9B3-E375-4232-B125-DFCBD8F274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6FF-9B18-44F0-8D45-7DE57D644B82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A9B3-E375-4232-B125-DFCBD8F274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6FF-9B18-44F0-8D45-7DE57D644B82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A9B3-E375-4232-B125-DFCBD8F274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6FF-9B18-44F0-8D45-7DE57D644B82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A9B3-E375-4232-B125-DFCBD8F274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6FF-9B18-44F0-8D45-7DE57D644B82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A9B3-E375-4232-B125-DFCBD8F274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6FF-9B18-44F0-8D45-7DE57D644B82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A9B3-E375-4232-B125-DFCBD8F274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6FF-9B18-44F0-8D45-7DE57D644B82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A9B3-E375-4232-B125-DFCBD8F274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6FF-9B18-44F0-8D45-7DE57D644B82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A9B3-E375-4232-B125-DFCBD8F274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6FF-9B18-44F0-8D45-7DE57D644B82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A9B3-E375-4232-B125-DFCBD8F274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6FF-9B18-44F0-8D45-7DE57D644B82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A9B3-E375-4232-B125-DFCBD8F274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46FF-9B18-44F0-8D45-7DE57D644B82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4A9B3-E375-4232-B125-DFCBD8F2745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m/imgres?imgurl=https://upload.wikimedia.org/wikipedia/fr/f/fc/Armoiries_de_la_C%C3%B4te_d'Ivoire_de_1964.png&amp;imgrefurl=https://fr.wikipedia.org/wiki/Fichier:Armoiries_de_la_C%C3%B4te_d'Ivoire_de_1964.png&amp;docid=h7quve8DGuHd5M&amp;tbnid=aH7ym0VtljJIuM:&amp;w=321&amp;h=300&amp;bih=576&amp;biw=1366&amp;ved=0ahUKEwjQ4Li6kfDMAhUI7RQKHViSC8gQxiAIAg&amp;iact=c&amp;ictx=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ome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2214578" cy="64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ci.chm-cbd.net/album-photos/logos/logo-chm.png/view?display=X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857232"/>
            <a:ext cx="1143008" cy="132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00430" y="0"/>
            <a:ext cx="3148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REPUBLIQUE DE COTE D’IVOIRE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Image 181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28604"/>
            <a:ext cx="1889602" cy="1767849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357554" y="2214554"/>
            <a:ext cx="32867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Union – Discipline – Travail 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250030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COOPERATION  REGIONALE  AFRIQUE DE L’OUEST 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34" y="3857628"/>
            <a:ext cx="8358246" cy="113877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NOVEMBRE 2014 – NOVEMBRE 2016</a:t>
            </a:r>
            <a:endParaRPr lang="fr-FR" sz="3200" b="1" dirty="0"/>
          </a:p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QUEL BILAN ? 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5754" y="5103674"/>
            <a:ext cx="83582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B050"/>
                </a:solidFill>
              </a:rPr>
              <a:t>Présenté par </a:t>
            </a:r>
          </a:p>
          <a:p>
            <a:pPr algn="ctr"/>
            <a:r>
              <a:rPr lang="fr-FR" sz="4400" b="1" dirty="0" smtClean="0">
                <a:solidFill>
                  <a:srgbClr val="00B050"/>
                </a:solidFill>
              </a:rPr>
              <a:t>OUATTARA </a:t>
            </a:r>
            <a:r>
              <a:rPr lang="fr-FR" sz="4400" b="1" dirty="0" err="1" smtClean="0">
                <a:solidFill>
                  <a:srgbClr val="00B050"/>
                </a:solidFill>
              </a:rPr>
              <a:t>Djakalia</a:t>
            </a:r>
            <a:endParaRPr lang="fr-FR" sz="4400" b="1" dirty="0" smtClean="0">
              <a:solidFill>
                <a:srgbClr val="00B050"/>
              </a:solidFill>
            </a:endParaRPr>
          </a:p>
          <a:p>
            <a:pPr algn="ctr"/>
            <a:r>
              <a:rPr lang="fr-FR" sz="3600" b="1" i="1" dirty="0" smtClean="0">
                <a:solidFill>
                  <a:srgbClr val="00B050"/>
                </a:solidFill>
              </a:rPr>
              <a:t>CN-CHM-CI</a:t>
            </a:r>
            <a:endParaRPr lang="fr-FR" sz="3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9"/>
          <p:cNvGraphicFramePr>
            <a:graphicFrameLocks noGrp="1"/>
          </p:cNvGraphicFramePr>
          <p:nvPr/>
        </p:nvGraphicFramePr>
        <p:xfrm>
          <a:off x="457200" y="1143000"/>
          <a:ext cx="8401080" cy="4927600"/>
        </p:xfrm>
        <a:graphic>
          <a:graphicData uri="http://schemas.openxmlformats.org/drawingml/2006/table">
            <a:tbl>
              <a:tblPr/>
              <a:tblGrid>
                <a:gridCol w="2093727"/>
                <a:gridCol w="2146070"/>
                <a:gridCol w="416128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OBJECTIFS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PRODUITS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ACTIVITES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2.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Poser les bases d’une gestion en réseau des données et des informations sur la DB sous la coordination du CHM au niveau national et international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1.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Capacités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du point focal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renforcées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1.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Equipement du point focal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Formation de l’agent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3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Elaboration des outils de gestion (protocole, etc.)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4.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Définition des missions, des tâches et des résultats attendus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2.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Cadre de collaboration établi avec les structures et autres acteurs fournisseurs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1.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Identification des structures collaboratrices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Identification des agents collaborateurs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3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Signature de partenariats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4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Définition des missions des tâches et des résultats attendus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5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Organisation de réunions annuelles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5"/>
          <p:cNvGraphicFramePr>
            <a:graphicFrameLocks noGrp="1"/>
          </p:cNvGraphicFramePr>
          <p:nvPr/>
        </p:nvGraphicFramePr>
        <p:xfrm>
          <a:off x="285720" y="714357"/>
          <a:ext cx="8572560" cy="5000660"/>
        </p:xfrm>
        <a:graphic>
          <a:graphicData uri="http://schemas.openxmlformats.org/drawingml/2006/table">
            <a:tbl>
              <a:tblPr/>
              <a:tblGrid>
                <a:gridCol w="2136464"/>
                <a:gridCol w="2750697"/>
                <a:gridCol w="3685399"/>
              </a:tblGrid>
              <a:tr h="796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OBJECTIFS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PRODUITS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ACTIVITES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1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Remobilisation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des acteurs nationaux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3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Elaboration des thèmes de travail et des orientations des actions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Identification des thèmes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56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Identification des responsables thématiques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56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3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Définition des missions, des tâches et des résultats attendus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56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4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Organisation de réunions annuelles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9"/>
          <p:cNvGraphicFramePr>
            <a:graphicFrameLocks noGrp="1"/>
          </p:cNvGraphicFramePr>
          <p:nvPr/>
        </p:nvGraphicFramePr>
        <p:xfrm>
          <a:off x="285720" y="214290"/>
          <a:ext cx="8643998" cy="4888881"/>
        </p:xfrm>
        <a:graphic>
          <a:graphicData uri="http://schemas.openxmlformats.org/drawingml/2006/table">
            <a:tbl>
              <a:tblPr/>
              <a:tblGrid>
                <a:gridCol w="2154267"/>
                <a:gridCol w="2773620"/>
                <a:gridCol w="3716111"/>
              </a:tblGrid>
              <a:tr h="445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OBJECTIFS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PRODUITS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ACTIVITES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7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3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Renforcer les capacités des structures et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de nouveaux contributeurs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Capacité nationale renforcée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Equipement des structures collaboratrices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7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Formation des agents collaborateurs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7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3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Mise à disposition des outils de gestion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7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4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Organisation d’ateliers de mise à niveau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775">
                <a:tc rowSpan="3">
                  <a:txBody>
                    <a:bodyPr/>
                    <a:lstStyle/>
                    <a:p>
                      <a:pPr algn="ctr"/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</a:t>
                      </a: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. Rechercher des financements pour le suivi du réseau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Mise en place d’un budget permanent du suivi du CHM-CI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Identification de la contribution nationale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7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Recherche de financements extérieurs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7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3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Recherche de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financements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nationaaux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(secteur privé, etc.)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85720" y="5572140"/>
            <a:ext cx="88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B050"/>
                </a:solidFill>
              </a:rPr>
              <a:t>PROPOSITION SOUMISE AU PF-CBD </a:t>
            </a:r>
            <a:r>
              <a:rPr lang="fr-FR" sz="3200" b="1" dirty="0" smtClean="0">
                <a:solidFill>
                  <a:srgbClr val="FF0000"/>
                </a:solidFill>
              </a:rPr>
              <a:t>MAIS NON ENCORE VALIDEE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28572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 smtClean="0">
                <a:solidFill>
                  <a:srgbClr val="FF0000"/>
                </a:solidFill>
              </a:rPr>
              <a:t>3- 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Courrier adressé par la C-CHM au PFCBD pour désignation du PF CHM (</a:t>
            </a:r>
            <a:r>
              <a:rPr lang="fr-FR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Janvier 2015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uble flèche verticale 5"/>
          <p:cNvSpPr/>
          <p:nvPr/>
        </p:nvSpPr>
        <p:spPr>
          <a:xfrm>
            <a:off x="4071934" y="1785926"/>
            <a:ext cx="500066" cy="150019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596" y="3286124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Aucune suite officielle à ce jour </a:t>
            </a:r>
            <a:endParaRPr lang="fr-FR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214290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4- </a:t>
            </a:r>
            <a:r>
              <a:rPr lang="fr-FR" sz="3200" b="1" dirty="0" smtClean="0"/>
              <a:t>RENFORCEMENT DE CAPACITES DE 15 NOUVEAUX CONTRIBUTEURS </a:t>
            </a:r>
            <a:endParaRPr lang="fr-FR" sz="3200" b="1" dirty="0"/>
          </a:p>
        </p:txBody>
      </p:sp>
      <p:pic>
        <p:nvPicPr>
          <p:cNvPr id="6" name="Image 5" descr="C:\Users\user\AppData\Local\Microsoft\Windows\Temporary Internet Files\Content.Word\IMG_20160405_172948.jpg"/>
          <p:cNvPicPr/>
          <p:nvPr/>
        </p:nvPicPr>
        <p:blipFill>
          <a:blip r:embed="rId2" cstate="print"/>
          <a:srcRect b="30528"/>
          <a:stretch>
            <a:fillRect/>
          </a:stretch>
        </p:blipFill>
        <p:spPr bwMode="auto">
          <a:xfrm>
            <a:off x="428596" y="1357298"/>
            <a:ext cx="8501122" cy="213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DSC_163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3643314"/>
            <a:ext cx="3243264" cy="2571768"/>
          </a:xfrm>
          <a:prstGeom prst="rect">
            <a:avLst/>
          </a:prstGeom>
        </p:spPr>
      </p:pic>
      <p:pic>
        <p:nvPicPr>
          <p:cNvPr id="8" name="Image 7" descr="G:\atelier_chm-ci\DSCN3682.JPG"/>
          <p:cNvPicPr/>
          <p:nvPr/>
        </p:nvPicPr>
        <p:blipFill>
          <a:blip r:embed="rId4" cstate="print"/>
          <a:srcRect t="35490"/>
          <a:stretch>
            <a:fillRect/>
          </a:stretch>
        </p:blipFill>
        <p:spPr bwMode="auto">
          <a:xfrm>
            <a:off x="3643306" y="3643314"/>
            <a:ext cx="5214974" cy="255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500826" y="6143644"/>
            <a:ext cx="2202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2800" b="1" dirty="0">
                <a:solidFill>
                  <a:srgbClr val="FF0000"/>
                </a:solidFill>
              </a:rPr>
              <a:t>4-6 avril 2016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85728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5-</a:t>
            </a:r>
            <a:r>
              <a:rPr lang="fr-FR" sz="3600" b="1" dirty="0" smtClean="0"/>
              <a:t> AUTRES ACTIVITES REALISEES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0001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/>
              <a:t>Mise en œuvre de </a:t>
            </a:r>
            <a:r>
              <a:rPr lang="fr-FR" sz="3200" b="1" dirty="0" smtClean="0">
                <a:solidFill>
                  <a:srgbClr val="00B050"/>
                </a:solidFill>
              </a:rPr>
              <a:t>02 projets </a:t>
            </a:r>
            <a:r>
              <a:rPr lang="fr-FR" sz="3200" b="1" dirty="0" smtClean="0"/>
              <a:t>financés par l’IRSNB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85736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Projet </a:t>
            </a:r>
            <a:r>
              <a:rPr lang="fr-FR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collecte de données scientifiques sur la flore, la faune et les services </a:t>
            </a:r>
            <a:r>
              <a:rPr lang="fr-FR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écosystemiques</a:t>
            </a: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la zone refuge de la biodiversité </a:t>
            </a: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d’</a:t>
            </a:r>
            <a:r>
              <a:rPr lang="fr-FR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Agbaou</a:t>
            </a: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(sud-ouest ivoirien) et enrichissement du site CHM de la </a:t>
            </a: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Côte d’Ivoire </a:t>
            </a:r>
            <a:r>
              <a:rPr lang="fr-FR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partir des données </a:t>
            </a: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collectées</a:t>
            </a:r>
            <a:endParaRPr lang="fr-FR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464344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Projet d’éducation </a:t>
            </a:r>
            <a:r>
              <a:rPr lang="fr-FR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 de sensibilisation sur les </a:t>
            </a: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espèces </a:t>
            </a:r>
            <a:r>
              <a:rPr lang="fr-FR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exotiques invasives </a:t>
            </a: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(EEE) </a:t>
            </a:r>
            <a:r>
              <a:rPr lang="fr-FR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 cote d’ivoire et enrichissement du site </a:t>
            </a: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CHM </a:t>
            </a:r>
            <a:r>
              <a:rPr lang="fr-FR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Côte d’Ivoire </a:t>
            </a:r>
            <a:r>
              <a:rPr lang="fr-FR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partir des </a:t>
            </a: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données collectées</a:t>
            </a:r>
            <a:endParaRPr lang="fr-FR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14282" y="1214422"/>
            <a:ext cx="8467926" cy="4307881"/>
            <a:chOff x="-443316" y="1302898"/>
            <a:chExt cx="11319626" cy="3208992"/>
          </a:xfrm>
        </p:grpSpPr>
        <p:pic>
          <p:nvPicPr>
            <p:cNvPr id="6" name="Picture 2" descr="IMG_02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3316" y="1302899"/>
              <a:ext cx="3533345" cy="239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-443316" y="3750789"/>
              <a:ext cx="4185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Mise en place de parcelle de relevé</a:t>
              </a:r>
              <a:endParaRPr lang="fr-FR" sz="2000" b="1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472012" y="3804004"/>
              <a:ext cx="4185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Inventaire des espèces présentes dans les relevés</a:t>
              </a:r>
              <a:endParaRPr lang="fr-FR" sz="2000" b="1" dirty="0"/>
            </a:p>
          </p:txBody>
        </p:sp>
        <p:pic>
          <p:nvPicPr>
            <p:cNvPr id="9" name="Picture 4" descr="C:\Users\Prof_NGUESSAN\Desktop\SAUVEGARDE\DISK C\Documents\cle USB Edouard\EIES Rafinerie de la PAIX 1\Photos forêt classée ODOUIN\Forêt classée ODOIN\EPSN000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3281019" y="1302898"/>
              <a:ext cx="3533346" cy="2394676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7673828" y="3804004"/>
              <a:ext cx="32024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Interviews sur l’usage des plantes</a:t>
              </a:r>
              <a:endParaRPr lang="fr-FR" sz="2000" b="1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500034" y="28572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Mise en œuvre Projet 1</a:t>
            </a:r>
            <a:endParaRPr lang="fr-FR" sz="3200" b="1" dirty="0"/>
          </a:p>
        </p:txBody>
      </p:sp>
      <p:pic>
        <p:nvPicPr>
          <p:cNvPr id="12" name="Picture 3" descr="mariso_1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736"/>
            <a:ext cx="30718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3714776" cy="2643206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1472" y="3786190"/>
            <a:ext cx="3929090" cy="2571768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0" y="3786190"/>
            <a:ext cx="3857652" cy="2643206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286248" y="714356"/>
            <a:ext cx="4143404" cy="257176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57422" y="3357562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Sortie d’études sur les EEE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857488" y="6488668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Journée de sensibilisation sur les EEE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28596" y="0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Mise en œuvre projet 2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282" y="357166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ormation des contributeurs sur les SIG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 descr="G:\dossier recent\CHM-CI\Formation SIG 3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736"/>
            <a:ext cx="7000924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1071538" y="5857892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Participants à la session sur les SIG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02" y="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3200" b="1" dirty="0" smtClean="0"/>
              <a:t> POINTS FORTS ET POINTS FAIBLES 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14348" y="57148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00B050"/>
                </a:solidFill>
              </a:rPr>
              <a:t>POINTS FORTS </a:t>
            </a: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00010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00B050"/>
                </a:solidFill>
              </a:rPr>
              <a:t>Bonne mobilisation et adhésion des membres de la C-CHM aux activités</a:t>
            </a:r>
          </a:p>
          <a:p>
            <a:pPr algn="just">
              <a:buFont typeface="Wingdings" pitchFamily="2" charset="2"/>
              <a:buChar char="§"/>
            </a:pPr>
            <a:endParaRPr lang="fr-FR" sz="1100" b="1" dirty="0">
              <a:solidFill>
                <a:srgbClr val="00B05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00B050"/>
                </a:solidFill>
              </a:rPr>
              <a:t>Disponibilité des membres de la C-CHM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34" y="2571744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POINTS FAIBLES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5720" y="3000372"/>
            <a:ext cx="885828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FF0000"/>
                </a:solidFill>
              </a:rPr>
              <a:t>Insuffisance de ressources allouées au fonctionnement de la C-CHM et à la connexion internet </a:t>
            </a:r>
            <a:r>
              <a:rPr lang="fr-FR" sz="2800" b="1" dirty="0" smtClean="0"/>
              <a:t>(niveau national);</a:t>
            </a:r>
          </a:p>
          <a:p>
            <a:pPr algn="just">
              <a:buFont typeface="Wingdings" pitchFamily="2" charset="2"/>
              <a:buChar char="§"/>
            </a:pPr>
            <a:endParaRPr lang="fr-FR" sz="10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FF0000"/>
                </a:solidFill>
              </a:rPr>
              <a:t>Faiblesse dans la </a:t>
            </a:r>
            <a:r>
              <a:rPr lang="fr-FR" sz="2800" b="1" dirty="0" err="1" smtClean="0">
                <a:solidFill>
                  <a:srgbClr val="FF0000"/>
                </a:solidFill>
              </a:rPr>
              <a:t>retroaction</a:t>
            </a:r>
            <a:r>
              <a:rPr lang="fr-FR" sz="2800" b="1" dirty="0" smtClean="0">
                <a:solidFill>
                  <a:srgbClr val="FF0000"/>
                </a:solidFill>
              </a:rPr>
              <a:t> pour le suivi des activités régionales /Faiblesse dans la communication entre pays; </a:t>
            </a:r>
          </a:p>
          <a:p>
            <a:pPr algn="just">
              <a:buFont typeface="Wingdings" pitchFamily="2" charset="2"/>
              <a:buChar char="§"/>
            </a:pPr>
            <a:endParaRPr lang="fr-FR" sz="6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FF0000"/>
                </a:solidFill>
              </a:rPr>
              <a:t>Absence de subvention pour la coordination régionale (pas de déplacement du Bénin vers les autres pays)</a:t>
            </a:r>
          </a:p>
          <a:p>
            <a:pPr algn="just">
              <a:buFont typeface="Wingdings" pitchFamily="2" charset="2"/>
              <a:buChar char="§"/>
            </a:pPr>
            <a:endParaRPr lang="fr-FR" sz="1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FF0000"/>
                </a:solidFill>
              </a:rPr>
              <a:t>Certaines activités planifiées non réalisées (call center, </a:t>
            </a:r>
            <a:r>
              <a:rPr lang="fr-FR" sz="2800" b="1" dirty="0" err="1" smtClean="0">
                <a:solidFill>
                  <a:srgbClr val="FF0000"/>
                </a:solidFill>
              </a:rPr>
              <a:t>Skype</a:t>
            </a:r>
            <a:r>
              <a:rPr lang="fr-FR" sz="2800" b="1" dirty="0" smtClean="0">
                <a:solidFill>
                  <a:srgbClr val="FF0000"/>
                </a:solidFill>
              </a:rPr>
              <a:t>, </a:t>
            </a:r>
            <a:r>
              <a:rPr lang="fr-FR" sz="2800" b="1" dirty="0" err="1" smtClean="0">
                <a:solidFill>
                  <a:srgbClr val="FF0000"/>
                </a:solidFill>
              </a:rPr>
              <a:t>etc</a:t>
            </a:r>
            <a:r>
              <a:rPr lang="fr-FR" sz="2800" b="1" dirty="0" smtClean="0">
                <a:solidFill>
                  <a:srgbClr val="FF0000"/>
                </a:solidFill>
              </a:rPr>
              <a:t>)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282" y="214290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PLAN DE PRESENTATION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1214422"/>
            <a:ext cx="80724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I-</a:t>
            </a:r>
            <a:r>
              <a:rPr lang="fr-FR" sz="2400" b="1" dirty="0" smtClean="0"/>
              <a:t>CONTEXTE </a:t>
            </a:r>
          </a:p>
          <a:p>
            <a:endParaRPr lang="fr-FR" sz="2000" b="1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II- </a:t>
            </a:r>
            <a:r>
              <a:rPr lang="fr-FR" sz="2400" b="1" dirty="0" smtClean="0"/>
              <a:t>OBJECTIF DE LA PRÉSENTATION </a:t>
            </a:r>
          </a:p>
          <a:p>
            <a:endParaRPr lang="fr-FR" sz="2000" b="1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III-</a:t>
            </a:r>
            <a:r>
              <a:rPr lang="fr-FR" sz="2400" b="1" dirty="0" smtClean="0"/>
              <a:t> BILAN DE NOVEMBRE 2014 À NOVEMBRE 2016</a:t>
            </a:r>
          </a:p>
          <a:p>
            <a:endParaRPr lang="fr-FR" sz="2000" b="1" dirty="0" smtClean="0"/>
          </a:p>
          <a:p>
            <a:pPr lvl="1">
              <a:buFont typeface="Wingdings" pitchFamily="2" charset="2"/>
              <a:buChar char="q"/>
            </a:pPr>
            <a:r>
              <a:rPr lang="fr-FR" sz="2000" b="1" dirty="0" smtClean="0"/>
              <a:t>ACTIVITÉS  MENÉES</a:t>
            </a:r>
          </a:p>
          <a:p>
            <a:pPr>
              <a:buFont typeface="Wingdings" pitchFamily="2" charset="2"/>
              <a:buChar char="q"/>
            </a:pPr>
            <a:endParaRPr lang="fr-FR" sz="2000" b="1" dirty="0" smtClean="0"/>
          </a:p>
          <a:p>
            <a:pPr lvl="1">
              <a:buFont typeface="Wingdings" pitchFamily="2" charset="2"/>
              <a:buChar char="q"/>
            </a:pPr>
            <a:r>
              <a:rPr lang="fr-FR" sz="2000" b="1" dirty="0" smtClean="0"/>
              <a:t>POINTS FORTS &amp; </a:t>
            </a:r>
            <a:r>
              <a:rPr lang="fr-FR" sz="2000" b="1" dirty="0" smtClean="0"/>
              <a:t>POINTS FAIBLES</a:t>
            </a:r>
          </a:p>
          <a:p>
            <a:endParaRPr lang="fr-FR" sz="2000" b="1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IV-</a:t>
            </a:r>
            <a:r>
              <a:rPr lang="fr-FR" sz="2400" b="1" dirty="0" smtClean="0"/>
              <a:t> </a:t>
            </a:r>
            <a:r>
              <a:rPr lang="fr-FR" sz="2400" b="1" dirty="0" smtClean="0"/>
              <a:t>CONCLUSION/ </a:t>
            </a:r>
            <a:r>
              <a:rPr lang="fr-FR" sz="2400" b="1" dirty="0" smtClean="0"/>
              <a:t>PROCHAINES ETAPES </a:t>
            </a:r>
          </a:p>
          <a:p>
            <a:endParaRPr lang="fr-F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158" y="214290"/>
            <a:ext cx="850112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>
                <a:solidFill>
                  <a:srgbClr val="FF0000"/>
                </a:solidFill>
              </a:rPr>
              <a:t>IV-</a:t>
            </a:r>
            <a:r>
              <a:rPr lang="fr-FR" sz="3200" b="1" dirty="0" smtClean="0"/>
              <a:t>CONCLUSION PROCHAINES ETAPES 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857232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/>
              <a:t>Le projet a été une belle promotion de la coopération sud-sud avec implication de 05 pays</a:t>
            </a:r>
          </a:p>
          <a:p>
            <a:pPr algn="just"/>
            <a:endParaRPr lang="fr-FR" sz="1600" b="1" dirty="0"/>
          </a:p>
          <a:p>
            <a:pPr algn="just"/>
            <a:r>
              <a:rPr lang="fr-FR" sz="3200" b="1" dirty="0" smtClean="0"/>
              <a:t>Amélioration dans l’organisation du CHM CI </a:t>
            </a:r>
          </a:p>
          <a:p>
            <a:pPr algn="just"/>
            <a:endParaRPr lang="fr-FR" sz="3200" b="1" dirty="0"/>
          </a:p>
          <a:p>
            <a:pPr algn="just"/>
            <a:endParaRPr lang="fr-FR" sz="3200" b="1" dirty="0" smtClean="0"/>
          </a:p>
          <a:p>
            <a:pPr algn="just"/>
            <a:endParaRPr lang="fr-FR" sz="3200" b="1" dirty="0"/>
          </a:p>
          <a:p>
            <a:pPr algn="just"/>
            <a:endParaRPr lang="fr-FR" sz="3200" b="1" dirty="0" smtClean="0"/>
          </a:p>
          <a:p>
            <a:pPr algn="just"/>
            <a:r>
              <a:rPr lang="fr-FR" sz="3200" b="1" dirty="0" smtClean="0"/>
              <a:t> 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14282" y="2643182"/>
            <a:ext cx="89297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Mais </a:t>
            </a:r>
          </a:p>
          <a:p>
            <a:endParaRPr lang="fr-FR" sz="1400" dirty="0">
              <a:solidFill>
                <a:srgbClr val="FF0000"/>
              </a:solidFill>
            </a:endParaRPr>
          </a:p>
          <a:p>
            <a:r>
              <a:rPr lang="fr-FR" sz="3200" b="1" dirty="0" smtClean="0">
                <a:solidFill>
                  <a:srgbClr val="FF0000"/>
                </a:solidFill>
              </a:rPr>
              <a:t>Faiblesse dans la communication pour le suivi de la mise en œuvre du plan d’action régional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44291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Prochaines étapes :</a:t>
            </a:r>
          </a:p>
          <a:p>
            <a:r>
              <a:rPr lang="fr-FR" sz="3200" dirty="0" smtClean="0"/>
              <a:t>Poursuivre la coopération régionale à travers d’autres projets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428604"/>
            <a:ext cx="8858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sz="3600" b="1" dirty="0" smtClean="0"/>
              <a:t> </a:t>
            </a:r>
            <a:r>
              <a:rPr lang="fr-FR" sz="3600" b="1" dirty="0" smtClean="0">
                <a:solidFill>
                  <a:srgbClr val="00B050"/>
                </a:solidFill>
              </a:rPr>
              <a:t>MERCI AU BENIN</a:t>
            </a:r>
            <a:r>
              <a:rPr lang="fr-FR" sz="3600" b="1" dirty="0" smtClean="0"/>
              <a:t> POUR CETTE BELLE INITIATIVE ET POUR LES SUCCES OBTENUS</a:t>
            </a:r>
          </a:p>
          <a:p>
            <a:pPr algn="just"/>
            <a:endParaRPr lang="fr-FR" sz="3600" b="1" dirty="0"/>
          </a:p>
          <a:p>
            <a:pPr algn="just">
              <a:buFont typeface="Wingdings" pitchFamily="2" charset="2"/>
              <a:buChar char="q"/>
            </a:pPr>
            <a:r>
              <a:rPr lang="fr-FR" sz="3600" b="1" dirty="0" smtClean="0"/>
              <a:t> MERCI A TOUS LES PAYS IMPLIQUES </a:t>
            </a:r>
          </a:p>
          <a:p>
            <a:pPr algn="just"/>
            <a:endParaRPr lang="fr-FR" sz="3600" b="1" dirty="0"/>
          </a:p>
          <a:p>
            <a:pPr algn="just">
              <a:buFont typeface="Wingdings" pitchFamily="2" charset="2"/>
              <a:buChar char="q"/>
            </a:pPr>
            <a:r>
              <a:rPr lang="fr-FR" sz="3600" b="1" dirty="0" smtClean="0"/>
              <a:t> MERCI A LA BELGIQUE ET A L’IRSNB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214290"/>
            <a:ext cx="850112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I- </a:t>
            </a:r>
            <a:r>
              <a:rPr lang="fr-FR" sz="3200" b="1" dirty="0" smtClean="0"/>
              <a:t>CONTEXTE 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214282" y="1071546"/>
            <a:ext cx="8643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3200" b="1" dirty="0" smtClean="0"/>
              <a:t>Projet de Promotion </a:t>
            </a:r>
            <a:r>
              <a:rPr lang="fr-BE" sz="3200" b="1" dirty="0"/>
              <a:t>de la coopération Sud-Sud  pour le renforcement des capacités des CHM Nationaux pour la mise en œuvre de la Convention sur la Diversité </a:t>
            </a:r>
            <a:r>
              <a:rPr lang="fr-BE" sz="3200" b="1" dirty="0" smtClean="0"/>
              <a:t>Biologique </a:t>
            </a:r>
            <a:r>
              <a:rPr lang="fr-BE" sz="3200" b="1" dirty="0" smtClean="0">
                <a:solidFill>
                  <a:srgbClr val="FF0000"/>
                </a:solidFill>
              </a:rPr>
              <a:t>initié par le BENIN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071942"/>
            <a:ext cx="8858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</a:rPr>
              <a:t>Pays partenaires  </a:t>
            </a:r>
            <a:r>
              <a:rPr lang="fr-BE" sz="3200" b="1" dirty="0" smtClean="0"/>
              <a:t>: </a:t>
            </a:r>
            <a:r>
              <a:rPr lang="fr-BE" sz="4400" b="1" dirty="0" smtClean="0"/>
              <a:t>Bénin</a:t>
            </a:r>
            <a:r>
              <a:rPr lang="fr-BE" sz="3200" b="1" dirty="0"/>
              <a:t>, Burkina Faso, Côte d’Ivoire, </a:t>
            </a:r>
            <a:r>
              <a:rPr lang="fr-BE" sz="3200" b="1" dirty="0" smtClean="0"/>
              <a:t>Guinée Bissau, Niger</a:t>
            </a:r>
            <a:r>
              <a:rPr lang="fr-BE" sz="3200" b="1" dirty="0"/>
              <a:t>, </a:t>
            </a:r>
            <a:r>
              <a:rPr lang="fr-BE" sz="3200" b="1" dirty="0" smtClean="0"/>
              <a:t>Togo</a:t>
            </a:r>
          </a:p>
          <a:p>
            <a:endParaRPr lang="fr-BE" sz="3200" b="1" dirty="0" smtClean="0"/>
          </a:p>
          <a:p>
            <a:pPr algn="ctr"/>
            <a:r>
              <a:rPr lang="fr-BE" sz="3600" b="1" dirty="0" smtClean="0"/>
              <a:t>Avec l’appui de l’IRSNB / BELGIQUE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4290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3200" dirty="0"/>
              <a:t>Cette coopération Sud – Sud </a:t>
            </a:r>
            <a:r>
              <a:rPr lang="fr-BE" sz="3200" dirty="0" smtClean="0"/>
              <a:t>vise à créer un partenariat </a:t>
            </a:r>
            <a:r>
              <a:rPr lang="fr-BE" sz="3200" dirty="0"/>
              <a:t>fonctionnel entre le Bénin, le Burkina Faso, </a:t>
            </a:r>
            <a:r>
              <a:rPr lang="fr-BE" sz="3200" dirty="0" smtClean="0"/>
              <a:t>la Guinée Bissau, la </a:t>
            </a:r>
            <a:r>
              <a:rPr lang="fr-BE" sz="3200" dirty="0"/>
              <a:t>Côte d’Ivoire , le Niger et le Togo, </a:t>
            </a:r>
            <a:r>
              <a:rPr lang="fr-BE" sz="3200" dirty="0" smtClean="0"/>
              <a:t>06 </a:t>
            </a:r>
            <a:r>
              <a:rPr lang="fr-BE" sz="3200" dirty="0"/>
              <a:t>pays de la sous région Ouest Africaine </a:t>
            </a:r>
            <a:r>
              <a:rPr lang="fr-BE" sz="3200" dirty="0" smtClean="0"/>
              <a:t>francophone :</a:t>
            </a:r>
          </a:p>
          <a:p>
            <a:pPr algn="just"/>
            <a:endParaRPr lang="fr-BE" sz="1600" dirty="0" smtClean="0"/>
          </a:p>
          <a:p>
            <a:pPr lvl="1" algn="just">
              <a:buFont typeface="Wingdings" pitchFamily="2" charset="2"/>
              <a:buChar char="v"/>
            </a:pPr>
            <a:r>
              <a:rPr lang="fr-BE" sz="3200" dirty="0" smtClean="0"/>
              <a:t>Partage d’expériences et de connaissances;</a:t>
            </a:r>
          </a:p>
          <a:p>
            <a:pPr algn="just">
              <a:buFont typeface="Wingdings" pitchFamily="2" charset="2"/>
              <a:buChar char="v"/>
            </a:pPr>
            <a:endParaRPr lang="fr-BE" sz="3200" dirty="0" smtClean="0"/>
          </a:p>
          <a:p>
            <a:pPr lvl="1" algn="just">
              <a:buFont typeface="Wingdings" pitchFamily="2" charset="2"/>
              <a:buChar char="v"/>
            </a:pPr>
            <a:r>
              <a:rPr lang="fr-BE" sz="3200" dirty="0" smtClean="0"/>
              <a:t>Renforcement de capacités sud-sud.</a:t>
            </a:r>
          </a:p>
          <a:p>
            <a:pPr algn="just">
              <a:buFontTx/>
              <a:buChar char="-"/>
            </a:pPr>
            <a:endParaRPr lang="fr-BE" sz="3200" dirty="0" smtClean="0"/>
          </a:p>
          <a:p>
            <a:pPr algn="just">
              <a:buFontTx/>
              <a:buChar char="-"/>
            </a:pPr>
            <a:endParaRPr lang="fr-FR" sz="3200" dirty="0"/>
          </a:p>
        </p:txBody>
      </p:sp>
      <p:sp>
        <p:nvSpPr>
          <p:cNvPr id="5" name="Flèche vers le bas 4"/>
          <p:cNvSpPr/>
          <p:nvPr/>
        </p:nvSpPr>
        <p:spPr>
          <a:xfrm>
            <a:off x="4071934" y="4572008"/>
            <a:ext cx="714380" cy="1214446"/>
          </a:xfrm>
          <a:prstGeom prst="downArrow">
            <a:avLst>
              <a:gd name="adj1" fmla="val 50000"/>
              <a:gd name="adj2" fmla="val 51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5720" y="5857892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B050"/>
                </a:solidFill>
              </a:rPr>
              <a:t>AMELIORER LES CHM NATIONAUX</a:t>
            </a:r>
            <a:endParaRPr lang="fr-FR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428604"/>
            <a:ext cx="8572528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II- </a:t>
            </a:r>
            <a:r>
              <a:rPr lang="fr-FR" sz="3200" b="1" dirty="0" smtClean="0"/>
              <a:t>OBJECTIF DE LA PRÉSENTATION </a:t>
            </a:r>
            <a:endParaRPr lang="fr-FR" sz="3200" b="1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85720" y="1214422"/>
            <a:ext cx="8572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fr-FR" sz="3200" b="1" dirty="0" smtClean="0"/>
              <a:t>Faire le point des réalisations </a:t>
            </a:r>
            <a:r>
              <a:rPr lang="fr-FR" sz="3200" dirty="0" smtClean="0"/>
              <a:t>du CHM-CI dans le cadre de la coopération régionale;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fr-FR" sz="3200" dirty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fr-FR" sz="3200" dirty="0" smtClean="0"/>
              <a:t>Exposer les </a:t>
            </a:r>
            <a:r>
              <a:rPr lang="fr-FR" sz="3200" b="1" dirty="0" smtClean="0"/>
              <a:t>points forts </a:t>
            </a:r>
            <a:r>
              <a:rPr lang="fr-FR" sz="3200" dirty="0" smtClean="0"/>
              <a:t>et </a:t>
            </a:r>
            <a:r>
              <a:rPr lang="fr-FR" sz="3200" b="1" dirty="0" smtClean="0"/>
              <a:t>faible</a:t>
            </a:r>
            <a:r>
              <a:rPr lang="fr-FR" sz="3200" dirty="0" smtClean="0"/>
              <a:t>s;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fr-FR" sz="3200" dirty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fr-FR" sz="3200" dirty="0" smtClean="0"/>
              <a:t>Exprimer les </a:t>
            </a:r>
            <a:r>
              <a:rPr lang="fr-FR" sz="3200" b="1" dirty="0" smtClean="0"/>
              <a:t>difficultés</a:t>
            </a:r>
            <a:r>
              <a:rPr lang="fr-FR" sz="3200" dirty="0" smtClean="0"/>
              <a:t>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fr-FR" sz="3200" dirty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fr-FR" sz="3200" dirty="0" smtClean="0"/>
              <a:t>Définir avec les autres pays </a:t>
            </a:r>
            <a:r>
              <a:rPr lang="fr-FR" sz="3200" b="1" dirty="0" smtClean="0"/>
              <a:t>les  prochaines étapes</a:t>
            </a:r>
            <a:r>
              <a:rPr lang="fr-FR" sz="3200" dirty="0" smtClean="0"/>
              <a:t> de la coopération régionale.</a:t>
            </a:r>
            <a:endParaRPr lang="fr-FR" sz="3200" dirty="0"/>
          </a:p>
          <a:p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4290"/>
            <a:ext cx="914400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III-</a:t>
            </a:r>
            <a:r>
              <a:rPr lang="fr-FR" sz="3200" b="1" dirty="0" smtClean="0"/>
              <a:t> BILAN DE NOVEMBRE 2014 À NOVEMBRE 2016</a:t>
            </a:r>
            <a:endParaRPr lang="fr-FR" sz="3200" b="1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0" y="1000108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B050"/>
                </a:solidFill>
              </a:rPr>
              <a:t>ACTIVITES 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4282" y="1785926"/>
            <a:ext cx="89297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1</a:t>
            </a:r>
            <a:r>
              <a:rPr lang="fr-FR" sz="3200" b="1" dirty="0" smtClean="0">
                <a:solidFill>
                  <a:srgbClr val="FF0000"/>
                </a:solidFill>
              </a:rPr>
              <a:t>-</a:t>
            </a:r>
            <a:r>
              <a:rPr lang="fr-FR" sz="3200" b="1" dirty="0" smtClean="0"/>
              <a:t> RESTITUTION DE L’ATELIER DE COTONOU A LA C-CHM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dirty="0" smtClean="0"/>
              <a:t>	Brève présentation du projet régional;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dirty="0" smtClean="0"/>
              <a:t>	Elaboration d’un mini plan de travail inspiré du 	plan d’action régional;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dirty="0"/>
              <a:t>	D</a:t>
            </a:r>
            <a:r>
              <a:rPr lang="fr-FR" sz="3200" dirty="0" smtClean="0"/>
              <a:t>éfinition de responsabilités.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DOSSIERS\Djack\CHM 2013 Cô te d'Ivoire Djak\Photos conférence CHM\SAM_0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28"/>
            <a:ext cx="4000528" cy="3571900"/>
          </a:xfrm>
          <a:prstGeom prst="rect">
            <a:avLst/>
          </a:prstGeom>
          <a:noFill/>
        </p:spPr>
      </p:pic>
      <p:pic>
        <p:nvPicPr>
          <p:cNvPr id="7172" name="Picture 4" descr="C:\Users\user\Desktop\DOSSIERS\Djack\CHM 2013 Cô te d'Ivoire Djak\Photos conférence CHM\SAM_0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381530" cy="35719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14282" y="4357694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RÉUNION DE LA CELLULE CHM : RESTITUTION SUR LE PROJET RÉGIONAL</a:t>
            </a:r>
          </a:p>
          <a:p>
            <a:pPr algn="r"/>
            <a:r>
              <a:rPr lang="fr-FR" sz="2800" b="1" dirty="0" smtClean="0">
                <a:solidFill>
                  <a:srgbClr val="FF0000"/>
                </a:solidFill>
              </a:rPr>
              <a:t>19/12/2014 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85720" y="4429132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Mise en place d’une commission pour la révision du plan stratégique du CHM </a:t>
            </a:r>
            <a:endParaRPr lang="fr-FR" sz="3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85720" y="357166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2- </a:t>
            </a:r>
            <a:r>
              <a:rPr lang="fr-FR" sz="3200" b="1" dirty="0" smtClean="0"/>
              <a:t>Séance de travail avec le point focal CDB</a:t>
            </a:r>
          </a:p>
          <a:p>
            <a:endParaRPr lang="fr-FR" sz="1400" b="1" dirty="0" smtClean="0"/>
          </a:p>
          <a:p>
            <a:pPr lvl="1">
              <a:buFont typeface="Wingdings" pitchFamily="2" charset="2"/>
              <a:buChar char="q"/>
            </a:pPr>
            <a:r>
              <a:rPr lang="fr-FR" sz="3200" b="1" dirty="0" smtClean="0"/>
              <a:t>Expliquer le projet régional</a:t>
            </a:r>
          </a:p>
          <a:p>
            <a:pPr lvl="1">
              <a:buFont typeface="Wingdings" pitchFamily="2" charset="2"/>
              <a:buChar char="q"/>
            </a:pPr>
            <a:endParaRPr lang="fr-FR" sz="1600" b="1" dirty="0" smtClean="0"/>
          </a:p>
          <a:p>
            <a:pPr lvl="1">
              <a:buFont typeface="Wingdings" pitchFamily="2" charset="2"/>
              <a:buChar char="q"/>
            </a:pPr>
            <a:r>
              <a:rPr lang="fr-FR" sz="3200" b="1" dirty="0" smtClean="0"/>
              <a:t>Solliciter son appui pour la mise en œuvre du plan d’action régional</a:t>
            </a:r>
          </a:p>
          <a:p>
            <a:r>
              <a:rPr lang="fr-FR" sz="3200" b="1" dirty="0" smtClean="0"/>
              <a:t> </a:t>
            </a:r>
            <a:endParaRPr lang="fr-FR" sz="3200" b="1" dirty="0"/>
          </a:p>
        </p:txBody>
      </p:sp>
      <p:sp>
        <p:nvSpPr>
          <p:cNvPr id="7" name="Flèche vers le bas 6"/>
          <p:cNvSpPr/>
          <p:nvPr/>
        </p:nvSpPr>
        <p:spPr>
          <a:xfrm>
            <a:off x="4143372" y="3000372"/>
            <a:ext cx="1214446" cy="15001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14290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/>
              <a:t>AXES STRATEGIQUES PROPOSES POUR VALIDATION </a:t>
            </a:r>
            <a:endParaRPr lang="fr-FR" sz="32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7158" y="1142984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Segoe UI" pitchFamily="34" charset="0"/>
              </a:rPr>
              <a:t>Objectifs / PRODUITS / ACTIVITES</a:t>
            </a:r>
          </a:p>
        </p:txBody>
      </p:sp>
      <p:graphicFrame>
        <p:nvGraphicFramePr>
          <p:cNvPr id="6" name="Group 169"/>
          <p:cNvGraphicFramePr>
            <a:graphicFrameLocks noGrp="1"/>
          </p:cNvGraphicFramePr>
          <p:nvPr/>
        </p:nvGraphicFramePr>
        <p:xfrm>
          <a:off x="214281" y="1928802"/>
          <a:ext cx="8715437" cy="4141348"/>
        </p:xfrm>
        <a:graphic>
          <a:graphicData uri="http://schemas.openxmlformats.org/drawingml/2006/table">
            <a:tbl>
              <a:tblPr/>
              <a:tblGrid>
                <a:gridCol w="2172072"/>
                <a:gridCol w="2302736"/>
                <a:gridCol w="4240629"/>
              </a:tblGrid>
              <a:tr h="52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OBJECTIFS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PRODUITS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ACTIVITES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57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Actualiser le site,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riche et accessible à tous les utilisateurs et disséminer les résultats au niveau national et international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Site web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à jour,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fonctionnel et accessible à tous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Veiller à la connexion régulière à Internet du point focal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5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Identification d’un agent responsable du site et du suivi des statistiques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5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3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Identification d’un agent responsable de l’enrichissement et du suivi régulier du 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8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4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Faire la promotion du site CHM-CI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5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5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. Encourager les structures utilisatrices potentielles à disposer d’internet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1005</Words>
  <Application>Microsoft Office PowerPoint</Application>
  <PresentationFormat>Affichage à l'écran (4:3)</PresentationFormat>
  <Paragraphs>154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39</cp:revision>
  <dcterms:created xsi:type="dcterms:W3CDTF">2016-11-02T03:13:37Z</dcterms:created>
  <dcterms:modified xsi:type="dcterms:W3CDTF">2016-11-02T06:20:50Z</dcterms:modified>
</cp:coreProperties>
</file>