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9" r:id="rId2"/>
    <p:sldId id="263" r:id="rId3"/>
    <p:sldId id="271" r:id="rId4"/>
    <p:sldId id="272" r:id="rId5"/>
    <p:sldId id="281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70" d="100"/>
          <a:sy n="70" d="100"/>
        </p:scale>
        <p:origin x="-82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2F0B7-3D81-4ED8-B4FD-1BC9E250FE36}" type="datetimeFigureOut">
              <a:rPr lang="fr-FR" smtClean="0"/>
              <a:pPr/>
              <a:t>01/11/2016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4ABEE-1A12-45F8-8C95-6B2F567CA9F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2F0B7-3D81-4ED8-B4FD-1BC9E250FE36}" type="datetimeFigureOut">
              <a:rPr lang="fr-FR" smtClean="0"/>
              <a:pPr/>
              <a:t>01/11/2016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4ABEE-1A12-45F8-8C95-6B2F567CA9F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2F0B7-3D81-4ED8-B4FD-1BC9E250FE36}" type="datetimeFigureOut">
              <a:rPr lang="fr-FR" smtClean="0"/>
              <a:pPr/>
              <a:t>01/11/2016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4ABEE-1A12-45F8-8C95-6B2F567CA9FF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2F0B7-3D81-4ED8-B4FD-1BC9E250FE36}" type="datetimeFigureOut">
              <a:rPr lang="fr-FR" smtClean="0"/>
              <a:pPr/>
              <a:t>01/11/2016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4ABEE-1A12-45F8-8C95-6B2F567CA9F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2F0B7-3D81-4ED8-B4FD-1BC9E250FE36}" type="datetimeFigureOut">
              <a:rPr lang="fr-FR" smtClean="0"/>
              <a:pPr/>
              <a:t>01/11/2016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4ABEE-1A12-45F8-8C95-6B2F567CA9F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2F0B7-3D81-4ED8-B4FD-1BC9E250FE36}" type="datetimeFigureOut">
              <a:rPr lang="fr-FR" smtClean="0"/>
              <a:pPr/>
              <a:t>01/11/2016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4ABEE-1A12-45F8-8C95-6B2F567CA9F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2F0B7-3D81-4ED8-B4FD-1BC9E250FE36}" type="datetimeFigureOut">
              <a:rPr lang="fr-FR" smtClean="0"/>
              <a:pPr/>
              <a:t>01/11/2016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4ABEE-1A12-45F8-8C95-6B2F567CA9F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2F0B7-3D81-4ED8-B4FD-1BC9E250FE36}" type="datetimeFigureOut">
              <a:rPr lang="fr-FR" smtClean="0"/>
              <a:pPr/>
              <a:t>01/11/2016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4ABEE-1A12-45F8-8C95-6B2F567CA9F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2F0B7-3D81-4ED8-B4FD-1BC9E250FE36}" type="datetimeFigureOut">
              <a:rPr lang="fr-FR" smtClean="0"/>
              <a:pPr/>
              <a:t>01/11/2016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4ABEE-1A12-45F8-8C95-6B2F567CA9F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2F0B7-3D81-4ED8-B4FD-1BC9E250FE36}" type="datetimeFigureOut">
              <a:rPr lang="fr-FR" smtClean="0"/>
              <a:pPr/>
              <a:t>01/11/2016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4ABEE-1A12-45F8-8C95-6B2F567CA9F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2F0B7-3D81-4ED8-B4FD-1BC9E250FE36}" type="datetimeFigureOut">
              <a:rPr lang="fr-FR" smtClean="0"/>
              <a:pPr/>
              <a:t>01/11/2016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4ABEE-1A12-45F8-8C95-6B2F567CA9F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802F0B7-3D81-4ED8-B4FD-1BC9E250FE36}" type="datetimeFigureOut">
              <a:rPr lang="fr-FR" smtClean="0"/>
              <a:pPr/>
              <a:t>01/11/2016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4C74ABEE-1A12-45F8-8C95-6B2F567CA9F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28728" y="2428869"/>
            <a:ext cx="6286544" cy="3000395"/>
          </a:xfrm>
        </p:spPr>
        <p:txBody>
          <a:bodyPr>
            <a:normAutofit/>
          </a:bodyPr>
          <a:lstStyle/>
          <a:p>
            <a:r>
              <a:rPr lang="fr-FR" b="1" dirty="0" smtClean="0"/>
              <a:t>ETAT DE MISE EN ŒUVRE</a:t>
            </a:r>
            <a:br>
              <a:rPr lang="fr-FR" b="1" dirty="0" smtClean="0"/>
            </a:br>
            <a:r>
              <a:rPr lang="fr-FR" b="1" dirty="0" smtClean="0"/>
              <a:t>PLAN D’ACTION REGIONAL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pic>
        <p:nvPicPr>
          <p:cNvPr id="5" name="Image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2396" y="285728"/>
            <a:ext cx="1428760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8" y="214290"/>
            <a:ext cx="1643042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oneTexte 6"/>
          <p:cNvSpPr txBox="1"/>
          <p:nvPr/>
        </p:nvSpPr>
        <p:spPr>
          <a:xfrm>
            <a:off x="4071934" y="6191928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 Robert M. LOUARI</a:t>
            </a:r>
            <a:endParaRPr lang="fr-FR" sz="28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C:\Users\HP\Videos\burkina-faso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71736" y="142852"/>
            <a:ext cx="3571900" cy="157163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Depuis février 2016 à l’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atelier de Cotonou </a:t>
            </a:r>
            <a:r>
              <a:rPr lang="fr-B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11560" y="2348880"/>
            <a:ext cx="76328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Bookman Old Style" panose="02050604050505020204" pitchFamily="18" charset="0"/>
              </a:rPr>
              <a:t>Plan d’action régional a été adopté au profit des pays membres</a:t>
            </a:r>
            <a:endParaRPr lang="fr-FR" sz="3200" dirty="0">
              <a:latin typeface="Bookman Old Style" panose="02050604050505020204" pitchFamily="18" charset="0"/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8654237"/>
              </p:ext>
            </p:extLst>
          </p:nvPr>
        </p:nvGraphicFramePr>
        <p:xfrm>
          <a:off x="855696" y="3861048"/>
          <a:ext cx="7408862" cy="560832"/>
        </p:xfrm>
        <a:graphic>
          <a:graphicData uri="http://schemas.openxmlformats.org/drawingml/2006/table">
            <a:tbl>
              <a:tblPr firstRow="1" firstCol="1" bandRow="1"/>
              <a:tblGrid>
                <a:gridCol w="1100721"/>
                <a:gridCol w="1334664"/>
                <a:gridCol w="847068"/>
                <a:gridCol w="975192"/>
                <a:gridCol w="774447"/>
                <a:gridCol w="1110577"/>
                <a:gridCol w="1266193"/>
              </a:tblGrid>
              <a:tr h="3149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600" b="1" dirty="0">
                          <a:effectLst/>
                          <a:latin typeface="Bookman Old Style"/>
                          <a:ea typeface="Calibri"/>
                          <a:cs typeface="Times New Roman"/>
                        </a:rPr>
                        <a:t>Activités PT CDB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22" marR="560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600" b="1" dirty="0">
                          <a:effectLst/>
                          <a:latin typeface="Bookman Old Style"/>
                          <a:ea typeface="Calibri"/>
                          <a:cs typeface="Times New Roman"/>
                        </a:rPr>
                        <a:t>Activités Pays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22" marR="560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600" b="1" dirty="0">
                          <a:effectLst/>
                          <a:latin typeface="Bookman Old Style"/>
                          <a:ea typeface="Calibri"/>
                          <a:cs typeface="Times New Roman"/>
                        </a:rPr>
                        <a:t>Responsable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22" marR="560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600" b="1">
                          <a:effectLst/>
                          <a:latin typeface="Bookman Old Style"/>
                          <a:ea typeface="Calibri"/>
                          <a:cs typeface="Times New Roman"/>
                        </a:rPr>
                        <a:t>Collaborateurs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22" marR="560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600" b="1">
                          <a:effectLst/>
                          <a:latin typeface="Bookman Old Style"/>
                          <a:ea typeface="Calibri"/>
                          <a:cs typeface="Times New Roman"/>
                        </a:rPr>
                        <a:t>Délai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22" marR="560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600" b="1">
                          <a:effectLst/>
                          <a:latin typeface="Bookman Old Style"/>
                          <a:ea typeface="Calibri"/>
                          <a:cs typeface="Times New Roman"/>
                        </a:rPr>
                        <a:t>Situation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22" marR="560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600" b="1" dirty="0">
                          <a:effectLst/>
                          <a:latin typeface="Bookman Old Style"/>
                          <a:ea typeface="Calibri"/>
                          <a:cs typeface="Times New Roman"/>
                        </a:rPr>
                        <a:t>Observations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22" marR="560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1538" y="269776"/>
            <a:ext cx="7086592" cy="1143000"/>
          </a:xfrm>
        </p:spPr>
        <p:txBody>
          <a:bodyPr>
            <a:normAutofit fontScale="90000"/>
          </a:bodyPr>
          <a:lstStyle/>
          <a:p>
            <a:r>
              <a:rPr lang="fr-BE" dirty="0" smtClean="0"/>
              <a:t/>
            </a:r>
            <a:br>
              <a:rPr lang="fr-BE" dirty="0" smtClean="0"/>
            </a:br>
            <a:r>
              <a:rPr lang="fr-BE" b="1" dirty="0" smtClean="0"/>
              <a:t>Activités réalisées: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8208758"/>
              </p:ext>
            </p:extLst>
          </p:nvPr>
        </p:nvGraphicFramePr>
        <p:xfrm>
          <a:off x="251520" y="1772816"/>
          <a:ext cx="8640960" cy="4620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/>
                <a:gridCol w="2880320"/>
                <a:gridCol w="2880320"/>
              </a:tblGrid>
              <a:tr h="501484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Activités 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Situation 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Observations </a:t>
                      </a:r>
                      <a:endParaRPr lang="fr-FR" sz="2000" dirty="0"/>
                    </a:p>
                  </a:txBody>
                  <a:tcPr/>
                </a:tc>
              </a:tr>
              <a:tr h="469338">
                <a:tc>
                  <a:txBody>
                    <a:bodyPr/>
                    <a:lstStyle/>
                    <a:p>
                      <a:r>
                        <a:rPr lang="fr-C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Élaborer et valider une stratégie CHM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 cours d’élaboration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Budget SPAMB difficile à acquérir </a:t>
                      </a:r>
                      <a:endParaRPr lang="fr-FR" dirty="0"/>
                    </a:p>
                  </a:txBody>
                  <a:tcPr/>
                </a:tc>
              </a:tr>
              <a:tr h="469338">
                <a:tc>
                  <a:txBody>
                    <a:bodyPr/>
                    <a:lstStyle/>
                    <a:p>
                      <a:r>
                        <a:rPr lang="fr-C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Élaborer une stratégie de mobilisation de ressources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Correspondances initiées à l’attention de la hiérarchie</a:t>
                      </a:r>
                      <a:endParaRPr lang="fr-F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535" marR="89535" marT="0" marB="0"/>
                </a:tc>
                <a:tc>
                  <a:txBody>
                    <a:bodyPr/>
                    <a:lstStyle/>
                    <a:p>
                      <a:r>
                        <a:rPr lang="fr-C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Lettres à</a:t>
                      </a:r>
                      <a:r>
                        <a:rPr lang="fr-CA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la signature </a:t>
                      </a:r>
                      <a:endParaRPr lang="fr-FR" dirty="0"/>
                    </a:p>
                  </a:txBody>
                  <a:tcPr/>
                </a:tc>
              </a:tr>
              <a:tr h="46933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Actualiser en permanence le contenu du site Web</a:t>
                      </a:r>
                      <a:endParaRPr lang="fr-F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535" marR="89535" marT="0" marB="0"/>
                </a:tc>
                <a:tc rowSpan="2">
                  <a:txBody>
                    <a:bodyPr/>
                    <a:lstStyle/>
                    <a:p>
                      <a:endParaRPr lang="fr-CA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CA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CA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C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Site Web en amélioration</a:t>
                      </a:r>
                      <a:endParaRPr lang="fr-F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r>
                        <a:rPr lang="fr-C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Contributeurs identifiés mais non encore formés</a:t>
                      </a:r>
                      <a:endParaRPr lang="fr-FR" dirty="0"/>
                    </a:p>
                  </a:txBody>
                  <a:tcPr/>
                </a:tc>
              </a:tr>
              <a:tr h="46933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Renforcer le partenariat avec les structures détentrices des informations.</a:t>
                      </a:r>
                      <a:endParaRPr lang="fr-F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535" marR="89535" marT="0" marB="0"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6933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Recenser toutes les sources nationales d’informations relatives à la biodiversité.</a:t>
                      </a:r>
                      <a:endParaRPr lang="fr-F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535" marR="89535" marT="0" marB="0"/>
                </a:tc>
                <a:tc>
                  <a:txBody>
                    <a:bodyPr/>
                    <a:lstStyle/>
                    <a:p>
                      <a:r>
                        <a:rPr lang="fr-C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Protocole acquis avec les structures partenaires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 attente de collaboration 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752159"/>
              </p:ext>
            </p:extLst>
          </p:nvPr>
        </p:nvGraphicFramePr>
        <p:xfrm>
          <a:off x="251520" y="2111756"/>
          <a:ext cx="8496943" cy="1317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376264"/>
                <a:gridCol w="3600399"/>
              </a:tblGrid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Initier des collectes de données propres aux CHM.</a:t>
                      </a:r>
                      <a:endParaRPr lang="fr-FR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535" marR="8953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Collecte de données réalisées au profit de la stratégie CHM</a:t>
                      </a:r>
                      <a:endParaRPr lang="fr-FR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535" marR="89535" marT="0" marB="0"/>
                </a:tc>
                <a:tc>
                  <a:txBody>
                    <a:bodyPr/>
                    <a:lstStyle/>
                    <a:p>
                      <a:r>
                        <a:rPr lang="fr-FR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Partenaires identifiés </a:t>
                      </a:r>
                      <a:endParaRPr lang="fr-FR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1071538" y="269776"/>
            <a:ext cx="7086592" cy="1143000"/>
          </a:xfrm>
        </p:spPr>
        <p:txBody>
          <a:bodyPr>
            <a:normAutofit fontScale="90000"/>
          </a:bodyPr>
          <a:lstStyle/>
          <a:p>
            <a:r>
              <a:rPr lang="fr-BE" dirty="0" smtClean="0"/>
              <a:t/>
            </a:r>
            <a:br>
              <a:rPr lang="fr-BE" dirty="0" smtClean="0"/>
            </a:br>
            <a:r>
              <a:rPr lang="fr-BE" b="1" dirty="0" smtClean="0"/>
              <a:t>Activités réalisées (suite) :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sz="2000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Picture-iPhone 181 (Medium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2000240"/>
            <a:ext cx="6715172" cy="4485152"/>
          </a:xfrm>
          <a:prstGeom prst="rect">
            <a:avLst/>
          </a:prstGeom>
        </p:spPr>
      </p:pic>
      <p:sp>
        <p:nvSpPr>
          <p:cNvPr id="4" name="WordArt 15"/>
          <p:cNvSpPr>
            <a:spLocks noChangeArrowheads="1" noChangeShapeType="1" noTextEdit="1"/>
          </p:cNvSpPr>
          <p:nvPr/>
        </p:nvSpPr>
        <p:spPr bwMode="auto">
          <a:xfrm>
            <a:off x="428596" y="142852"/>
            <a:ext cx="7918453" cy="20161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3430"/>
              </a:avLst>
            </a:prstTxWarp>
          </a:bodyPr>
          <a:lstStyle/>
          <a:p>
            <a:pPr algn="ctr"/>
            <a:r>
              <a:rPr lang="fr-FR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Je vous remercie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agues">
  <a:themeElements>
    <a:clrScheme name="Vagues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agues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agues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347</TotalTime>
  <Words>147</Words>
  <Application>Microsoft Office PowerPoint</Application>
  <PresentationFormat>Affichage à l'écran (4:3)</PresentationFormat>
  <Paragraphs>39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Vagues</vt:lpstr>
      <vt:lpstr>ETAT DE MISE EN ŒUVRE PLAN D’ACTION REGIONAL </vt:lpstr>
      <vt:lpstr>Depuis février 2016 à l’atelier de Cotonou  </vt:lpstr>
      <vt:lpstr> Activités réalisées:  </vt:lpstr>
      <vt:lpstr> Activités réalisées (suite) :  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Processus de mise en œuvre du CHM</dc:title>
  <dc:creator>HP</dc:creator>
  <cp:lastModifiedBy>hpM6</cp:lastModifiedBy>
  <cp:revision>44</cp:revision>
  <dcterms:created xsi:type="dcterms:W3CDTF">2014-11-22T22:30:02Z</dcterms:created>
  <dcterms:modified xsi:type="dcterms:W3CDTF">2016-11-01T01:32:48Z</dcterms:modified>
</cp:coreProperties>
</file>