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9" r:id="rId8"/>
    <p:sldId id="265" r:id="rId9"/>
    <p:sldId id="272" r:id="rId10"/>
    <p:sldId id="266" r:id="rId11"/>
    <p:sldId id="268" r:id="rId12"/>
    <p:sldId id="278" r:id="rId13"/>
    <p:sldId id="273" r:id="rId14"/>
    <p:sldId id="271" r:id="rId15"/>
    <p:sldId id="277" r:id="rId16"/>
    <p:sldId id="261" r:id="rId17"/>
    <p:sldId id="262" r:id="rId18"/>
    <p:sldId id="276" r:id="rId19"/>
    <p:sldId id="263" r:id="rId20"/>
    <p:sldId id="274" r:id="rId21"/>
    <p:sldId id="26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4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66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42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7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4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26E5-8612-40E3-909B-51C082EC5A9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07B78C-0044-4518-ADDA-65EF972D1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gestes.biodiversite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0244" y="1483033"/>
            <a:ext cx="7766936" cy="25182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Mise en œuvre du plan d’action sous régional au Bénin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20494" y="4271739"/>
            <a:ext cx="3159617" cy="879810"/>
          </a:xfrm>
        </p:spPr>
        <p:txBody>
          <a:bodyPr/>
          <a:lstStyle/>
          <a:p>
            <a:r>
              <a:rPr lang="fr-FR" dirty="0" smtClean="0"/>
              <a:t>Par: Jean Didier AKPONA</a:t>
            </a:r>
          </a:p>
          <a:p>
            <a:r>
              <a:rPr lang="fr-FR" dirty="0" smtClean="0"/>
              <a:t>Co gestionnaire CHM-Bénin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857221" y="425003"/>
            <a:ext cx="2859110" cy="708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2014-2015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4747" y="1650522"/>
            <a:ext cx="8676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effectLst/>
                <a:latin typeface="Aparajita" panose="020B0604020202020204" pitchFamily="34" charset="0"/>
                <a:ea typeface="Times New Roman" panose="02020603050405020304" pitchFamily="18" charset="0"/>
              </a:rPr>
              <a:t>Projet 1: </a:t>
            </a:r>
            <a:r>
              <a:rPr lang="fr-FR" sz="2200" b="1" i="1" dirty="0" smtClean="0">
                <a:effectLst/>
                <a:latin typeface="Aparajita" panose="020B0604020202020204" pitchFamily="34" charset="0"/>
                <a:ea typeface="Times New Roman" panose="02020603050405020304" pitchFamily="18" charset="0"/>
              </a:rPr>
              <a:t>Information et sensibilisation de la population sur la pollution des eaux au Bénin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244957" y="2598590"/>
            <a:ext cx="8375561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pc="10" dirty="0" smtClean="0">
                <a:effectLst/>
                <a:latin typeface="Aparajit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réaliser une étude diagnostic de la pollution dans la ville de Cotonou,</a:t>
            </a:r>
            <a:endParaRPr lang="en-U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pc="10" dirty="0" smtClean="0">
                <a:effectLst/>
                <a:latin typeface="Aparajit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rendre disponible les bonnes pratiques en matière de gestion des différentes formes de déchets et concevoir les supports adéquats de  sensibilisation,</a:t>
            </a:r>
            <a:endParaRPr lang="en-U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pc="10" dirty="0" smtClean="0">
                <a:effectLst/>
                <a:latin typeface="Aparajit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éditer et diffuser des outils d’information du grand public et d’éducation adéquats des décideurs,</a:t>
            </a:r>
            <a:endParaRPr lang="en-U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pc="10" dirty="0" smtClean="0">
                <a:effectLst/>
                <a:latin typeface="Aparajit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des séances d’information de communication et d’éducation pour les groupes cibles (élèves, usagers des grands marchés, grandes industries de la place, grands hôpitaux et quartiers populaires ; autorités locales et certains décideurs ; ONG de gestion des déchets).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7755" cy="1325563"/>
          </a:xfrm>
        </p:spPr>
        <p:txBody>
          <a:bodyPr/>
          <a:lstStyle/>
          <a:p>
            <a:r>
              <a:rPr lang="fr-FR" dirty="0" smtClean="0"/>
              <a:t>Différents </a:t>
            </a:r>
            <a:r>
              <a:rPr lang="fr-FR" dirty="0" smtClean="0"/>
              <a:t>ateliers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203"/>
          </a:xfrm>
        </p:spPr>
        <p:txBody>
          <a:bodyPr/>
          <a:lstStyle/>
          <a:p>
            <a:r>
              <a:rPr lang="fr-FR" dirty="0" smtClean="0"/>
              <a:t>GTI</a:t>
            </a:r>
          </a:p>
          <a:p>
            <a:endParaRPr lang="fr-FR" dirty="0" smtClean="0"/>
          </a:p>
          <a:p>
            <a:r>
              <a:rPr lang="fr-FR" dirty="0" smtClean="0"/>
              <a:t>MRV</a:t>
            </a:r>
          </a:p>
          <a:p>
            <a:endParaRPr lang="fr-FR" dirty="0" smtClean="0"/>
          </a:p>
          <a:p>
            <a:r>
              <a:rPr lang="fr-FR" dirty="0" smtClean="0"/>
              <a:t>Etc.</a:t>
            </a: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76" y="1285055"/>
            <a:ext cx="2743201" cy="1828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96" y="4531434"/>
            <a:ext cx="3145360" cy="20941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35305" r="9060" b="10986"/>
          <a:stretch/>
        </p:blipFill>
        <p:spPr>
          <a:xfrm>
            <a:off x="7199290" y="4590523"/>
            <a:ext cx="4347025" cy="20314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10473" t="41505" r="18753" b="16596"/>
          <a:stretch/>
        </p:blipFill>
        <p:spPr>
          <a:xfrm>
            <a:off x="6044483" y="1282477"/>
            <a:ext cx="5501832" cy="183137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0" y="927279"/>
            <a:ext cx="9491730" cy="386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125014" y="965915"/>
            <a:ext cx="38637" cy="589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1655" t="8230" r="15390" b="12544"/>
          <a:stretch/>
        </p:blipFill>
        <p:spPr>
          <a:xfrm>
            <a:off x="502275" y="-1"/>
            <a:ext cx="8036417" cy="67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985" y="29151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Diffuser </a:t>
            </a:r>
            <a:r>
              <a:rPr lang="fr-CA" dirty="0"/>
              <a:t>les outils et services appropriés existants</a:t>
            </a:r>
            <a:r>
              <a:rPr lang="en-US" dirty="0"/>
              <a:t/>
            </a:r>
            <a:br>
              <a:rPr lang="en-US" dirty="0"/>
            </a:br>
            <a:r>
              <a:rPr lang="fr-CA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30" y="793812"/>
            <a:ext cx="6216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endParaRPr lang="fr-BE" dirty="0" smtClean="0"/>
          </a:p>
          <a:p>
            <a:pPr algn="just">
              <a:buFontTx/>
              <a:buChar char="•"/>
            </a:pPr>
            <a:r>
              <a:rPr lang="fr-BE" dirty="0" smtClean="0"/>
              <a:t>3 émissions télévisées organisées avec la télévision nationale sur les 12 gestes pour la biodiversité et l’eau et sur la criminalité faunique.</a:t>
            </a:r>
          </a:p>
          <a:p>
            <a:pPr algn="just">
              <a:buFontTx/>
              <a:buChar char="•"/>
            </a:pPr>
            <a:endParaRPr lang="fr-BE" dirty="0" smtClean="0">
              <a:latin typeface="Calisto MT" panose="02040603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Tx/>
              <a:buChar char="•"/>
            </a:pPr>
            <a:r>
              <a:rPr lang="fr-BE" dirty="0" smtClean="0"/>
              <a:t>573 élèves sensibilisés sur le poster « Mon espèce du mois » et la conservation des éléphants et tortues marines</a:t>
            </a:r>
          </a:p>
          <a:p>
            <a:pPr algn="just">
              <a:buFontTx/>
              <a:buChar char="•"/>
            </a:pPr>
            <a:endParaRPr lang="fr-BE" dirty="0"/>
          </a:p>
          <a:p>
            <a:pPr algn="just">
              <a:buFontTx/>
              <a:buChar char="•"/>
            </a:pPr>
            <a:r>
              <a:rPr lang="fr-BE" dirty="0" smtClean="0"/>
              <a:t>412 étudiants informés sur le Protocole de Nagoya sur l’APA.</a:t>
            </a:r>
            <a:endParaRPr lang="fr-FR" dirty="0" smtClean="0"/>
          </a:p>
          <a:p>
            <a:pPr algn="just">
              <a:buFontTx/>
              <a:buChar char="•"/>
            </a:pPr>
            <a:endParaRPr lang="fr-FR" dirty="0" smtClean="0"/>
          </a:p>
          <a:p>
            <a:pPr algn="just">
              <a:buFontTx/>
              <a:buChar char="•"/>
            </a:pPr>
            <a:r>
              <a:rPr lang="fr-BE" dirty="0" smtClean="0"/>
              <a:t>216 personnes ont participé à la sensibilisation sur la bonne gestion des ordures</a:t>
            </a:r>
            <a:endParaRPr lang="fr-FR" dirty="0" smtClean="0"/>
          </a:p>
          <a:p>
            <a:pPr algn="just">
              <a:buFontTx/>
              <a:buChar char="•"/>
            </a:pPr>
            <a:endParaRPr lang="fr-FR" dirty="0" smtClean="0"/>
          </a:p>
          <a:p>
            <a:pPr algn="just">
              <a:buFontTx/>
              <a:buChar char="•"/>
            </a:pPr>
            <a:r>
              <a:rPr lang="fr-FR" dirty="0" smtClean="0"/>
              <a:t>70 écoliers ont participés à l’édition </a:t>
            </a:r>
            <a:r>
              <a:rPr lang="fr-FR" dirty="0" err="1" smtClean="0"/>
              <a:t>Noél</a:t>
            </a:r>
            <a:r>
              <a:rPr lang="fr-FR" dirty="0" smtClean="0"/>
              <a:t> en Forêt en Décembre 2015.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120427"/>
            <a:ext cx="6336406" cy="755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 en termes de sensibilisation</a:t>
            </a:r>
            <a:endParaRPr lang="fr-FR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31" y="4443211"/>
            <a:ext cx="2778374" cy="241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661" y="2765232"/>
            <a:ext cx="3116339" cy="23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cdg2-1.xx.fbcdn.net/v/t1.0-9/13423778_10209147174459255_7013518680600320152_n.jpg?oh=cd07353bec709d8f600074b3d837b478&amp;oe=588DC0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22" y="-38031"/>
            <a:ext cx="3737683" cy="28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93755" y="693789"/>
            <a:ext cx="606840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fr-FR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CHM-Bénin dispose d’un compte Facebook avec 158 amis en 5 mois.</a:t>
            </a:r>
          </a:p>
          <a:p>
            <a:pPr algn="just">
              <a:buFontTx/>
              <a:buChar char="•"/>
            </a:pPr>
            <a:endParaRPr lang="fr-B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CHM Bénin dispose d’un compte électronique par lequel les informations sont envoyés et ou demandés(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gestes.biodiversite@gmail.com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•"/>
            </a:pPr>
            <a:endParaRPr lang="fr-B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application Web a été </a:t>
            </a:r>
            <a:r>
              <a:rPr lang="fr-B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dévéloppée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12 gestes sur la biodiversité au Bénin.</a:t>
            </a:r>
          </a:p>
          <a:p>
            <a:pPr algn="just"/>
            <a:endParaRPr lang="fr-B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fr-B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fr-FR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7844" y="80120"/>
            <a:ext cx="5733559" cy="613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termes de sensibilisation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0304" t="7305" r="937" b="10636"/>
          <a:stretch/>
        </p:blipFill>
        <p:spPr>
          <a:xfrm>
            <a:off x="6622623" y="80120"/>
            <a:ext cx="5569377" cy="2894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40664" t="36045" r="40630" b="36489"/>
          <a:stretch/>
        </p:blipFill>
        <p:spPr>
          <a:xfrm>
            <a:off x="7585657" y="3055939"/>
            <a:ext cx="4606344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activités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048" y="2295996"/>
            <a:ext cx="8949744" cy="2263126"/>
          </a:xfrm>
        </p:spPr>
        <p:txBody>
          <a:bodyPr>
            <a:normAutofit/>
          </a:bodyPr>
          <a:lstStyle/>
          <a:p>
            <a:r>
              <a:rPr lang="fr-CA" dirty="0" smtClean="0"/>
              <a:t>Mobiliser des ressources du budget </a:t>
            </a:r>
            <a:r>
              <a:rPr lang="fr-CA" dirty="0" smtClean="0"/>
              <a:t>national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Élaborer une stratégie de mobilisation de </a:t>
            </a:r>
            <a:r>
              <a:rPr lang="fr-CA" dirty="0" smtClean="0"/>
              <a:t>ressources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/>
              <a:t>Rendre disponible sur les sites Web la liste des contacts nationaux, personnes ressources et institutions ainsi que les données sur la biodiversité des pays </a:t>
            </a:r>
            <a:endParaRPr lang="fr-CA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36370"/>
            <a:ext cx="9581882" cy="515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551" t="31997" r="21526" b="19411"/>
          <a:stretch/>
        </p:blipFill>
        <p:spPr>
          <a:xfrm>
            <a:off x="128788" y="1"/>
            <a:ext cx="9942491" cy="3905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8685" t="41153" r="14003" b="31558"/>
          <a:stretch/>
        </p:blipFill>
        <p:spPr>
          <a:xfrm>
            <a:off x="270454" y="3905162"/>
            <a:ext cx="9347376" cy="22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Appui aux structures locales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3214" y="1812860"/>
            <a:ext cx="8596668" cy="865946"/>
          </a:xfrm>
        </p:spPr>
        <p:txBody>
          <a:bodyPr/>
          <a:lstStyle/>
          <a:p>
            <a:r>
              <a:rPr lang="fr-FR" dirty="0" smtClean="0"/>
              <a:t>Projet de l’ONG Nature Tropicale sur la conservation des tortues marines le long de la cote béninoise.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987" t="9463" r="14498" b="10960"/>
          <a:stretch/>
        </p:blipFill>
        <p:spPr>
          <a:xfrm>
            <a:off x="1678676" y="2590800"/>
            <a:ext cx="6593983" cy="385573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1270000"/>
            <a:ext cx="9620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256" t="31294" r="21822" b="27157"/>
          <a:stretch/>
        </p:blipFill>
        <p:spPr>
          <a:xfrm>
            <a:off x="398154" y="1918953"/>
            <a:ext cx="9505698" cy="33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2282" y="4443212"/>
            <a:ext cx="8443174" cy="746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Fournir des services d’information efficaces pour faciliter la mise en œuvre des stratégies et plans d’action nationaux pour la diversité biologique.</a:t>
            </a:r>
            <a:endParaRPr lang="en-US" dirty="0"/>
          </a:p>
        </p:txBody>
      </p:sp>
      <p:sp>
        <p:nvSpPr>
          <p:cNvPr id="4" name="Organigramme : Stockage à accès séquentiel 3"/>
          <p:cNvSpPr/>
          <p:nvPr/>
        </p:nvSpPr>
        <p:spPr>
          <a:xfrm>
            <a:off x="283335" y="141668"/>
            <a:ext cx="2395471" cy="4301544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600" dirty="0" smtClean="0"/>
              <a:t>BUT</a:t>
            </a:r>
            <a:endParaRPr lang="en-US" sz="6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9" y="2662750"/>
            <a:ext cx="1406973" cy="1406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8394" t="4182" r="4995" b="22404"/>
          <a:stretch/>
        </p:blipFill>
        <p:spPr>
          <a:xfrm>
            <a:off x="3255180" y="281247"/>
            <a:ext cx="7949440" cy="37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066" t="7878" r="838" b="11840"/>
          <a:stretch/>
        </p:blipFill>
        <p:spPr>
          <a:xfrm>
            <a:off x="0" y="122909"/>
            <a:ext cx="7390101" cy="37863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0077" t="13511" r="33602" b="13997"/>
          <a:stretch/>
        </p:blipFill>
        <p:spPr>
          <a:xfrm>
            <a:off x="4855335" y="2283772"/>
            <a:ext cx="6321155" cy="45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192" t="22843" r="21828" b="40065"/>
          <a:stretch/>
        </p:blipFill>
        <p:spPr>
          <a:xfrm>
            <a:off x="141666" y="0"/>
            <a:ext cx="10586434" cy="33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942" t="24605" r="33503" b="18705"/>
          <a:stretch/>
        </p:blipFill>
        <p:spPr>
          <a:xfrm>
            <a:off x="0" y="0"/>
            <a:ext cx="7289442" cy="6923897"/>
          </a:xfrm>
          <a:prstGeom prst="rect">
            <a:avLst/>
          </a:prstGeom>
        </p:spPr>
      </p:pic>
      <p:sp>
        <p:nvSpPr>
          <p:cNvPr id="5" name="Pensées 4"/>
          <p:cNvSpPr/>
          <p:nvPr/>
        </p:nvSpPr>
        <p:spPr>
          <a:xfrm>
            <a:off x="6323526" y="4584879"/>
            <a:ext cx="2756080" cy="20863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/>
              <a:t>MERCI</a:t>
            </a:r>
            <a:endParaRPr lang="en-US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138889"/>
            <a:ext cx="2517216" cy="674358"/>
          </a:xfrm>
          <a:prstGeom prst="rect">
            <a:avLst/>
          </a:prstGeom>
        </p:spPr>
      </p:pic>
      <p:pic>
        <p:nvPicPr>
          <p:cNvPr id="3074" name="Picture 2" descr="Résultat de recherche d'images pour &quot;Centre d'echange d'information sur la biodiversité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r="29336" b="13164"/>
          <a:stretch/>
        </p:blipFill>
        <p:spPr bwMode="auto">
          <a:xfrm>
            <a:off x="7472664" y="1101971"/>
            <a:ext cx="1027392" cy="15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" descr="Logo_DFRN"/>
          <p:cNvPicPr>
            <a:picLocks noChangeAspect="1"/>
          </p:cNvPicPr>
          <p:nvPr/>
        </p:nvPicPr>
        <p:blipFill>
          <a:blip r:embed="rId5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>
            <a:fillRect/>
          </a:stretch>
        </p:blipFill>
        <p:spPr bwMode="auto">
          <a:xfrm>
            <a:off x="7643726" y="2783715"/>
            <a:ext cx="1039552" cy="154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78" y="1101971"/>
            <a:ext cx="3086360" cy="1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597" t="32526" r="29049" b="8495"/>
          <a:stretch/>
        </p:blipFill>
        <p:spPr>
          <a:xfrm>
            <a:off x="2099256" y="670936"/>
            <a:ext cx="7727323" cy="5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6984" y="22583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A" sz="2800" dirty="0" smtClean="0"/>
              <a:t>O1. Mobiliser </a:t>
            </a:r>
            <a:r>
              <a:rPr lang="fr-CA" sz="2800" dirty="0"/>
              <a:t>et allouer des ressources pour renforcer les capacités institutionnelles de mise en œuvre du centre d’échange national et pour maintenir ses opérations</a:t>
            </a:r>
            <a:r>
              <a:rPr lang="fr-CA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6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50206"/>
            <a:ext cx="10006885" cy="2473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Amélioration </a:t>
            </a:r>
            <a:r>
              <a:rPr lang="fr-FR" dirty="0"/>
              <a:t>du contenu et de l’audience du centre d’échange d’informations du Bénin 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0000"/>
                </a:solidFill>
              </a:rPr>
              <a:t>Améliorer aux plans quantitatif et qualitatif le contenu du CHM Bénin.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0000"/>
                </a:solidFill>
              </a:rPr>
              <a:t>Améliorer l’engagement des parties prenantes à utiliser et contribuer au CHM Bénin.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0000"/>
                </a:solidFill>
              </a:rPr>
              <a:t>Utiliser les informations du centre d’échange pour faciliter le rapportage en ligne sur la stratégie nationale biodiversité.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0000"/>
                </a:solidFill>
              </a:rPr>
              <a:t>Utiliser le contenu du CHM pour produire des outils d’information thématiques synthétiques accessibles et facile de lecture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65914" y="309531"/>
            <a:ext cx="9878097" cy="151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Activités: </a:t>
            </a:r>
            <a:r>
              <a:rPr lang="fr-CA" dirty="0" smtClean="0"/>
              <a:t>Soumettre des projets aux PTF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2968578" y="1207394"/>
            <a:ext cx="4629957" cy="1242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58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0417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Sensibilisation </a:t>
            </a:r>
            <a:r>
              <a:rPr lang="fr-FR" b="1" i="1" dirty="0"/>
              <a:t>à la lutte contre la déforestation et la pollution autour du parc de la </a:t>
            </a:r>
            <a:r>
              <a:rPr lang="fr-FR" b="1" i="1" dirty="0" err="1"/>
              <a:t>Pendjari</a:t>
            </a:r>
            <a:r>
              <a:rPr lang="fr-FR" b="1" i="1" dirty="0"/>
              <a:t> au </a:t>
            </a:r>
            <a:r>
              <a:rPr lang="fr-FR" b="1" i="1" dirty="0" smtClean="0"/>
              <a:t>Bénin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113626"/>
            <a:ext cx="8596668" cy="1561405"/>
          </a:xfrm>
        </p:spPr>
        <p:txBody>
          <a:bodyPr>
            <a:normAutofit lnSpcReduction="10000"/>
          </a:bodyPr>
          <a:lstStyle/>
          <a:p>
            <a:pPr lvl="0"/>
            <a:r>
              <a:rPr lang="fr-BE" dirty="0"/>
              <a:t>sensibiliser et soutenir les populations riveraines au Parc sur les effets néfastes de la déforestation et sur les mesures à prendre </a:t>
            </a:r>
            <a:r>
              <a:rPr lang="fr-FR" dirty="0"/>
              <a:t>;</a:t>
            </a:r>
            <a:endParaRPr lang="en-US" dirty="0"/>
          </a:p>
          <a:p>
            <a:pPr lvl="0"/>
            <a:r>
              <a:rPr lang="fr-BE" dirty="0"/>
              <a:t>Sensibiliser les écoles et hôpitaux sur la conservation de la biodiversité, au maintien d’un environnement sain en valorisant les acquis des projets antérieurs 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i="1" dirty="0" smtClean="0"/>
              <a:t>Mise </a:t>
            </a:r>
            <a:r>
              <a:rPr lang="fr-FR" sz="3200" b="1" i="1" dirty="0"/>
              <a:t>en place d’un système de suivi de la biodiversité au Bénin</a:t>
            </a:r>
            <a:r>
              <a:rPr lang="fr-FR" b="1" i="1" dirty="0"/>
              <a:t> </a:t>
            </a:r>
            <a:endParaRPr lang="en-US" dirty="0"/>
          </a:p>
        </p:txBody>
      </p:sp>
      <p:pic>
        <p:nvPicPr>
          <p:cNvPr id="2050" name="Image 2" descr="20150902_155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16899"/>
            <a:ext cx="8006040" cy="451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/>
              <a:t>Renforcement de capacité et collecte de données pour le suivi d’indicateurs clés pour  la mise en œuvre de la Stratégie et Plan d’Action pour la Biodiversité (Bénin)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9256" y="3516492"/>
            <a:ext cx="7650051" cy="1699452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présent projet reposera sur le collecte de données spatiale (cartes existantes sur les bases de données nationales et mondiales) et digitalisation; la collecte de données socio-économiques; la mise au point d’un dialogue intersectoriel entre ministères et une évaluation du processus d’élaboration de la SPANB. </a:t>
            </a:r>
            <a:endParaRPr lang="en-US" dirty="0"/>
          </a:p>
          <a:p>
            <a:endParaRPr lang="en-US" dirty="0"/>
          </a:p>
        </p:txBody>
      </p:sp>
      <p:sp>
        <p:nvSpPr>
          <p:cNvPr id="4" name="Organigramme : Stockage à accès séquentiel 3"/>
          <p:cNvSpPr/>
          <p:nvPr/>
        </p:nvSpPr>
        <p:spPr>
          <a:xfrm>
            <a:off x="0" y="2402469"/>
            <a:ext cx="1983346" cy="2228045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Japan</a:t>
            </a:r>
            <a:r>
              <a:rPr lang="fr-FR" sz="2400" dirty="0" smtClean="0"/>
              <a:t> </a:t>
            </a:r>
            <a:r>
              <a:rPr lang="fr-FR" sz="2400" dirty="0" err="1" smtClean="0"/>
              <a:t>Fund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700" dirty="0"/>
              <a:t>Information et sensibilisation de la population sur les feux et les habitats du parc National de la </a:t>
            </a:r>
            <a:r>
              <a:rPr lang="fr-BE" sz="2700" dirty="0" err="1"/>
              <a:t>Pendjari</a:t>
            </a:r>
            <a:r>
              <a:rPr lang="fr-BE" sz="27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378" y="2967275"/>
            <a:ext cx="9542171" cy="2003969"/>
          </a:xfrm>
        </p:spPr>
        <p:txBody>
          <a:bodyPr>
            <a:normAutofit/>
          </a:bodyPr>
          <a:lstStyle/>
          <a:p>
            <a:pPr lvl="0"/>
            <a:r>
              <a:rPr lang="fr-BE" dirty="0"/>
              <a:t>Identifier de façon concertée avec les chercheurs et gestionnaires de parcs les besoins de sensibilisation sur la base des acquis de recherche </a:t>
            </a:r>
            <a:endParaRPr lang="en-US" dirty="0"/>
          </a:p>
          <a:p>
            <a:pPr lvl="0"/>
            <a:r>
              <a:rPr lang="fr-BE" dirty="0"/>
              <a:t>éditer des outils d’information du grand public et d’éducation adéquats des décideurs,</a:t>
            </a:r>
            <a:endParaRPr lang="en-US" dirty="0"/>
          </a:p>
          <a:p>
            <a:pPr lvl="0"/>
            <a:r>
              <a:rPr lang="fr-BE" dirty="0"/>
              <a:t>organiser des séances d’information de communication et d’éducation pour les groupes cibles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1030" y="2157195"/>
            <a:ext cx="4408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pc="10" dirty="0">
                <a:latin typeface="Khmer UI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fr-BE" spc="10" dirty="0" smtClean="0">
                <a:effectLst/>
                <a:latin typeface="Khmer UI" panose="020B0502040204020203" pitchFamily="34" charset="0"/>
                <a:ea typeface="Times New Roman" panose="02020603050405020304" pitchFamily="18" charset="0"/>
              </a:rPr>
              <a:t>artenariat UAC</a:t>
            </a:r>
            <a:r>
              <a:rPr lang="fr-BE" spc="10" dirty="0">
                <a:latin typeface="Khmer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fr-BE" spc="10" dirty="0" smtClean="0">
                <a:latin typeface="Khmer UI" panose="020B0502040204020203" pitchFamily="34" charset="0"/>
                <a:ea typeface="Times New Roman" panose="02020603050405020304" pitchFamily="18" charset="0"/>
              </a:rPr>
              <a:t>(LEA)-DGFRN-</a:t>
            </a:r>
            <a:r>
              <a:rPr lang="fr-BE" spc="10" dirty="0" smtClean="0">
                <a:effectLst/>
                <a:latin typeface="Khmer UI" panose="020B0502040204020203" pitchFamily="34" charset="0"/>
                <a:ea typeface="Times New Roman" panose="02020603050405020304" pitchFamily="18" charset="0"/>
              </a:rPr>
              <a:t>IRSNB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1190</TotalTime>
  <Words>629</Words>
  <Application>Microsoft Office PowerPoint</Application>
  <PresentationFormat>Grand écran</PresentationFormat>
  <Paragraphs>68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Aparajita</vt:lpstr>
      <vt:lpstr>Arial</vt:lpstr>
      <vt:lpstr>Calibri</vt:lpstr>
      <vt:lpstr>Calisto MT</vt:lpstr>
      <vt:lpstr>Khmer UI</vt:lpstr>
      <vt:lpstr>Symbol</vt:lpstr>
      <vt:lpstr>Times New Roman</vt:lpstr>
      <vt:lpstr>Trebuchet MS</vt:lpstr>
      <vt:lpstr>Wingdings</vt:lpstr>
      <vt:lpstr>Wingdings 3</vt:lpstr>
      <vt:lpstr>Facette</vt:lpstr>
      <vt:lpstr>Mise en œuvre du plan d’action sous régional au Bénin</vt:lpstr>
      <vt:lpstr>Présentation PowerPoint</vt:lpstr>
      <vt:lpstr>Présentation PowerPoint</vt:lpstr>
      <vt:lpstr>O1. Mobiliser et allouer des ressources pour renforcer les capacités institutionnelles de mise en œuvre du centre d’échange national et pour maintenir ses opérations.</vt:lpstr>
      <vt:lpstr>Présentation PowerPoint</vt:lpstr>
      <vt:lpstr>Sensibilisation à la lutte contre la déforestation et la pollution autour du parc de la Pendjari au Bénin </vt:lpstr>
      <vt:lpstr>Mise en place d’un système de suivi de la biodiversité au Bénin </vt:lpstr>
      <vt:lpstr>Renforcement de capacité et collecte de données pour le suivi d’indicateurs clés pour  la mise en œuvre de la Stratégie et Plan d’Action pour la Biodiversité (Bénin) </vt:lpstr>
      <vt:lpstr>Information et sensibilisation de la population sur les feux et les habitats du parc National de la Pendjari. </vt:lpstr>
      <vt:lpstr>Présentation PowerPoint</vt:lpstr>
      <vt:lpstr>Différents ateliers</vt:lpstr>
      <vt:lpstr>Présentation PowerPoint</vt:lpstr>
      <vt:lpstr> Diffuser les outils et services appropriés existants   </vt:lpstr>
      <vt:lpstr>Présentation PowerPoint</vt:lpstr>
      <vt:lpstr>Présentation PowerPoint</vt:lpstr>
      <vt:lpstr>Autres activités</vt:lpstr>
      <vt:lpstr>Présentation PowerPoint</vt:lpstr>
      <vt:lpstr>Appui aux structures locales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Lord</dc:creator>
  <cp:lastModifiedBy>Lord</cp:lastModifiedBy>
  <cp:revision>27</cp:revision>
  <dcterms:created xsi:type="dcterms:W3CDTF">2016-11-01T15:22:26Z</dcterms:created>
  <dcterms:modified xsi:type="dcterms:W3CDTF">2016-11-02T11:18:53Z</dcterms:modified>
</cp:coreProperties>
</file>