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35"/>
  </p:notesMasterIdLst>
  <p:sldIdLst>
    <p:sldId id="256" r:id="rId2"/>
    <p:sldId id="284" r:id="rId3"/>
    <p:sldId id="257" r:id="rId4"/>
    <p:sldId id="258" r:id="rId5"/>
    <p:sldId id="261" r:id="rId6"/>
    <p:sldId id="282" r:id="rId7"/>
    <p:sldId id="262" r:id="rId8"/>
    <p:sldId id="263" r:id="rId9"/>
    <p:sldId id="291" r:id="rId10"/>
    <p:sldId id="264" r:id="rId11"/>
    <p:sldId id="285" r:id="rId12"/>
    <p:sldId id="286" r:id="rId13"/>
    <p:sldId id="268" r:id="rId14"/>
    <p:sldId id="283" r:id="rId15"/>
    <p:sldId id="289" r:id="rId16"/>
    <p:sldId id="290" r:id="rId17"/>
    <p:sldId id="269" r:id="rId18"/>
    <p:sldId id="270" r:id="rId19"/>
    <p:sldId id="271" r:id="rId20"/>
    <p:sldId id="273" r:id="rId21"/>
    <p:sldId id="272" r:id="rId22"/>
    <p:sldId id="274" r:id="rId23"/>
    <p:sldId id="275" r:id="rId24"/>
    <p:sldId id="276" r:id="rId25"/>
    <p:sldId id="280" r:id="rId26"/>
    <p:sldId id="277" r:id="rId27"/>
    <p:sldId id="278" r:id="rId28"/>
    <p:sldId id="279" r:id="rId29"/>
    <p:sldId id="292" r:id="rId30"/>
    <p:sldId id="288" r:id="rId31"/>
    <p:sldId id="287" r:id="rId32"/>
    <p:sldId id="281" r:id="rId33"/>
    <p:sldId id="267" r:id="rId3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044DF7-9842-4B5B-8557-C187C413C75B}" type="datetimeFigureOut">
              <a:rPr lang="fr-FR" smtClean="0"/>
              <a:pPr/>
              <a:t>02/02/2015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357891-379E-4600-914F-F9EC2B96A15F}"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re 28"/>
          <p:cNvSpPr>
            <a:spLocks noGrp="1"/>
          </p:cNvSpPr>
          <p:nvPr>
            <p:ph type="ctrTitle"/>
          </p:nvPr>
        </p:nvSpPr>
        <p:spPr>
          <a:xfrm>
            <a:off x="381000" y="4853411"/>
            <a:ext cx="8458200" cy="1222375"/>
          </a:xfrm>
        </p:spPr>
        <p:txBody>
          <a:bodyPr anchor="t"/>
          <a:lstStyle/>
          <a:p>
            <a:r>
              <a:rPr kumimoji="0" lang="fr-FR" smtClean="0"/>
              <a:t>Cliquez pour modifier le style du titre</a:t>
            </a:r>
            <a:endParaRPr kumimoji="0" lang="en-US"/>
          </a:p>
        </p:txBody>
      </p:sp>
      <p:sp>
        <p:nvSpPr>
          <p:cNvPr id="9" name="Sous-titr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16" name="Espace réservé de la date 15"/>
          <p:cNvSpPr>
            <a:spLocks noGrp="1"/>
          </p:cNvSpPr>
          <p:nvPr>
            <p:ph type="dt" sz="half" idx="10"/>
          </p:nvPr>
        </p:nvSpPr>
        <p:spPr/>
        <p:txBody>
          <a:bodyPr/>
          <a:lstStyle/>
          <a:p>
            <a:fld id="{F9A1880C-7553-496E-8E20-E3F197618CCA}" type="datetime1">
              <a:rPr lang="fr-FR" smtClean="0"/>
              <a:pPr/>
              <a:t>02/02/2015</a:t>
            </a:fld>
            <a:endParaRPr lang="fr-FR"/>
          </a:p>
        </p:txBody>
      </p:sp>
      <p:sp>
        <p:nvSpPr>
          <p:cNvPr id="2" name="Espace réservé du pied de page 1"/>
          <p:cNvSpPr>
            <a:spLocks noGrp="1"/>
          </p:cNvSpPr>
          <p:nvPr>
            <p:ph type="ftr" sz="quarter" idx="11"/>
          </p:nvPr>
        </p:nvSpPr>
        <p:spPr/>
        <p:txBody>
          <a:bodyPr/>
          <a:lstStyle/>
          <a:p>
            <a:r>
              <a:rPr lang="fr-FR" smtClean="0"/>
              <a:t>Point focal CHM du Burkina Faso</a:t>
            </a:r>
            <a:endParaRPr lang="fr-FR"/>
          </a:p>
        </p:txBody>
      </p:sp>
      <p:sp>
        <p:nvSpPr>
          <p:cNvPr id="15" name="Espace réservé du numéro de diapositive 14"/>
          <p:cNvSpPr>
            <a:spLocks noGrp="1"/>
          </p:cNvSpPr>
          <p:nvPr>
            <p:ph type="sldNum" sz="quarter" idx="12"/>
          </p:nvPr>
        </p:nvSpPr>
        <p:spPr>
          <a:xfrm>
            <a:off x="8229600" y="6473952"/>
            <a:ext cx="758952" cy="246888"/>
          </a:xfrm>
        </p:spPr>
        <p:txBody>
          <a:bodyPr/>
          <a:lstStyle/>
          <a:p>
            <a:fld id="{12667BE1-D7D3-408D-9328-41EC266B34D5}"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BE705A67-D0EE-4096-8A57-B355CD3ED93A}" type="datetime1">
              <a:rPr lang="fr-FR" smtClean="0"/>
              <a:pPr/>
              <a:t>02/02/2015</a:t>
            </a:fld>
            <a:endParaRPr lang="fr-FR"/>
          </a:p>
        </p:txBody>
      </p:sp>
      <p:sp>
        <p:nvSpPr>
          <p:cNvPr id="5" name="Espace réservé du pied de page 4"/>
          <p:cNvSpPr>
            <a:spLocks noGrp="1"/>
          </p:cNvSpPr>
          <p:nvPr>
            <p:ph type="ftr" sz="quarter" idx="11"/>
          </p:nvPr>
        </p:nvSpPr>
        <p:spPr/>
        <p:txBody>
          <a:bodyPr/>
          <a:lstStyle/>
          <a:p>
            <a:r>
              <a:rPr lang="fr-FR" smtClean="0"/>
              <a:t>Point focal CHM du Burkina Faso</a:t>
            </a:r>
            <a:endParaRPr lang="fr-FR"/>
          </a:p>
        </p:txBody>
      </p:sp>
      <p:sp>
        <p:nvSpPr>
          <p:cNvPr id="6" name="Espace réservé du numéro de diapositive 5"/>
          <p:cNvSpPr>
            <a:spLocks noGrp="1"/>
          </p:cNvSpPr>
          <p:nvPr>
            <p:ph type="sldNum" sz="quarter" idx="12"/>
          </p:nvPr>
        </p:nvSpPr>
        <p:spPr/>
        <p:txBody>
          <a:bodyPr/>
          <a:lstStyle/>
          <a:p>
            <a:fld id="{12667BE1-D7D3-408D-9328-41EC266B34D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549276"/>
            <a:ext cx="182880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549276"/>
            <a:ext cx="62484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690713D9-FBEA-4E06-8FFB-562415026F3E}" type="datetime1">
              <a:rPr lang="fr-FR" smtClean="0"/>
              <a:pPr/>
              <a:t>02/02/2015</a:t>
            </a:fld>
            <a:endParaRPr lang="fr-FR"/>
          </a:p>
        </p:txBody>
      </p:sp>
      <p:sp>
        <p:nvSpPr>
          <p:cNvPr id="5" name="Espace réservé du pied de page 4"/>
          <p:cNvSpPr>
            <a:spLocks noGrp="1"/>
          </p:cNvSpPr>
          <p:nvPr>
            <p:ph type="ftr" sz="quarter" idx="11"/>
          </p:nvPr>
        </p:nvSpPr>
        <p:spPr/>
        <p:txBody>
          <a:bodyPr/>
          <a:lstStyle/>
          <a:p>
            <a:r>
              <a:rPr lang="fr-FR" smtClean="0"/>
              <a:t>Point focal CHM du Burkina Faso</a:t>
            </a:r>
            <a:endParaRPr lang="fr-FR"/>
          </a:p>
        </p:txBody>
      </p:sp>
      <p:sp>
        <p:nvSpPr>
          <p:cNvPr id="6" name="Espace réservé du numéro de diapositive 5"/>
          <p:cNvSpPr>
            <a:spLocks noGrp="1"/>
          </p:cNvSpPr>
          <p:nvPr>
            <p:ph type="sldNum" sz="quarter" idx="12"/>
          </p:nvPr>
        </p:nvSpPr>
        <p:spPr/>
        <p:txBody>
          <a:bodyPr/>
          <a:lstStyle/>
          <a:p>
            <a:fld id="{12667BE1-D7D3-408D-9328-41EC266B34D5}"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2" name="Titre 21"/>
          <p:cNvSpPr>
            <a:spLocks noGrp="1"/>
          </p:cNvSpPr>
          <p:nvPr>
            <p:ph type="title"/>
          </p:nvPr>
        </p:nvSpPr>
        <p:spPr/>
        <p:txBody>
          <a:bodyPr/>
          <a:lstStyle/>
          <a:p>
            <a:r>
              <a:rPr kumimoji="0" lang="fr-FR" smtClean="0"/>
              <a:t>Cliquez pour modifier le style du titre</a:t>
            </a:r>
            <a:endParaRPr kumimoji="0" lang="en-US"/>
          </a:p>
        </p:txBody>
      </p:sp>
      <p:sp>
        <p:nvSpPr>
          <p:cNvPr id="27" name="Espace réservé du contenu 26"/>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5" name="Espace réservé de la date 24"/>
          <p:cNvSpPr>
            <a:spLocks noGrp="1"/>
          </p:cNvSpPr>
          <p:nvPr>
            <p:ph type="dt" sz="half" idx="10"/>
          </p:nvPr>
        </p:nvSpPr>
        <p:spPr/>
        <p:txBody>
          <a:bodyPr/>
          <a:lstStyle/>
          <a:p>
            <a:fld id="{3871C4F8-2441-4806-A855-A496C0A69345}" type="datetime1">
              <a:rPr lang="fr-FR" smtClean="0"/>
              <a:pPr/>
              <a:t>02/02/2015</a:t>
            </a:fld>
            <a:endParaRPr lang="fr-FR"/>
          </a:p>
        </p:txBody>
      </p:sp>
      <p:sp>
        <p:nvSpPr>
          <p:cNvPr id="19" name="Espace réservé du pied de page 18"/>
          <p:cNvSpPr>
            <a:spLocks noGrp="1"/>
          </p:cNvSpPr>
          <p:nvPr>
            <p:ph type="ftr" sz="quarter" idx="11"/>
          </p:nvPr>
        </p:nvSpPr>
        <p:spPr>
          <a:xfrm>
            <a:off x="3581400" y="76200"/>
            <a:ext cx="2895600" cy="288925"/>
          </a:xfrm>
        </p:spPr>
        <p:txBody>
          <a:bodyPr/>
          <a:lstStyle/>
          <a:p>
            <a:r>
              <a:rPr lang="fr-FR" smtClean="0"/>
              <a:t>Point focal CHM du Burkina Faso</a:t>
            </a:r>
            <a:endParaRPr lang="fr-FR"/>
          </a:p>
        </p:txBody>
      </p:sp>
      <p:sp>
        <p:nvSpPr>
          <p:cNvPr id="16" name="Espace réservé du numéro de diapositive 15"/>
          <p:cNvSpPr>
            <a:spLocks noGrp="1"/>
          </p:cNvSpPr>
          <p:nvPr>
            <p:ph type="sldNum" sz="quarter" idx="12"/>
          </p:nvPr>
        </p:nvSpPr>
        <p:spPr>
          <a:xfrm>
            <a:off x="8229600" y="6473952"/>
            <a:ext cx="758952" cy="246888"/>
          </a:xfrm>
        </p:spPr>
        <p:txBody>
          <a:bodyPr/>
          <a:lstStyle/>
          <a:p>
            <a:fld id="{12667BE1-D7D3-408D-9328-41EC266B34D5}"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2"/>
      </p:bgRef>
    </p:bg>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ce réservé du texte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19" name="Espace réservé de la date 18"/>
          <p:cNvSpPr>
            <a:spLocks noGrp="1"/>
          </p:cNvSpPr>
          <p:nvPr>
            <p:ph type="dt" sz="half" idx="10"/>
          </p:nvPr>
        </p:nvSpPr>
        <p:spPr/>
        <p:txBody>
          <a:bodyPr/>
          <a:lstStyle/>
          <a:p>
            <a:fld id="{BC2AF3BD-6841-47AE-AEF5-882CC7F7A82B}" type="datetime1">
              <a:rPr lang="fr-FR" smtClean="0"/>
              <a:pPr/>
              <a:t>02/02/2015</a:t>
            </a:fld>
            <a:endParaRPr lang="fr-FR"/>
          </a:p>
        </p:txBody>
      </p:sp>
      <p:sp>
        <p:nvSpPr>
          <p:cNvPr id="11" name="Espace réservé du pied de page 10"/>
          <p:cNvSpPr>
            <a:spLocks noGrp="1"/>
          </p:cNvSpPr>
          <p:nvPr>
            <p:ph type="ftr" sz="quarter" idx="11"/>
          </p:nvPr>
        </p:nvSpPr>
        <p:spPr/>
        <p:txBody>
          <a:bodyPr/>
          <a:lstStyle/>
          <a:p>
            <a:r>
              <a:rPr lang="fr-FR" smtClean="0"/>
              <a:t>Point focal CHM du Burkina Faso</a:t>
            </a:r>
            <a:endParaRPr lang="fr-FR"/>
          </a:p>
        </p:txBody>
      </p:sp>
      <p:sp>
        <p:nvSpPr>
          <p:cNvPr id="16" name="Espace réservé du numéro de diapositive 15"/>
          <p:cNvSpPr>
            <a:spLocks noGrp="1"/>
          </p:cNvSpPr>
          <p:nvPr>
            <p:ph type="sldNum" sz="quarter" idx="12"/>
          </p:nvPr>
        </p:nvSpPr>
        <p:spPr/>
        <p:txBody>
          <a:bodyPr/>
          <a:lstStyle/>
          <a:p>
            <a:fld id="{12667BE1-D7D3-408D-9328-41EC266B34D5}" type="slidenum">
              <a:rPr lang="fr-FR" smtClean="0"/>
              <a:pPr/>
              <a:t>‹N°›</a:t>
            </a:fld>
            <a:endParaRPr lang="fr-FR"/>
          </a:p>
        </p:txBody>
      </p:sp>
      <p:sp>
        <p:nvSpPr>
          <p:cNvPr id="8" name="Titre 7"/>
          <p:cNvSpPr>
            <a:spLocks noGrp="1"/>
          </p:cNvSpPr>
          <p:nvPr>
            <p:ph type="title"/>
          </p:nvPr>
        </p:nvSpPr>
        <p:spPr>
          <a:xfrm>
            <a:off x="180475" y="2947085"/>
            <a:ext cx="8686800" cy="1184825"/>
          </a:xfrm>
        </p:spPr>
        <p:txBody>
          <a:bodyPr rtlCol="0" anchor="t"/>
          <a:lstStyle>
            <a:lvl1pPr algn="r">
              <a:defRPr/>
            </a:lvl1pPr>
          </a:lstStyle>
          <a:p>
            <a:r>
              <a:rPr kumimoji="0" lang="fr-FR" smtClean="0"/>
              <a:t>Cliquez pour modifier le style du titre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0" name="Titre 19"/>
          <p:cNvSpPr>
            <a:spLocks noGrp="1"/>
          </p:cNvSpPr>
          <p:nvPr>
            <p:ph type="title"/>
          </p:nvPr>
        </p:nvSpPr>
        <p:spPr>
          <a:xfrm>
            <a:off x="301752" y="457200"/>
            <a:ext cx="8686800" cy="841248"/>
          </a:xfrm>
        </p:spPr>
        <p:txBody>
          <a:bodyPr/>
          <a:lstStyle/>
          <a:p>
            <a:r>
              <a:rPr kumimoji="0" lang="fr-FR" smtClean="0"/>
              <a:t>Cliquez pour modifier le style du titre</a:t>
            </a:r>
            <a:endParaRPr kumimoji="0" lang="en-US"/>
          </a:p>
        </p:txBody>
      </p:sp>
      <p:sp>
        <p:nvSpPr>
          <p:cNvPr id="14" name="Espace réservé du contenu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1" name="Espace réservé de la date 20"/>
          <p:cNvSpPr>
            <a:spLocks noGrp="1"/>
          </p:cNvSpPr>
          <p:nvPr>
            <p:ph type="dt" sz="half" idx="10"/>
          </p:nvPr>
        </p:nvSpPr>
        <p:spPr/>
        <p:txBody>
          <a:bodyPr/>
          <a:lstStyle/>
          <a:p>
            <a:fld id="{122621BD-3F05-4F25-AC2C-7798B6823E95}" type="datetime1">
              <a:rPr lang="fr-FR" smtClean="0"/>
              <a:pPr/>
              <a:t>02/02/2015</a:t>
            </a:fld>
            <a:endParaRPr lang="fr-FR"/>
          </a:p>
        </p:txBody>
      </p:sp>
      <p:sp>
        <p:nvSpPr>
          <p:cNvPr id="10" name="Espace réservé du pied de page 9"/>
          <p:cNvSpPr>
            <a:spLocks noGrp="1"/>
          </p:cNvSpPr>
          <p:nvPr>
            <p:ph type="ftr" sz="quarter" idx="11"/>
          </p:nvPr>
        </p:nvSpPr>
        <p:spPr/>
        <p:txBody>
          <a:bodyPr/>
          <a:lstStyle/>
          <a:p>
            <a:r>
              <a:rPr lang="fr-FR" smtClean="0"/>
              <a:t>Point focal CHM du Burkina Faso</a:t>
            </a:r>
            <a:endParaRPr lang="fr-FR"/>
          </a:p>
        </p:txBody>
      </p:sp>
      <p:sp>
        <p:nvSpPr>
          <p:cNvPr id="31" name="Espace réservé du numéro de diapositive 30"/>
          <p:cNvSpPr>
            <a:spLocks noGrp="1"/>
          </p:cNvSpPr>
          <p:nvPr>
            <p:ph type="sldNum" sz="quarter" idx="12"/>
          </p:nvPr>
        </p:nvSpPr>
        <p:spPr/>
        <p:txBody>
          <a:bodyPr/>
          <a:lstStyle/>
          <a:p>
            <a:fld id="{12667BE1-D7D3-408D-9328-41EC266B34D5}"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9" name="Titre 28"/>
          <p:cNvSpPr>
            <a:spLocks noGrp="1"/>
          </p:cNvSpPr>
          <p:nvPr>
            <p:ph type="title"/>
          </p:nvPr>
        </p:nvSpPr>
        <p:spPr>
          <a:xfrm>
            <a:off x="304800" y="5410200"/>
            <a:ext cx="8610600" cy="882650"/>
          </a:xfrm>
        </p:spPr>
        <p:txBody>
          <a:bodyPr anchor="ctr"/>
          <a:lstStyle>
            <a:lvl1pPr>
              <a:defRPr/>
            </a:lvl1p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25" name="Espace réservé du texte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8" name="Espace réservé du contenu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0" name="Espace réservé de la date 9"/>
          <p:cNvSpPr>
            <a:spLocks noGrp="1"/>
          </p:cNvSpPr>
          <p:nvPr>
            <p:ph type="dt" sz="half" idx="10"/>
          </p:nvPr>
        </p:nvSpPr>
        <p:spPr/>
        <p:txBody>
          <a:bodyPr/>
          <a:lstStyle/>
          <a:p>
            <a:fld id="{E96FE5B4-5B8A-4FF6-85C6-A895FA213CE7}" type="datetime1">
              <a:rPr lang="fr-FR" smtClean="0"/>
              <a:pPr/>
              <a:t>02/02/2015</a:t>
            </a:fld>
            <a:endParaRPr lang="fr-FR"/>
          </a:p>
        </p:txBody>
      </p:sp>
      <p:sp>
        <p:nvSpPr>
          <p:cNvPr id="6" name="Espace réservé du pied de page 5"/>
          <p:cNvSpPr>
            <a:spLocks noGrp="1"/>
          </p:cNvSpPr>
          <p:nvPr>
            <p:ph type="ftr" sz="quarter" idx="11"/>
          </p:nvPr>
        </p:nvSpPr>
        <p:spPr/>
        <p:txBody>
          <a:bodyPr/>
          <a:lstStyle/>
          <a:p>
            <a:r>
              <a:rPr lang="fr-FR" smtClean="0"/>
              <a:t>Point focal CHM du Burkina Faso</a:t>
            </a:r>
            <a:endParaRPr lang="fr-FR"/>
          </a:p>
        </p:txBody>
      </p:sp>
      <p:sp>
        <p:nvSpPr>
          <p:cNvPr id="7" name="Espace réservé du numéro de diapositive 6"/>
          <p:cNvSpPr>
            <a:spLocks noGrp="1"/>
          </p:cNvSpPr>
          <p:nvPr>
            <p:ph type="sldNum" sz="quarter" idx="12"/>
          </p:nvPr>
        </p:nvSpPr>
        <p:spPr>
          <a:xfrm>
            <a:off x="8229600" y="6477000"/>
            <a:ext cx="762000" cy="246888"/>
          </a:xfrm>
        </p:spPr>
        <p:txBody>
          <a:bodyPr/>
          <a:lstStyle/>
          <a:p>
            <a:fld id="{12667BE1-D7D3-408D-9328-41EC266B34D5}" type="slidenum">
              <a:rPr lang="fr-FR" smtClean="0"/>
              <a:pPr/>
              <a:t>‹N°›</a:t>
            </a:fld>
            <a:endParaRPr lang="fr-FR"/>
          </a:p>
        </p:txBody>
      </p:sp>
      <p:sp>
        <p:nvSpPr>
          <p:cNvPr id="11" name="Connecteur droit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0" name="Titre 29"/>
          <p:cNvSpPr>
            <a:spLocks noGrp="1"/>
          </p:cNvSpPr>
          <p:nvPr>
            <p:ph type="title"/>
          </p:nvPr>
        </p:nvSpPr>
        <p:spPr>
          <a:xfrm>
            <a:off x="301752" y="457200"/>
            <a:ext cx="8686800" cy="841248"/>
          </a:xfrm>
        </p:spPr>
        <p:txBody>
          <a:bodyPr/>
          <a:lstStyle/>
          <a:p>
            <a:r>
              <a:rPr kumimoji="0" lang="fr-FR" smtClean="0"/>
              <a:t>Cliquez pour modifier le style du titre</a:t>
            </a:r>
            <a:endParaRPr kumimoji="0" lang="en-US"/>
          </a:p>
        </p:txBody>
      </p:sp>
      <p:sp>
        <p:nvSpPr>
          <p:cNvPr id="12" name="Espace réservé de la date 11"/>
          <p:cNvSpPr>
            <a:spLocks noGrp="1"/>
          </p:cNvSpPr>
          <p:nvPr>
            <p:ph type="dt" sz="half" idx="10"/>
          </p:nvPr>
        </p:nvSpPr>
        <p:spPr/>
        <p:txBody>
          <a:bodyPr/>
          <a:lstStyle/>
          <a:p>
            <a:fld id="{66150864-FA06-4EF6-B4A1-CB031CABDEC0}" type="datetime1">
              <a:rPr lang="fr-FR" smtClean="0"/>
              <a:pPr/>
              <a:t>02/02/2015</a:t>
            </a:fld>
            <a:endParaRPr lang="fr-FR"/>
          </a:p>
        </p:txBody>
      </p:sp>
      <p:sp>
        <p:nvSpPr>
          <p:cNvPr id="21" name="Espace réservé du pied de page 20"/>
          <p:cNvSpPr>
            <a:spLocks noGrp="1"/>
          </p:cNvSpPr>
          <p:nvPr>
            <p:ph type="ftr" sz="quarter" idx="11"/>
          </p:nvPr>
        </p:nvSpPr>
        <p:spPr/>
        <p:txBody>
          <a:bodyPr/>
          <a:lstStyle/>
          <a:p>
            <a:r>
              <a:rPr lang="fr-FR" smtClean="0"/>
              <a:t>Point focal CHM du Burkina Faso</a:t>
            </a:r>
            <a:endParaRPr lang="fr-FR"/>
          </a:p>
        </p:txBody>
      </p:sp>
      <p:sp>
        <p:nvSpPr>
          <p:cNvPr id="6" name="Espace réservé du numéro de diapositive 5"/>
          <p:cNvSpPr>
            <a:spLocks noGrp="1"/>
          </p:cNvSpPr>
          <p:nvPr>
            <p:ph type="sldNum" sz="quarter" idx="12"/>
          </p:nvPr>
        </p:nvSpPr>
        <p:spPr/>
        <p:txBody>
          <a:bodyPr/>
          <a:lstStyle/>
          <a:p>
            <a:fld id="{12667BE1-D7D3-408D-9328-41EC266B34D5}"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D1B59335-39B9-4C6C-8DEB-2FACEB7A4F93}" type="datetime1">
              <a:rPr lang="fr-FR" smtClean="0"/>
              <a:pPr/>
              <a:t>02/02/2015</a:t>
            </a:fld>
            <a:endParaRPr lang="fr-FR"/>
          </a:p>
        </p:txBody>
      </p:sp>
      <p:sp>
        <p:nvSpPr>
          <p:cNvPr id="24" name="Espace réservé du pied de page 23"/>
          <p:cNvSpPr>
            <a:spLocks noGrp="1"/>
          </p:cNvSpPr>
          <p:nvPr>
            <p:ph type="ftr" sz="quarter" idx="11"/>
          </p:nvPr>
        </p:nvSpPr>
        <p:spPr/>
        <p:txBody>
          <a:bodyPr/>
          <a:lstStyle/>
          <a:p>
            <a:r>
              <a:rPr lang="fr-FR" smtClean="0"/>
              <a:t>Point focal CHM du Burkina Faso</a:t>
            </a:r>
            <a:endParaRPr lang="fr-FR"/>
          </a:p>
        </p:txBody>
      </p:sp>
      <p:sp>
        <p:nvSpPr>
          <p:cNvPr id="7" name="Espace réservé du numéro de diapositive 6"/>
          <p:cNvSpPr>
            <a:spLocks noGrp="1"/>
          </p:cNvSpPr>
          <p:nvPr>
            <p:ph type="sldNum" sz="quarter" idx="12"/>
          </p:nvPr>
        </p:nvSpPr>
        <p:spPr/>
        <p:txBody>
          <a:bodyPr/>
          <a:lstStyle/>
          <a:p>
            <a:fld id="{12667BE1-D7D3-408D-9328-41EC266B34D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Connecteur droit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re 11"/>
          <p:cNvSpPr>
            <a:spLocks noGrp="1"/>
          </p:cNvSpPr>
          <p:nvPr>
            <p:ph type="title"/>
          </p:nvPr>
        </p:nvSpPr>
        <p:spPr>
          <a:xfrm>
            <a:off x="457200" y="5486400"/>
            <a:ext cx="8458200" cy="520700"/>
          </a:xfrm>
        </p:spPr>
        <p:txBody>
          <a:bodyPr anchor="ctr"/>
          <a:lstStyle>
            <a:lvl1pPr algn="l">
              <a:buNone/>
              <a:defRPr sz="2000" b="1"/>
            </a:lvl1pPr>
          </a:lstStyle>
          <a:p>
            <a:r>
              <a:rPr kumimoji="0" lang="fr-FR" smtClean="0"/>
              <a:t>Cliquez pour modifier le style du titre</a:t>
            </a:r>
            <a:endParaRPr kumimoji="0" lang="en-US"/>
          </a:p>
        </p:txBody>
      </p:sp>
      <p:sp>
        <p:nvSpPr>
          <p:cNvPr id="26" name="Espace réservé du texte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14" name="Espace réservé du contenu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5" name="Espace réservé de la date 24"/>
          <p:cNvSpPr>
            <a:spLocks noGrp="1"/>
          </p:cNvSpPr>
          <p:nvPr>
            <p:ph type="dt" sz="half" idx="10"/>
          </p:nvPr>
        </p:nvSpPr>
        <p:spPr/>
        <p:txBody>
          <a:bodyPr/>
          <a:lstStyle/>
          <a:p>
            <a:fld id="{FB8E43E8-C99B-4C03-8C68-BDB30B1C6694}" type="datetime1">
              <a:rPr lang="fr-FR" smtClean="0"/>
              <a:pPr/>
              <a:t>02/02/2015</a:t>
            </a:fld>
            <a:endParaRPr lang="fr-FR"/>
          </a:p>
        </p:txBody>
      </p:sp>
      <p:sp>
        <p:nvSpPr>
          <p:cNvPr id="29" name="Espace réservé du pied de page 28"/>
          <p:cNvSpPr>
            <a:spLocks noGrp="1"/>
          </p:cNvSpPr>
          <p:nvPr>
            <p:ph type="ftr" sz="quarter" idx="11"/>
          </p:nvPr>
        </p:nvSpPr>
        <p:spPr/>
        <p:txBody>
          <a:bodyPr/>
          <a:lstStyle/>
          <a:p>
            <a:r>
              <a:rPr lang="fr-FR" smtClean="0"/>
              <a:t>Point focal CHM du Burkina Faso</a:t>
            </a:r>
            <a:endParaRPr lang="fr-FR"/>
          </a:p>
        </p:txBody>
      </p:sp>
      <p:sp>
        <p:nvSpPr>
          <p:cNvPr id="7" name="Espace réservé du numéro de diapositive 6"/>
          <p:cNvSpPr>
            <a:spLocks noGrp="1"/>
          </p:cNvSpPr>
          <p:nvPr>
            <p:ph type="sldNum" sz="quarter" idx="12"/>
          </p:nvPr>
        </p:nvSpPr>
        <p:spPr/>
        <p:txBody>
          <a:bodyPr/>
          <a:lstStyle/>
          <a:p>
            <a:fld id="{12667BE1-D7D3-408D-9328-41EC266B34D5}"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3" name="Espace réservé pour une imag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fr-FR" smtClean="0"/>
              <a:t>Cliquez sur l'icône pour ajouter une image</a:t>
            </a:r>
            <a:endParaRPr kumimoji="0" lang="en-US" dirty="0"/>
          </a:p>
        </p:txBody>
      </p:sp>
      <p:sp>
        <p:nvSpPr>
          <p:cNvPr id="7" name="Espace réservé de la date 6"/>
          <p:cNvSpPr>
            <a:spLocks noGrp="1"/>
          </p:cNvSpPr>
          <p:nvPr>
            <p:ph type="dt" sz="half" idx="10"/>
          </p:nvPr>
        </p:nvSpPr>
        <p:spPr/>
        <p:txBody>
          <a:bodyPr/>
          <a:lstStyle/>
          <a:p>
            <a:fld id="{75F4B021-976A-4645-8939-D9C5A7EDE89C}" type="datetime1">
              <a:rPr lang="fr-FR" smtClean="0"/>
              <a:pPr/>
              <a:t>02/02/2015</a:t>
            </a:fld>
            <a:endParaRPr lang="fr-FR"/>
          </a:p>
        </p:txBody>
      </p:sp>
      <p:sp>
        <p:nvSpPr>
          <p:cNvPr id="5" name="Espace réservé du pied de page 4"/>
          <p:cNvSpPr>
            <a:spLocks noGrp="1"/>
          </p:cNvSpPr>
          <p:nvPr>
            <p:ph type="ftr" sz="quarter" idx="11"/>
          </p:nvPr>
        </p:nvSpPr>
        <p:spPr/>
        <p:txBody>
          <a:bodyPr/>
          <a:lstStyle/>
          <a:p>
            <a:r>
              <a:rPr lang="fr-FR" smtClean="0"/>
              <a:t>Point focal CHM du Burkina Faso</a:t>
            </a:r>
            <a:endParaRPr lang="fr-FR"/>
          </a:p>
        </p:txBody>
      </p:sp>
      <p:sp>
        <p:nvSpPr>
          <p:cNvPr id="31" name="Espace réservé du numéro de diapositive 30"/>
          <p:cNvSpPr>
            <a:spLocks noGrp="1"/>
          </p:cNvSpPr>
          <p:nvPr>
            <p:ph type="sldNum" sz="quarter" idx="12"/>
          </p:nvPr>
        </p:nvSpPr>
        <p:spPr/>
        <p:txBody>
          <a:bodyPr/>
          <a:lstStyle/>
          <a:p>
            <a:fld id="{12667BE1-D7D3-408D-9328-41EC266B34D5}" type="slidenum">
              <a:rPr lang="fr-FR" smtClean="0"/>
              <a:pPr/>
              <a:t>‹N°›</a:t>
            </a:fld>
            <a:endParaRPr lang="fr-FR"/>
          </a:p>
        </p:txBody>
      </p:sp>
      <p:sp>
        <p:nvSpPr>
          <p:cNvPr id="17" name="Titre 16"/>
          <p:cNvSpPr>
            <a:spLocks noGrp="1"/>
          </p:cNvSpPr>
          <p:nvPr>
            <p:ph type="title"/>
          </p:nvPr>
        </p:nvSpPr>
        <p:spPr>
          <a:xfrm>
            <a:off x="381000" y="4993760"/>
            <a:ext cx="5867400" cy="522288"/>
          </a:xfrm>
        </p:spPr>
        <p:txBody>
          <a:bodyPr anchor="ctr"/>
          <a:lstStyle>
            <a:lvl1pPr algn="l">
              <a:buNone/>
              <a:defRPr sz="2000" b="1"/>
            </a:lvl1pPr>
          </a:lstStyle>
          <a:p>
            <a:r>
              <a:rPr kumimoji="0" lang="fr-FR" smtClean="0"/>
              <a:t>Cliquez pour modifier le style du titre</a:t>
            </a:r>
            <a:endParaRPr kumimoji="0" lang="en-US"/>
          </a:p>
        </p:txBody>
      </p:sp>
      <p:sp>
        <p:nvSpPr>
          <p:cNvPr id="26" name="Espace réservé du texte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Espace réservé du texte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1" name="Espace réservé de la date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6DB61AF2-4E87-45F2-978D-14E2D1762D39}" type="datetime1">
              <a:rPr lang="fr-FR" smtClean="0"/>
              <a:pPr/>
              <a:t>02/02/2015</a:t>
            </a:fld>
            <a:endParaRPr lang="fr-FR"/>
          </a:p>
        </p:txBody>
      </p:sp>
      <p:sp>
        <p:nvSpPr>
          <p:cNvPr id="28" name="Espace réservé du pied de page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r>
              <a:rPr lang="fr-FR" smtClean="0"/>
              <a:t>Point focal CHM du Burkina Faso</a:t>
            </a:r>
            <a:endParaRPr lang="fr-FR"/>
          </a:p>
        </p:txBody>
      </p:sp>
      <p:sp>
        <p:nvSpPr>
          <p:cNvPr id="5" name="Espace réservé du numéro de diapositive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2667BE1-D7D3-408D-9328-41EC266B34D5}" type="slidenum">
              <a:rPr lang="fr-FR" smtClean="0"/>
              <a:pPr/>
              <a:t>‹N°›</a:t>
            </a:fld>
            <a:endParaRPr lang="fr-FR"/>
          </a:p>
        </p:txBody>
      </p:sp>
      <p:sp>
        <p:nvSpPr>
          <p:cNvPr id="10" name="Espace réservé du titre 9"/>
          <p:cNvSpPr>
            <a:spLocks noGrp="1"/>
          </p:cNvSpPr>
          <p:nvPr>
            <p:ph type="title"/>
          </p:nvPr>
        </p:nvSpPr>
        <p:spPr>
          <a:xfrm>
            <a:off x="304800" y="457200"/>
            <a:ext cx="8686800" cy="838200"/>
          </a:xfrm>
          <a:prstGeom prst="rect">
            <a:avLst/>
          </a:prstGeom>
        </p:spPr>
        <p:txBody>
          <a:bodyPr vert="horz" anchor="ctr">
            <a:normAutofit/>
          </a:bodyPr>
          <a:lstStyle/>
          <a:p>
            <a:r>
              <a:rPr kumimoji="0" lang="fr-FR" smtClean="0"/>
              <a:t>Cliquez pour modifier le style du titre</a:t>
            </a:r>
            <a:endParaRPr kumimoji="0" lang="en-US"/>
          </a:p>
        </p:txBody>
      </p:sp>
      <p:sp>
        <p:nvSpPr>
          <p:cNvPr id="9" name="Connecteur droit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necteur droit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gif"/><Relationship Id="rId7"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gif"/><Relationship Id="rId10" Type="http://schemas.openxmlformats.org/officeDocument/2006/relationships/image" Target="../media/image11.png"/><Relationship Id="rId4" Type="http://schemas.openxmlformats.org/officeDocument/2006/relationships/image" Target="../media/image5.gif"/><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9.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28728" y="2428869"/>
            <a:ext cx="6286544" cy="2000263"/>
          </a:xfrm>
        </p:spPr>
        <p:txBody>
          <a:bodyPr>
            <a:normAutofit/>
          </a:bodyPr>
          <a:lstStyle/>
          <a:p>
            <a:r>
              <a:rPr lang="fr-FR" b="1" dirty="0" smtClean="0"/>
              <a:t/>
            </a:r>
            <a:br>
              <a:rPr lang="fr-FR" b="1" dirty="0" smtClean="0"/>
            </a:br>
            <a:r>
              <a:rPr lang="fr-FR" b="1" dirty="0" smtClean="0"/>
              <a:t>LE CHM DU BURKINA FASO</a:t>
            </a:r>
            <a:r>
              <a:rPr lang="fr-FR" dirty="0" smtClean="0"/>
              <a:t/>
            </a:r>
            <a:br>
              <a:rPr lang="fr-FR" dirty="0" smtClean="0"/>
            </a:br>
            <a:endParaRPr lang="fr-FR" dirty="0"/>
          </a:p>
        </p:txBody>
      </p:sp>
      <p:sp>
        <p:nvSpPr>
          <p:cNvPr id="4" name="ZoneTexte 3"/>
          <p:cNvSpPr txBox="1"/>
          <p:nvPr/>
        </p:nvSpPr>
        <p:spPr>
          <a:xfrm>
            <a:off x="2357422" y="3786190"/>
            <a:ext cx="4429156" cy="369332"/>
          </a:xfrm>
          <a:prstGeom prst="rect">
            <a:avLst/>
          </a:prstGeom>
          <a:noFill/>
        </p:spPr>
        <p:txBody>
          <a:bodyPr wrap="square" rtlCol="0">
            <a:spAutoFit/>
          </a:bodyPr>
          <a:lstStyle/>
          <a:p>
            <a:pPr algn="ctr"/>
            <a:r>
              <a:rPr lang="fr-FR" dirty="0" smtClean="0"/>
              <a:t>Cotonou, 25 au 27 novembre 2014</a:t>
            </a:r>
            <a:endParaRPr lang="fr-FR" dirty="0"/>
          </a:p>
        </p:txBody>
      </p:sp>
      <p:pic>
        <p:nvPicPr>
          <p:cNvPr id="5" name="Image 4"/>
          <p:cNvPicPr/>
          <p:nvPr/>
        </p:nvPicPr>
        <p:blipFill>
          <a:blip r:embed="rId2" cstate="print"/>
          <a:srcRect/>
          <a:stretch>
            <a:fillRect/>
          </a:stretch>
        </p:blipFill>
        <p:spPr bwMode="auto">
          <a:xfrm>
            <a:off x="7572396" y="285728"/>
            <a:ext cx="1428760" cy="1428760"/>
          </a:xfrm>
          <a:prstGeom prst="rect">
            <a:avLst/>
          </a:prstGeom>
          <a:noFill/>
          <a:ln w="9525">
            <a:noFill/>
            <a:miter lim="800000"/>
            <a:headEnd/>
            <a:tailEnd/>
          </a:ln>
        </p:spPr>
      </p:pic>
      <p:sp>
        <p:nvSpPr>
          <p:cNvPr id="7" name="ZoneTexte 6"/>
          <p:cNvSpPr txBox="1"/>
          <p:nvPr/>
        </p:nvSpPr>
        <p:spPr>
          <a:xfrm>
            <a:off x="4071934" y="5906176"/>
            <a:ext cx="4572032" cy="523220"/>
          </a:xfrm>
          <a:prstGeom prst="rect">
            <a:avLst/>
          </a:prstGeom>
          <a:noFill/>
        </p:spPr>
        <p:txBody>
          <a:bodyPr wrap="square" rtlCol="0">
            <a:spAutoFit/>
          </a:bodyPr>
          <a:lstStyle/>
          <a:p>
            <a:r>
              <a:rPr lang="fr-FR" sz="2800" b="1" dirty="0" smtClean="0">
                <a:solidFill>
                  <a:srgbClr val="00B050"/>
                </a:solidFill>
                <a:effectLst>
                  <a:outerShdw blurRad="38100" dist="38100" dir="2700000" algn="tl">
                    <a:srgbClr val="000000">
                      <a:alpha val="43137"/>
                    </a:srgbClr>
                  </a:outerShdw>
                </a:effectLst>
              </a:rPr>
              <a:t>Par Robert M. LOUARI</a:t>
            </a:r>
            <a:endParaRPr lang="fr-FR" sz="2800" b="1" dirty="0">
              <a:solidFill>
                <a:srgbClr val="00B050"/>
              </a:solidFill>
              <a:effectLst>
                <a:outerShdw blurRad="38100" dist="38100" dir="2700000" algn="tl">
                  <a:srgbClr val="000000">
                    <a:alpha val="43137"/>
                  </a:srgbClr>
                </a:outerShdw>
              </a:effectLst>
            </a:endParaRPr>
          </a:p>
        </p:txBody>
      </p:sp>
      <p:pic>
        <p:nvPicPr>
          <p:cNvPr id="6" name="Picture 2" descr="C:\Users\HP\Videos\burkina-faso.gif"/>
          <p:cNvPicPr>
            <a:picLocks noChangeAspect="1" noChangeArrowheads="1" noCrop="1"/>
          </p:cNvPicPr>
          <p:nvPr/>
        </p:nvPicPr>
        <p:blipFill>
          <a:blip r:embed="rId3" cstate="print"/>
          <a:srcRect/>
          <a:stretch>
            <a:fillRect/>
          </a:stretch>
        </p:blipFill>
        <p:spPr bwMode="auto">
          <a:xfrm>
            <a:off x="2571736" y="142852"/>
            <a:ext cx="3571900" cy="1571636"/>
          </a:xfrm>
          <a:prstGeom prst="rect">
            <a:avLst/>
          </a:prstGeom>
          <a:noFill/>
        </p:spPr>
      </p:pic>
      <p:pic>
        <p:nvPicPr>
          <p:cNvPr id="10" name="Image 9" descr="Convention on Biological Diversity"/>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285720" y="380983"/>
            <a:ext cx="642942" cy="833439"/>
          </a:xfrm>
          <a:prstGeom prst="rect">
            <a:avLst/>
          </a:prstGeom>
          <a:noFill/>
          <a:ln>
            <a:noFill/>
          </a:ln>
        </p:spPr>
      </p:pic>
      <p:pic>
        <p:nvPicPr>
          <p:cNvPr id="11" name="Image 10" descr="Convention on Biological Diversity"/>
          <p:cNvPicPr/>
          <p:nvPr/>
        </p:nvPicPr>
        <p:blipFill>
          <a:blip r:embed="rId5"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57224" y="358556"/>
            <a:ext cx="1290639" cy="998742"/>
          </a:xfrm>
          <a:prstGeom prst="rect">
            <a:avLst/>
          </a:prstGeom>
          <a:noFill/>
          <a:ln>
            <a:noFill/>
          </a:ln>
        </p:spPr>
      </p:pic>
      <p:pic>
        <p:nvPicPr>
          <p:cNvPr id="9219" name="Picture 3"/>
          <p:cNvPicPr>
            <a:picLocks noChangeAspect="1" noChangeArrowheads="1"/>
          </p:cNvPicPr>
          <p:nvPr/>
        </p:nvPicPr>
        <p:blipFill>
          <a:blip r:embed="rId6" cstate="print"/>
          <a:srcRect/>
          <a:stretch>
            <a:fillRect/>
          </a:stretch>
        </p:blipFill>
        <p:spPr bwMode="auto">
          <a:xfrm>
            <a:off x="5929322" y="4772035"/>
            <a:ext cx="1071570" cy="585791"/>
          </a:xfrm>
          <a:prstGeom prst="rect">
            <a:avLst/>
          </a:prstGeom>
          <a:noFill/>
          <a:ln w="9525">
            <a:noFill/>
            <a:miter lim="800000"/>
            <a:headEnd/>
            <a:tailEnd/>
          </a:ln>
          <a:effectLst/>
        </p:spPr>
      </p:pic>
      <p:pic>
        <p:nvPicPr>
          <p:cNvPr id="9220" name="Picture 4"/>
          <p:cNvPicPr>
            <a:picLocks noChangeAspect="1" noChangeArrowheads="1"/>
          </p:cNvPicPr>
          <p:nvPr/>
        </p:nvPicPr>
        <p:blipFill>
          <a:blip r:embed="rId7" cstate="print"/>
          <a:srcRect/>
          <a:stretch>
            <a:fillRect/>
          </a:stretch>
        </p:blipFill>
        <p:spPr bwMode="auto">
          <a:xfrm>
            <a:off x="500034" y="4786322"/>
            <a:ext cx="1071570" cy="571504"/>
          </a:xfrm>
          <a:prstGeom prst="rect">
            <a:avLst/>
          </a:prstGeom>
          <a:noFill/>
          <a:ln w="9525">
            <a:noFill/>
            <a:miter lim="800000"/>
            <a:headEnd/>
            <a:tailEnd/>
          </a:ln>
          <a:effectLst/>
        </p:spPr>
      </p:pic>
      <p:pic>
        <p:nvPicPr>
          <p:cNvPr id="9221" name="Picture 5"/>
          <p:cNvPicPr>
            <a:picLocks noChangeAspect="1" noChangeArrowheads="1"/>
          </p:cNvPicPr>
          <p:nvPr/>
        </p:nvPicPr>
        <p:blipFill>
          <a:blip r:embed="rId8" cstate="print"/>
          <a:srcRect/>
          <a:stretch>
            <a:fillRect/>
          </a:stretch>
        </p:blipFill>
        <p:spPr bwMode="auto">
          <a:xfrm flipV="1">
            <a:off x="2214546" y="4786322"/>
            <a:ext cx="1071570" cy="571504"/>
          </a:xfrm>
          <a:prstGeom prst="rect">
            <a:avLst/>
          </a:prstGeom>
          <a:noFill/>
          <a:ln w="9525">
            <a:noFill/>
            <a:miter lim="800000"/>
            <a:headEnd/>
            <a:tailEnd/>
          </a:ln>
          <a:effectLst/>
        </p:spPr>
      </p:pic>
      <p:pic>
        <p:nvPicPr>
          <p:cNvPr id="9222" name="Picture 6"/>
          <p:cNvPicPr>
            <a:picLocks noChangeAspect="1" noChangeArrowheads="1"/>
          </p:cNvPicPr>
          <p:nvPr/>
        </p:nvPicPr>
        <p:blipFill>
          <a:blip r:embed="rId9" cstate="print"/>
          <a:srcRect/>
          <a:stretch>
            <a:fillRect/>
          </a:stretch>
        </p:blipFill>
        <p:spPr bwMode="auto">
          <a:xfrm>
            <a:off x="4000496" y="4786322"/>
            <a:ext cx="1147320" cy="571504"/>
          </a:xfrm>
          <a:prstGeom prst="rect">
            <a:avLst/>
          </a:prstGeom>
          <a:noFill/>
          <a:ln w="9525">
            <a:noFill/>
            <a:miter lim="800000"/>
            <a:headEnd/>
            <a:tailEnd/>
          </a:ln>
          <a:effectLst/>
        </p:spPr>
      </p:pic>
      <p:pic>
        <p:nvPicPr>
          <p:cNvPr id="9223" name="Picture 7"/>
          <p:cNvPicPr>
            <a:picLocks noChangeAspect="1" noChangeArrowheads="1"/>
          </p:cNvPicPr>
          <p:nvPr/>
        </p:nvPicPr>
        <p:blipFill>
          <a:blip r:embed="rId10" cstate="print"/>
          <a:srcRect/>
          <a:stretch>
            <a:fillRect/>
          </a:stretch>
        </p:blipFill>
        <p:spPr bwMode="auto">
          <a:xfrm>
            <a:off x="7786710" y="4786322"/>
            <a:ext cx="1021260" cy="571504"/>
          </a:xfrm>
          <a:prstGeom prst="rect">
            <a:avLst/>
          </a:prstGeom>
          <a:noFill/>
          <a:ln w="9525">
            <a:noFill/>
            <a:miter lim="800000"/>
            <a:headEnd/>
            <a:tailEnd/>
          </a:ln>
          <a:effectLst/>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9220"/>
                                        </p:tgtEl>
                                        <p:attrNameLst>
                                          <p:attrName>style.visibility</p:attrName>
                                        </p:attrNameLst>
                                      </p:cBhvr>
                                      <p:to>
                                        <p:strVal val="visible"/>
                                      </p:to>
                                    </p:set>
                                    <p:anim calcmode="lin" valueType="num">
                                      <p:cBhvr additive="base">
                                        <p:cTn id="35" dur="500" fill="hold"/>
                                        <p:tgtEl>
                                          <p:spTgt spid="9220"/>
                                        </p:tgtEl>
                                        <p:attrNameLst>
                                          <p:attrName>ppt_x</p:attrName>
                                        </p:attrNameLst>
                                      </p:cBhvr>
                                      <p:tavLst>
                                        <p:tav tm="0">
                                          <p:val>
                                            <p:strVal val="#ppt_x"/>
                                          </p:val>
                                        </p:tav>
                                        <p:tav tm="100000">
                                          <p:val>
                                            <p:strVal val="#ppt_x"/>
                                          </p:val>
                                        </p:tav>
                                      </p:tavLst>
                                    </p:anim>
                                    <p:anim calcmode="lin" valueType="num">
                                      <p:cBhvr additive="base">
                                        <p:cTn id="36" dur="500" fill="hold"/>
                                        <p:tgtEl>
                                          <p:spTgt spid="9220"/>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9221"/>
                                        </p:tgtEl>
                                        <p:attrNameLst>
                                          <p:attrName>style.visibility</p:attrName>
                                        </p:attrNameLst>
                                      </p:cBhvr>
                                      <p:to>
                                        <p:strVal val="visible"/>
                                      </p:to>
                                    </p:set>
                                    <p:anim calcmode="lin" valueType="num">
                                      <p:cBhvr additive="base">
                                        <p:cTn id="39" dur="500" fill="hold"/>
                                        <p:tgtEl>
                                          <p:spTgt spid="9221"/>
                                        </p:tgtEl>
                                        <p:attrNameLst>
                                          <p:attrName>ppt_x</p:attrName>
                                        </p:attrNameLst>
                                      </p:cBhvr>
                                      <p:tavLst>
                                        <p:tav tm="0">
                                          <p:val>
                                            <p:strVal val="#ppt_x"/>
                                          </p:val>
                                        </p:tav>
                                        <p:tav tm="100000">
                                          <p:val>
                                            <p:strVal val="#ppt_x"/>
                                          </p:val>
                                        </p:tav>
                                      </p:tavLst>
                                    </p:anim>
                                    <p:anim calcmode="lin" valueType="num">
                                      <p:cBhvr additive="base">
                                        <p:cTn id="40" dur="500" fill="hold"/>
                                        <p:tgtEl>
                                          <p:spTgt spid="9221"/>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9222"/>
                                        </p:tgtEl>
                                        <p:attrNameLst>
                                          <p:attrName>style.visibility</p:attrName>
                                        </p:attrNameLst>
                                      </p:cBhvr>
                                      <p:to>
                                        <p:strVal val="visible"/>
                                      </p:to>
                                    </p:set>
                                    <p:anim calcmode="lin" valueType="num">
                                      <p:cBhvr additive="base">
                                        <p:cTn id="43" dur="500" fill="hold"/>
                                        <p:tgtEl>
                                          <p:spTgt spid="9222"/>
                                        </p:tgtEl>
                                        <p:attrNameLst>
                                          <p:attrName>ppt_x</p:attrName>
                                        </p:attrNameLst>
                                      </p:cBhvr>
                                      <p:tavLst>
                                        <p:tav tm="0">
                                          <p:val>
                                            <p:strVal val="#ppt_x"/>
                                          </p:val>
                                        </p:tav>
                                        <p:tav tm="100000">
                                          <p:val>
                                            <p:strVal val="#ppt_x"/>
                                          </p:val>
                                        </p:tav>
                                      </p:tavLst>
                                    </p:anim>
                                    <p:anim calcmode="lin" valueType="num">
                                      <p:cBhvr additive="base">
                                        <p:cTn id="44" dur="500" fill="hold"/>
                                        <p:tgtEl>
                                          <p:spTgt spid="9222"/>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9219"/>
                                        </p:tgtEl>
                                        <p:attrNameLst>
                                          <p:attrName>style.visibility</p:attrName>
                                        </p:attrNameLst>
                                      </p:cBhvr>
                                      <p:to>
                                        <p:strVal val="visible"/>
                                      </p:to>
                                    </p:set>
                                    <p:anim calcmode="lin" valueType="num">
                                      <p:cBhvr additive="base">
                                        <p:cTn id="47" dur="500" fill="hold"/>
                                        <p:tgtEl>
                                          <p:spTgt spid="9219"/>
                                        </p:tgtEl>
                                        <p:attrNameLst>
                                          <p:attrName>ppt_x</p:attrName>
                                        </p:attrNameLst>
                                      </p:cBhvr>
                                      <p:tavLst>
                                        <p:tav tm="0">
                                          <p:val>
                                            <p:strVal val="#ppt_x"/>
                                          </p:val>
                                        </p:tav>
                                        <p:tav tm="100000">
                                          <p:val>
                                            <p:strVal val="#ppt_x"/>
                                          </p:val>
                                        </p:tav>
                                      </p:tavLst>
                                    </p:anim>
                                    <p:anim calcmode="lin" valueType="num">
                                      <p:cBhvr additive="base">
                                        <p:cTn id="48" dur="500" fill="hold"/>
                                        <p:tgtEl>
                                          <p:spTgt spid="9219"/>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0"/>
                                  </p:stCondLst>
                                  <p:childTnLst>
                                    <p:set>
                                      <p:cBhvr>
                                        <p:cTn id="50" dur="1" fill="hold">
                                          <p:stCondLst>
                                            <p:cond delay="0"/>
                                          </p:stCondLst>
                                        </p:cTn>
                                        <p:tgtEl>
                                          <p:spTgt spid="9223"/>
                                        </p:tgtEl>
                                        <p:attrNameLst>
                                          <p:attrName>style.visibility</p:attrName>
                                        </p:attrNameLst>
                                      </p:cBhvr>
                                      <p:to>
                                        <p:strVal val="visible"/>
                                      </p:to>
                                    </p:set>
                                    <p:anim calcmode="lin" valueType="num">
                                      <p:cBhvr additive="base">
                                        <p:cTn id="51" dur="500" fill="hold"/>
                                        <p:tgtEl>
                                          <p:spTgt spid="9223"/>
                                        </p:tgtEl>
                                        <p:attrNameLst>
                                          <p:attrName>ppt_x</p:attrName>
                                        </p:attrNameLst>
                                      </p:cBhvr>
                                      <p:tavLst>
                                        <p:tav tm="0">
                                          <p:val>
                                            <p:strVal val="#ppt_x"/>
                                          </p:val>
                                        </p:tav>
                                        <p:tav tm="100000">
                                          <p:val>
                                            <p:strVal val="#ppt_x"/>
                                          </p:val>
                                        </p:tav>
                                      </p:tavLst>
                                    </p:anim>
                                    <p:anim calcmode="lin" valueType="num">
                                      <p:cBhvr additive="base">
                                        <p:cTn id="52" dur="500" fill="hold"/>
                                        <p:tgtEl>
                                          <p:spTgt spid="92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Dsc00021"/>
          <p:cNvPicPr>
            <a:picLocks noGrp="1"/>
          </p:cNvPicPr>
          <p:nvPr>
            <p:ph idx="1"/>
          </p:nvPr>
        </p:nvPicPr>
        <p:blipFill>
          <a:blip r:embed="rId2" cstate="print"/>
          <a:stretch>
            <a:fillRect/>
          </a:stretch>
        </p:blipFill>
        <p:spPr bwMode="auto">
          <a:xfrm>
            <a:off x="1214414" y="2643182"/>
            <a:ext cx="6715171" cy="4000527"/>
          </a:xfrm>
          <a:prstGeom prst="rect">
            <a:avLst/>
          </a:prstGeom>
          <a:noFill/>
        </p:spPr>
      </p:pic>
      <p:sp>
        <p:nvSpPr>
          <p:cNvPr id="7" name="Espace réservé du pied de page 6"/>
          <p:cNvSpPr>
            <a:spLocks noGrp="1"/>
          </p:cNvSpPr>
          <p:nvPr>
            <p:ph type="ftr" sz="quarter" idx="11"/>
          </p:nvPr>
        </p:nvSpPr>
        <p:spPr/>
        <p:txBody>
          <a:bodyPr/>
          <a:lstStyle/>
          <a:p>
            <a:r>
              <a:rPr lang="fr-FR" smtClean="0"/>
              <a:t>Point focal CHM du Burkina Faso</a:t>
            </a:r>
            <a:endParaRPr lang="fr-FR"/>
          </a:p>
        </p:txBody>
      </p:sp>
      <p:sp>
        <p:nvSpPr>
          <p:cNvPr id="5" name="ZoneTexte 4"/>
          <p:cNvSpPr txBox="1"/>
          <p:nvPr/>
        </p:nvSpPr>
        <p:spPr>
          <a:xfrm>
            <a:off x="285720" y="1500174"/>
            <a:ext cx="8501122" cy="954107"/>
          </a:xfrm>
          <a:prstGeom prst="rect">
            <a:avLst/>
          </a:prstGeom>
          <a:noFill/>
        </p:spPr>
        <p:txBody>
          <a:bodyPr wrap="square" rtlCol="0">
            <a:spAutoFit/>
          </a:bodyPr>
          <a:lstStyle/>
          <a:p>
            <a:pPr algn="ctr"/>
            <a:r>
              <a:rPr lang="fr-FR" sz="2800" dirty="0" smtClean="0">
                <a:latin typeface="Bookman Old Style" pitchFamily="18" charset="0"/>
              </a:rPr>
              <a:t>    Activités de renforcement  des Capacités </a:t>
            </a:r>
            <a:br>
              <a:rPr lang="fr-FR" sz="2800" dirty="0" smtClean="0">
                <a:latin typeface="Bookman Old Style" pitchFamily="18" charset="0"/>
              </a:rPr>
            </a:br>
            <a:r>
              <a:rPr lang="fr-FR" sz="2800" dirty="0" smtClean="0">
                <a:latin typeface="Bookman Old Style" pitchFamily="18" charset="0"/>
              </a:rPr>
              <a:t>(formation CHM à Ouagadougou)</a:t>
            </a:r>
            <a:endParaRPr lang="fr-FR" sz="2800" dirty="0"/>
          </a:p>
        </p:txBody>
      </p:sp>
      <p:sp>
        <p:nvSpPr>
          <p:cNvPr id="8" name="Titre 1"/>
          <p:cNvSpPr>
            <a:spLocks noGrp="1"/>
          </p:cNvSpPr>
          <p:nvPr/>
        </p:nvSpPr>
        <p:spPr>
          <a:xfrm>
            <a:off x="428564" y="214290"/>
            <a:ext cx="7858212" cy="1143008"/>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lvl="0" algn="l"/>
            <a:r>
              <a:rPr lang="fr-FR" sz="2800" dirty="0" smtClean="0">
                <a:latin typeface="Bookman Old Style" pitchFamily="18" charset="0"/>
              </a:rPr>
              <a:t>-  </a:t>
            </a:r>
          </a:p>
          <a:p>
            <a:pPr lvl="0" algn="l"/>
            <a:endParaRPr lang="fr-FR" sz="2800" dirty="0" smtClean="0">
              <a:latin typeface="Bookman Old Style" pitchFamily="18" charset="0"/>
            </a:endParaRPr>
          </a:p>
          <a:p>
            <a:pPr lvl="0" algn="l"/>
            <a:endParaRPr lang="fr-FR" sz="2800" dirty="0" smtClean="0">
              <a:latin typeface="Bookman Old Style" pitchFamily="18" charset="0"/>
            </a:endParaRPr>
          </a:p>
          <a:p>
            <a:pPr lvl="0"/>
            <a:r>
              <a:rPr lang="fr-FR" sz="2800" dirty="0" smtClean="0">
                <a:latin typeface="Bookman Old Style" pitchFamily="18" charset="0"/>
              </a:rPr>
              <a:t>Nomination du Point focal CHM du BF</a:t>
            </a:r>
          </a:p>
          <a:p>
            <a:pPr lvl="0"/>
            <a:r>
              <a:rPr lang="fr-FR" sz="2800" dirty="0" smtClean="0">
                <a:latin typeface="Bookman Old Style" pitchFamily="18" charset="0"/>
              </a:rPr>
              <a:t>        le 13 juin 2006 </a:t>
            </a:r>
            <a:br>
              <a:rPr lang="fr-FR" sz="2800" dirty="0" smtClean="0">
                <a:latin typeface="Bookman Old Style" pitchFamily="18" charset="0"/>
              </a:rPr>
            </a:br>
            <a:r>
              <a:rPr lang="fr-FR" sz="2800" dirty="0" smtClean="0">
                <a:latin typeface="Bookman Old Style" pitchFamily="18" charset="0"/>
              </a:rPr>
              <a:t/>
            </a:r>
            <a:br>
              <a:rPr lang="fr-FR" sz="2800" dirty="0" smtClean="0">
                <a:latin typeface="Bookman Old Style" pitchFamily="18" charset="0"/>
              </a:rPr>
            </a:br>
            <a:r>
              <a:rPr lang="fr-FR" sz="2800" dirty="0" smtClean="0">
                <a:latin typeface="Bookman Old Style" pitchFamily="18" charset="0"/>
              </a:rPr>
              <a:t> </a:t>
            </a:r>
            <a:r>
              <a:rPr lang="fr-FR" sz="2800" dirty="0" smtClean="0"/>
              <a:t/>
            </a:r>
            <a:br>
              <a:rPr lang="fr-FR" sz="2800" dirty="0" smtClean="0"/>
            </a:br>
            <a:endParaRPr lang="fr-FR" sz="2800" dirty="0"/>
          </a:p>
        </p:txBody>
      </p:sp>
      <p:sp>
        <p:nvSpPr>
          <p:cNvPr id="9" name="Espace réservé de la date 8"/>
          <p:cNvSpPr>
            <a:spLocks noGrp="1"/>
          </p:cNvSpPr>
          <p:nvPr>
            <p:ph type="dt" sz="half" idx="10"/>
          </p:nvPr>
        </p:nvSpPr>
        <p:spPr/>
        <p:txBody>
          <a:bodyPr/>
          <a:lstStyle/>
          <a:p>
            <a:fld id="{58FBBDBB-7CA6-4F05-A0C7-28A980D0CE69}" type="datetime1">
              <a:rPr lang="fr-FR" smtClean="0"/>
              <a:pPr/>
              <a:t>02/02/2015</a:t>
            </a:fld>
            <a:endParaRPr lang="fr-F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anim calcmode="lin" valueType="num">
                                      <p:cBhvr additive="base">
                                        <p:cTn id="1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3" end="3"/>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 calcmode="lin" valueType="num">
                                      <p:cBhvr additive="base">
                                        <p:cTn id="1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additive="base">
                                        <p:cTn id="2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8"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txBox="1">
            <a:spLocks noGrp="1"/>
          </p:cNvSpPr>
          <p:nvPr>
            <p:ph type="title"/>
          </p:nvPr>
        </p:nvSpPr>
        <p:spPr>
          <a:xfrm>
            <a:off x="285720" y="142852"/>
            <a:ext cx="8229600" cy="1143000"/>
          </a:xfrm>
          <a:prstGeom prst="rect">
            <a:avLst/>
          </a:prstGeom>
          <a:noFill/>
        </p:spPr>
        <p:txBody>
          <a:bodyPr wrap="square" rtlCol="0">
            <a:spAutoFit/>
          </a:bodyPr>
          <a:lstStyle/>
          <a:p>
            <a:pPr algn="ctr"/>
            <a:r>
              <a:rPr lang="fr-FR" sz="66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Pause observée</a:t>
            </a:r>
          </a:p>
        </p:txBody>
      </p:sp>
      <p:sp>
        <p:nvSpPr>
          <p:cNvPr id="5" name="Espace réservé du pied de page 4"/>
          <p:cNvSpPr>
            <a:spLocks noGrp="1"/>
          </p:cNvSpPr>
          <p:nvPr>
            <p:ph type="ftr" sz="quarter" idx="11"/>
          </p:nvPr>
        </p:nvSpPr>
        <p:spPr/>
        <p:txBody>
          <a:bodyPr/>
          <a:lstStyle/>
          <a:p>
            <a:r>
              <a:rPr lang="fr-FR" smtClean="0"/>
              <a:t>Point focal CHM du Burkina Faso</a:t>
            </a:r>
            <a:endParaRPr lang="fr-FR"/>
          </a:p>
        </p:txBody>
      </p:sp>
      <p:sp>
        <p:nvSpPr>
          <p:cNvPr id="10" name="ZoneTexte 9"/>
          <p:cNvSpPr txBox="1"/>
          <p:nvPr/>
        </p:nvSpPr>
        <p:spPr>
          <a:xfrm>
            <a:off x="285720" y="2052759"/>
            <a:ext cx="8572592" cy="1661993"/>
          </a:xfrm>
          <a:prstGeom prst="rect">
            <a:avLst/>
          </a:prstGeom>
          <a:noFill/>
        </p:spPr>
        <p:txBody>
          <a:bodyPr wrap="square" rtlCol="0">
            <a:spAutoFit/>
          </a:bodyPr>
          <a:lstStyle/>
          <a:p>
            <a:pPr algn="ctr">
              <a:buFont typeface="Wingdings" pitchFamily="2" charset="2"/>
              <a:buChar char="Ø"/>
            </a:pPr>
            <a:r>
              <a:rPr lang="fr-FR" sz="2800" dirty="0" smtClean="0">
                <a:latin typeface="Bookman Old Style" pitchFamily="18" charset="0"/>
              </a:rPr>
              <a:t>Degré d’usure très important des équipements informatiques du fait de leur utilisation intensive pour certains;</a:t>
            </a:r>
            <a:endParaRPr lang="fr-FR" b="1" dirty="0" smtClean="0">
              <a:solidFill>
                <a:schemeClr val="bg1"/>
              </a:solidFill>
            </a:endParaRPr>
          </a:p>
          <a:p>
            <a:endParaRPr lang="fr-FR" dirty="0"/>
          </a:p>
        </p:txBody>
      </p:sp>
      <p:sp>
        <p:nvSpPr>
          <p:cNvPr id="11" name="ZoneTexte 10"/>
          <p:cNvSpPr txBox="1"/>
          <p:nvPr/>
        </p:nvSpPr>
        <p:spPr>
          <a:xfrm>
            <a:off x="214282" y="4214818"/>
            <a:ext cx="8572560" cy="1661993"/>
          </a:xfrm>
          <a:prstGeom prst="rect">
            <a:avLst/>
          </a:prstGeom>
          <a:noFill/>
        </p:spPr>
        <p:txBody>
          <a:bodyPr wrap="square" rtlCol="0">
            <a:spAutoFit/>
          </a:bodyPr>
          <a:lstStyle/>
          <a:p>
            <a:pPr algn="ctr">
              <a:buFont typeface="Wingdings" pitchFamily="2" charset="2"/>
              <a:buChar char="Ø"/>
            </a:pPr>
            <a:r>
              <a:rPr lang="fr-CA" sz="2800" dirty="0" smtClean="0">
                <a:latin typeface="Bookman Old Style" pitchFamily="18" charset="0"/>
              </a:rPr>
              <a:t>Insuffisance du personnel en nombre et en qualité et surtout problème de mobilité du personnel</a:t>
            </a:r>
          </a:p>
          <a:p>
            <a:endParaRPr lang="fr-FR" dirty="0"/>
          </a:p>
        </p:txBody>
      </p:sp>
      <p:sp>
        <p:nvSpPr>
          <p:cNvPr id="7" name="Espace réservé de la date 6"/>
          <p:cNvSpPr>
            <a:spLocks noGrp="1"/>
          </p:cNvSpPr>
          <p:nvPr>
            <p:ph type="dt" sz="half" idx="10"/>
          </p:nvPr>
        </p:nvSpPr>
        <p:spPr/>
        <p:txBody>
          <a:bodyPr/>
          <a:lstStyle/>
          <a:p>
            <a:fld id="{0574B5C6-12E9-4B19-B5C0-F1EACE74D832}" type="datetime1">
              <a:rPr lang="fr-FR" smtClean="0"/>
              <a:pPr/>
              <a:t>02/02/2015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build="allAtOnce"/>
      <p:bldP spid="11"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txBox="1">
            <a:spLocks noGrp="1"/>
          </p:cNvSpPr>
          <p:nvPr>
            <p:ph type="title"/>
          </p:nvPr>
        </p:nvSpPr>
        <p:spPr>
          <a:xfrm>
            <a:off x="285720" y="142852"/>
            <a:ext cx="8229600" cy="1143000"/>
          </a:xfrm>
          <a:prstGeom prst="rect">
            <a:avLst/>
          </a:prstGeom>
          <a:noFill/>
        </p:spPr>
        <p:txBody>
          <a:bodyPr wrap="square" rtlCol="0">
            <a:spAutoFit/>
          </a:bodyPr>
          <a:lstStyle/>
          <a:p>
            <a:pPr algn="ctr"/>
            <a:r>
              <a:rPr lang="fr-FR" sz="66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Pause observée</a:t>
            </a:r>
          </a:p>
        </p:txBody>
      </p:sp>
      <p:sp>
        <p:nvSpPr>
          <p:cNvPr id="5" name="Espace réservé du pied de page 4"/>
          <p:cNvSpPr>
            <a:spLocks noGrp="1"/>
          </p:cNvSpPr>
          <p:nvPr>
            <p:ph type="ftr" sz="quarter" idx="11"/>
          </p:nvPr>
        </p:nvSpPr>
        <p:spPr/>
        <p:txBody>
          <a:bodyPr/>
          <a:lstStyle/>
          <a:p>
            <a:r>
              <a:rPr lang="fr-FR" smtClean="0"/>
              <a:t>Point focal CHM du Burkina Faso</a:t>
            </a:r>
            <a:endParaRPr lang="fr-FR"/>
          </a:p>
        </p:txBody>
      </p:sp>
      <p:sp>
        <p:nvSpPr>
          <p:cNvPr id="8" name="ZoneTexte 7"/>
          <p:cNvSpPr txBox="1"/>
          <p:nvPr/>
        </p:nvSpPr>
        <p:spPr>
          <a:xfrm>
            <a:off x="285720" y="2285992"/>
            <a:ext cx="8358246" cy="1661993"/>
          </a:xfrm>
          <a:prstGeom prst="rect">
            <a:avLst/>
          </a:prstGeom>
          <a:noFill/>
        </p:spPr>
        <p:txBody>
          <a:bodyPr wrap="square" rtlCol="0">
            <a:spAutoFit/>
          </a:bodyPr>
          <a:lstStyle/>
          <a:p>
            <a:pPr algn="ctr">
              <a:buFont typeface="Wingdings" pitchFamily="2" charset="2"/>
              <a:buChar char="Ø"/>
            </a:pPr>
            <a:r>
              <a:rPr lang="fr-CA" sz="2800" dirty="0" smtClean="0">
                <a:latin typeface="Bookman Old Style" pitchFamily="18" charset="0"/>
              </a:rPr>
              <a:t>Problèmes institutionnels , points focaux dans différents services ou départements ministériels</a:t>
            </a:r>
            <a:endParaRPr lang="fr-FR" sz="2800" dirty="0" smtClean="0">
              <a:latin typeface="Bookman Old Style" pitchFamily="18" charset="0"/>
            </a:endParaRPr>
          </a:p>
          <a:p>
            <a:endParaRPr lang="fr-FR" dirty="0"/>
          </a:p>
        </p:txBody>
      </p:sp>
      <p:sp>
        <p:nvSpPr>
          <p:cNvPr id="9" name="ZoneTexte 8"/>
          <p:cNvSpPr txBox="1"/>
          <p:nvPr/>
        </p:nvSpPr>
        <p:spPr>
          <a:xfrm>
            <a:off x="428596" y="4357694"/>
            <a:ext cx="8143932" cy="800219"/>
          </a:xfrm>
          <a:prstGeom prst="rect">
            <a:avLst/>
          </a:prstGeom>
          <a:noFill/>
        </p:spPr>
        <p:txBody>
          <a:bodyPr wrap="square" rtlCol="0">
            <a:spAutoFit/>
          </a:bodyPr>
          <a:lstStyle/>
          <a:p>
            <a:pPr algn="ctr">
              <a:buFont typeface="Wingdings" pitchFamily="2" charset="2"/>
              <a:buChar char="Ø"/>
            </a:pPr>
            <a:r>
              <a:rPr lang="fr-CA" sz="2800" dirty="0" smtClean="0">
                <a:latin typeface="Bookman Old Style" pitchFamily="18" charset="0"/>
              </a:rPr>
              <a:t>Motivation du personnel </a:t>
            </a:r>
            <a:endParaRPr lang="fr-FR" sz="2800" dirty="0" smtClean="0">
              <a:latin typeface="Bookman Old Style" pitchFamily="18" charset="0"/>
            </a:endParaRPr>
          </a:p>
          <a:p>
            <a:endParaRPr lang="fr-FR" dirty="0"/>
          </a:p>
        </p:txBody>
      </p:sp>
      <p:sp>
        <p:nvSpPr>
          <p:cNvPr id="7" name="Espace réservé de la date 6"/>
          <p:cNvSpPr>
            <a:spLocks noGrp="1"/>
          </p:cNvSpPr>
          <p:nvPr>
            <p:ph type="dt" sz="half" idx="10"/>
          </p:nvPr>
        </p:nvSpPr>
        <p:spPr/>
        <p:txBody>
          <a:bodyPr/>
          <a:lstStyle/>
          <a:p>
            <a:fld id="{8A857C08-144F-4DF4-B52A-810B2612000A}" type="datetime1">
              <a:rPr lang="fr-FR" smtClean="0"/>
              <a:pPr/>
              <a:t>02/02/2015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uild="allAtOnce"/>
      <p:bldP spid="9"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428604"/>
            <a:ext cx="8229600" cy="714380"/>
          </a:xfrm>
        </p:spPr>
        <p:txBody>
          <a:bodyPr>
            <a:noAutofit/>
          </a:bodyPr>
          <a:lstStyle/>
          <a:p>
            <a:pPr algn="ctr"/>
            <a:r>
              <a:rPr lang="en-US" sz="4000" dirty="0" smtClean="0"/>
              <a:t> </a:t>
            </a:r>
            <a:r>
              <a:rPr lang="fr-FR" sz="4000" dirty="0" smtClean="0"/>
              <a:t>Relance activités CHM</a:t>
            </a:r>
            <a:endParaRPr lang="fr-FR" sz="4000" dirty="0"/>
          </a:p>
        </p:txBody>
      </p:sp>
      <p:sp>
        <p:nvSpPr>
          <p:cNvPr id="6" name="Espace réservé du pied de page 5"/>
          <p:cNvSpPr>
            <a:spLocks noGrp="1"/>
          </p:cNvSpPr>
          <p:nvPr>
            <p:ph type="ftr" sz="quarter" idx="11"/>
          </p:nvPr>
        </p:nvSpPr>
        <p:spPr/>
        <p:txBody>
          <a:bodyPr/>
          <a:lstStyle/>
          <a:p>
            <a:r>
              <a:rPr lang="fr-FR" smtClean="0"/>
              <a:t>Point focal CHM du Burkina Faso</a:t>
            </a:r>
            <a:endParaRPr lang="fr-FR"/>
          </a:p>
        </p:txBody>
      </p:sp>
      <p:sp>
        <p:nvSpPr>
          <p:cNvPr id="4" name="ZoneTexte 3"/>
          <p:cNvSpPr txBox="1"/>
          <p:nvPr/>
        </p:nvSpPr>
        <p:spPr>
          <a:xfrm>
            <a:off x="285720" y="1787902"/>
            <a:ext cx="8643998" cy="1569660"/>
          </a:xfrm>
          <a:prstGeom prst="rect">
            <a:avLst/>
          </a:prstGeom>
          <a:noFill/>
        </p:spPr>
        <p:txBody>
          <a:bodyPr wrap="square" rtlCol="0">
            <a:spAutoFit/>
          </a:bodyPr>
          <a:lstStyle/>
          <a:p>
            <a:pPr algn="ctr"/>
            <a:r>
              <a:rPr lang="fr-FR" sz="3200" dirty="0" smtClean="0"/>
              <a:t>Il a fallu attendre en 2012,  avec le nouvel accord-cadre </a:t>
            </a:r>
            <a:r>
              <a:rPr lang="fr-FR" sz="3200" b="1" dirty="0" smtClean="0"/>
              <a:t>2014-2019</a:t>
            </a:r>
            <a:r>
              <a:rPr lang="fr-FR" sz="3200" dirty="0" smtClean="0"/>
              <a:t> pour relancer le CHM du Burkina</a:t>
            </a:r>
            <a:endParaRPr lang="fr-FR" sz="3200" dirty="0">
              <a:solidFill>
                <a:srgbClr val="FF0000"/>
              </a:solidFill>
            </a:endParaRPr>
          </a:p>
        </p:txBody>
      </p:sp>
      <p:sp>
        <p:nvSpPr>
          <p:cNvPr id="8" name="ZoneTexte 7"/>
          <p:cNvSpPr txBox="1"/>
          <p:nvPr/>
        </p:nvSpPr>
        <p:spPr>
          <a:xfrm>
            <a:off x="428596" y="4201547"/>
            <a:ext cx="8001056" cy="584775"/>
          </a:xfrm>
          <a:prstGeom prst="rect">
            <a:avLst/>
          </a:prstGeom>
          <a:noFill/>
        </p:spPr>
        <p:txBody>
          <a:bodyPr wrap="square" rtlCol="0">
            <a:spAutoFit/>
          </a:bodyPr>
          <a:lstStyle/>
          <a:p>
            <a:pPr algn="ctr"/>
            <a:r>
              <a:rPr lang="fr-FR" sz="3200" b="1" dirty="0" smtClean="0"/>
              <a:t>Quelques  acquis  engrangés </a:t>
            </a:r>
            <a:r>
              <a:rPr lang="fr-FR" sz="3200" dirty="0" smtClean="0"/>
              <a:t>:</a:t>
            </a:r>
          </a:p>
        </p:txBody>
      </p:sp>
      <p:sp>
        <p:nvSpPr>
          <p:cNvPr id="7" name="Espace réservé de la date 6"/>
          <p:cNvSpPr>
            <a:spLocks noGrp="1"/>
          </p:cNvSpPr>
          <p:nvPr>
            <p:ph type="dt" sz="half" idx="10"/>
          </p:nvPr>
        </p:nvSpPr>
        <p:spPr/>
        <p:txBody>
          <a:bodyPr/>
          <a:lstStyle/>
          <a:p>
            <a:fld id="{E565535B-8113-4AB3-B919-937FF15B0433}" type="datetime1">
              <a:rPr lang="fr-FR" smtClean="0"/>
              <a:pPr/>
              <a:t>02/02/2015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allAtOnce"/>
      <p:bldP spid="8"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85720" y="1214422"/>
            <a:ext cx="8429684" cy="1200329"/>
          </a:xfrm>
          <a:prstGeom prst="rect">
            <a:avLst/>
          </a:prstGeom>
          <a:noFill/>
        </p:spPr>
        <p:txBody>
          <a:bodyPr wrap="square" rtlCol="0">
            <a:spAutoFit/>
          </a:bodyPr>
          <a:lstStyle/>
          <a:p>
            <a:pPr algn="ctr"/>
            <a:r>
              <a:rPr lang="fr-FR" sz="3200" dirty="0" smtClean="0"/>
              <a:t>Relance du site web du CHM du Burkina:</a:t>
            </a:r>
          </a:p>
          <a:p>
            <a:pPr algn="ctr"/>
            <a:r>
              <a:rPr lang="fr-FR" sz="4000" b="1" dirty="0" smtClean="0">
                <a:solidFill>
                  <a:srgbClr val="FF0000"/>
                </a:solidFill>
              </a:rPr>
              <a:t>bf.chm-cbd.net</a:t>
            </a:r>
            <a:endParaRPr lang="fr-FR" sz="4000" b="1" dirty="0">
              <a:solidFill>
                <a:srgbClr val="FF0000"/>
              </a:solidFill>
            </a:endParaRPr>
          </a:p>
        </p:txBody>
      </p:sp>
      <p:sp>
        <p:nvSpPr>
          <p:cNvPr id="8" name="ZoneTexte 7"/>
          <p:cNvSpPr txBox="1"/>
          <p:nvPr/>
        </p:nvSpPr>
        <p:spPr>
          <a:xfrm>
            <a:off x="285720" y="3000372"/>
            <a:ext cx="8643998" cy="1077218"/>
          </a:xfrm>
          <a:prstGeom prst="rect">
            <a:avLst/>
          </a:prstGeom>
          <a:noFill/>
        </p:spPr>
        <p:txBody>
          <a:bodyPr wrap="square" rtlCol="0">
            <a:spAutoFit/>
          </a:bodyPr>
          <a:lstStyle/>
          <a:p>
            <a:pPr algn="ctr"/>
            <a:r>
              <a:rPr lang="fr-FR" sz="3200" dirty="0" smtClean="0"/>
              <a:t>Désignation d’un nouveau gestionnaire du site en décembre 2012</a:t>
            </a:r>
            <a:endParaRPr lang="fr-FR" sz="3200" dirty="0"/>
          </a:p>
        </p:txBody>
      </p:sp>
      <p:sp>
        <p:nvSpPr>
          <p:cNvPr id="5" name="Espace réservé du pied de page 4"/>
          <p:cNvSpPr>
            <a:spLocks noGrp="1"/>
          </p:cNvSpPr>
          <p:nvPr>
            <p:ph type="ftr" sz="quarter" idx="11"/>
          </p:nvPr>
        </p:nvSpPr>
        <p:spPr/>
        <p:txBody>
          <a:bodyPr/>
          <a:lstStyle/>
          <a:p>
            <a:r>
              <a:rPr lang="fr-FR" smtClean="0"/>
              <a:t>Point focal CHM du Burkina Faso</a:t>
            </a:r>
            <a:endParaRPr lang="fr-FR"/>
          </a:p>
        </p:txBody>
      </p:sp>
      <p:sp>
        <p:nvSpPr>
          <p:cNvPr id="6" name="Espace réservé de la date 5"/>
          <p:cNvSpPr>
            <a:spLocks noGrp="1"/>
          </p:cNvSpPr>
          <p:nvPr>
            <p:ph type="dt" sz="half" idx="10"/>
          </p:nvPr>
        </p:nvSpPr>
        <p:spPr/>
        <p:txBody>
          <a:bodyPr/>
          <a:lstStyle/>
          <a:p>
            <a:fld id="{4DCC1105-C463-462E-BFD5-BA16A18FC4D2}" type="datetime1">
              <a:rPr lang="fr-FR" smtClean="0"/>
              <a:pPr/>
              <a:t>02/02/2015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285728"/>
            <a:ext cx="8686800" cy="838200"/>
          </a:xfrm>
        </p:spPr>
        <p:txBody>
          <a:bodyPr/>
          <a:lstStyle/>
          <a:p>
            <a:pPr algn="ctr"/>
            <a:r>
              <a:rPr lang="fr-FR" dirty="0" smtClean="0"/>
              <a:t>CADRE INSTITUTIONNEL </a:t>
            </a:r>
            <a:endParaRPr lang="fr-FR" dirty="0"/>
          </a:p>
        </p:txBody>
      </p:sp>
      <p:sp>
        <p:nvSpPr>
          <p:cNvPr id="5" name="Espace réservé du pied de page 4"/>
          <p:cNvSpPr>
            <a:spLocks noGrp="1"/>
          </p:cNvSpPr>
          <p:nvPr>
            <p:ph type="ftr" sz="quarter" idx="11"/>
          </p:nvPr>
        </p:nvSpPr>
        <p:spPr/>
        <p:txBody>
          <a:bodyPr/>
          <a:lstStyle/>
          <a:p>
            <a:r>
              <a:rPr lang="fr-FR" smtClean="0"/>
              <a:t>Point focal CHM du Burkina Faso</a:t>
            </a:r>
            <a:endParaRPr lang="fr-FR"/>
          </a:p>
        </p:txBody>
      </p:sp>
      <p:sp>
        <p:nvSpPr>
          <p:cNvPr id="6" name="ZoneTexte 5"/>
          <p:cNvSpPr txBox="1"/>
          <p:nvPr/>
        </p:nvSpPr>
        <p:spPr>
          <a:xfrm>
            <a:off x="214282" y="1357298"/>
            <a:ext cx="8643998" cy="2062103"/>
          </a:xfrm>
          <a:prstGeom prst="rect">
            <a:avLst/>
          </a:prstGeom>
          <a:noFill/>
        </p:spPr>
        <p:txBody>
          <a:bodyPr wrap="square" rtlCol="0">
            <a:spAutoFit/>
          </a:bodyPr>
          <a:lstStyle/>
          <a:p>
            <a:pPr algn="ctr"/>
            <a:r>
              <a:rPr lang="fr-FR" sz="3200" dirty="0" smtClean="0"/>
              <a:t>Le </a:t>
            </a:r>
            <a:r>
              <a:rPr lang="fr-FR" sz="3200" dirty="0" smtClean="0">
                <a:solidFill>
                  <a:srgbClr val="00B050"/>
                </a:solidFill>
              </a:rPr>
              <a:t>CHM national </a:t>
            </a:r>
            <a:r>
              <a:rPr lang="fr-FR" sz="3200" dirty="0" smtClean="0"/>
              <a:t>évolue au sein de la </a:t>
            </a:r>
            <a:r>
              <a:rPr lang="fr-FR" sz="3200" b="1" dirty="0" smtClean="0">
                <a:solidFill>
                  <a:srgbClr val="FF0000"/>
                </a:solidFill>
              </a:rPr>
              <a:t>DCIME</a:t>
            </a:r>
            <a:r>
              <a:rPr lang="fr-FR" sz="3200" dirty="0" smtClean="0"/>
              <a:t>, département chargé de la capitalisation et de la diffusion de l’information environnementale sous toutes ses formes</a:t>
            </a:r>
          </a:p>
        </p:txBody>
      </p:sp>
      <p:sp>
        <p:nvSpPr>
          <p:cNvPr id="8" name="Flèche courbée vers la droite 7"/>
          <p:cNvSpPr/>
          <p:nvPr/>
        </p:nvSpPr>
        <p:spPr>
          <a:xfrm>
            <a:off x="500034" y="2928934"/>
            <a:ext cx="1857388" cy="3071834"/>
          </a:xfrm>
          <a:prstGeom prst="curvedRightArrow">
            <a:avLst>
              <a:gd name="adj1" fmla="val 25000"/>
              <a:gd name="adj2" fmla="val 47517"/>
              <a:gd name="adj3" fmla="val 258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ZoneTexte 8"/>
          <p:cNvSpPr txBox="1"/>
          <p:nvPr/>
        </p:nvSpPr>
        <p:spPr>
          <a:xfrm>
            <a:off x="2285984" y="5066426"/>
            <a:ext cx="6500858" cy="584775"/>
          </a:xfrm>
          <a:prstGeom prst="rect">
            <a:avLst/>
          </a:prstGeom>
          <a:noFill/>
        </p:spPr>
        <p:txBody>
          <a:bodyPr wrap="square" rtlCol="0">
            <a:spAutoFit/>
          </a:bodyPr>
          <a:lstStyle/>
          <a:p>
            <a:pPr algn="ctr"/>
            <a:r>
              <a:rPr lang="fr-FR" sz="3200" b="1" dirty="0" smtClean="0"/>
              <a:t>Secrétariat Permanent du CONEDD </a:t>
            </a:r>
          </a:p>
        </p:txBody>
      </p:sp>
      <p:sp>
        <p:nvSpPr>
          <p:cNvPr id="10" name="Espace réservé de la date 9"/>
          <p:cNvSpPr>
            <a:spLocks noGrp="1"/>
          </p:cNvSpPr>
          <p:nvPr>
            <p:ph type="dt" sz="half" idx="10"/>
          </p:nvPr>
        </p:nvSpPr>
        <p:spPr/>
        <p:txBody>
          <a:bodyPr/>
          <a:lstStyle/>
          <a:p>
            <a:fld id="{72156036-622F-44E9-A7E4-16B9890597C3}" type="datetime1">
              <a:rPr lang="fr-FR" smtClean="0"/>
              <a:pPr/>
              <a:t>02/02/2015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allAtOnce"/>
      <p:bldP spid="8" grpId="0" animBg="1"/>
      <p:bldP spid="9"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304800" y="285728"/>
            <a:ext cx="8686800" cy="838200"/>
          </a:xfrm>
        </p:spPr>
        <p:txBody>
          <a:bodyPr/>
          <a:lstStyle/>
          <a:p>
            <a:pPr algn="ctr"/>
            <a:r>
              <a:rPr lang="fr-FR" dirty="0" smtClean="0"/>
              <a:t>CADRE INSTITUTIONNEL </a:t>
            </a:r>
            <a:endParaRPr lang="fr-FR" dirty="0"/>
          </a:p>
        </p:txBody>
      </p:sp>
      <p:sp>
        <p:nvSpPr>
          <p:cNvPr id="5" name="Espace réservé du pied de page 4"/>
          <p:cNvSpPr>
            <a:spLocks noGrp="1"/>
          </p:cNvSpPr>
          <p:nvPr>
            <p:ph type="ftr" sz="quarter" idx="11"/>
          </p:nvPr>
        </p:nvSpPr>
        <p:spPr/>
        <p:txBody>
          <a:bodyPr/>
          <a:lstStyle/>
          <a:p>
            <a:r>
              <a:rPr lang="fr-FR" smtClean="0"/>
              <a:t>Point focal CHM du Burkina Faso</a:t>
            </a:r>
            <a:endParaRPr lang="fr-FR"/>
          </a:p>
        </p:txBody>
      </p:sp>
      <p:sp>
        <p:nvSpPr>
          <p:cNvPr id="7" name="ZoneTexte 6"/>
          <p:cNvSpPr txBox="1"/>
          <p:nvPr/>
        </p:nvSpPr>
        <p:spPr>
          <a:xfrm>
            <a:off x="357158" y="1428736"/>
            <a:ext cx="8072494" cy="1569660"/>
          </a:xfrm>
          <a:prstGeom prst="rect">
            <a:avLst/>
          </a:prstGeom>
          <a:noFill/>
        </p:spPr>
        <p:txBody>
          <a:bodyPr wrap="square" rtlCol="0">
            <a:spAutoFit/>
          </a:bodyPr>
          <a:lstStyle/>
          <a:p>
            <a:pPr algn="ctr"/>
            <a:r>
              <a:rPr lang="fr-FR" sz="3200" b="1" dirty="0" smtClean="0">
                <a:effectLst>
                  <a:outerShdw blurRad="38100" dist="38100" dir="2700000" algn="tl">
                    <a:srgbClr val="000000">
                      <a:alpha val="43137"/>
                    </a:srgbClr>
                  </a:outerShdw>
                </a:effectLst>
              </a:rPr>
              <a:t>SP-CONEDD</a:t>
            </a:r>
          </a:p>
          <a:p>
            <a:pPr algn="ctr"/>
            <a:r>
              <a:rPr lang="fr-FR" sz="3200" dirty="0" smtClean="0"/>
              <a:t>Structure de Missions, le Secrétariat est directement rattaché </a:t>
            </a:r>
          </a:p>
        </p:txBody>
      </p:sp>
      <p:sp>
        <p:nvSpPr>
          <p:cNvPr id="8" name="ZoneTexte 7"/>
          <p:cNvSpPr txBox="1"/>
          <p:nvPr/>
        </p:nvSpPr>
        <p:spPr>
          <a:xfrm>
            <a:off x="3929058" y="5429264"/>
            <a:ext cx="4786346" cy="584775"/>
          </a:xfrm>
          <a:prstGeom prst="rect">
            <a:avLst/>
          </a:prstGeom>
          <a:noFill/>
        </p:spPr>
        <p:txBody>
          <a:bodyPr wrap="square" rtlCol="0">
            <a:spAutoFit/>
          </a:bodyPr>
          <a:lstStyle/>
          <a:p>
            <a:pPr algn="ctr"/>
            <a:r>
              <a:rPr lang="fr-FR" sz="3200" dirty="0" smtClean="0"/>
              <a:t>Cabinet du </a:t>
            </a:r>
            <a:r>
              <a:rPr lang="fr-FR" sz="3200" b="1" dirty="0" smtClean="0">
                <a:effectLst>
                  <a:outerShdw blurRad="38100" dist="38100" dir="2700000" algn="tl">
                    <a:srgbClr val="000000">
                      <a:alpha val="43137"/>
                    </a:srgbClr>
                  </a:outerShdw>
                </a:effectLst>
              </a:rPr>
              <a:t>MEDD</a:t>
            </a:r>
          </a:p>
        </p:txBody>
      </p:sp>
      <p:sp>
        <p:nvSpPr>
          <p:cNvPr id="13" name="Flèche à angle droit 12"/>
          <p:cNvSpPr/>
          <p:nvPr/>
        </p:nvSpPr>
        <p:spPr>
          <a:xfrm rot="5400000">
            <a:off x="821505" y="2893215"/>
            <a:ext cx="3929090" cy="3571900"/>
          </a:xfrm>
          <a:prstGeom prst="bentUpArrow">
            <a:avLst>
              <a:gd name="adj1" fmla="val 13278"/>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e la date 8"/>
          <p:cNvSpPr>
            <a:spLocks noGrp="1"/>
          </p:cNvSpPr>
          <p:nvPr>
            <p:ph type="dt" sz="half" idx="10"/>
          </p:nvPr>
        </p:nvSpPr>
        <p:spPr/>
        <p:txBody>
          <a:bodyPr/>
          <a:lstStyle/>
          <a:p>
            <a:fld id="{EF0B3C96-2A05-405C-BAEA-502ED40C9B56}" type="datetime1">
              <a:rPr lang="fr-FR" smtClean="0"/>
              <a:pPr/>
              <a:t>02/02/2015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allAtOnce"/>
      <p:bldP spid="8" grpId="0" build="allAtOnce"/>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descr="echange_marroc.jpg"/>
          <p:cNvPicPr>
            <a:picLocks noGrp="1" noChangeAspect="1"/>
          </p:cNvPicPr>
          <p:nvPr>
            <p:ph sz="half" idx="1"/>
          </p:nvPr>
        </p:nvPicPr>
        <p:blipFill>
          <a:blip r:embed="rId2" cstate="print"/>
          <a:stretch>
            <a:fillRect/>
          </a:stretch>
        </p:blipFill>
        <p:spPr>
          <a:xfrm>
            <a:off x="142844" y="2648751"/>
            <a:ext cx="4352956" cy="3209141"/>
          </a:xfrm>
        </p:spPr>
      </p:pic>
      <p:pic>
        <p:nvPicPr>
          <p:cNvPr id="13" name="Espace réservé du contenu 12" descr="echanges_marroc.jpg"/>
          <p:cNvPicPr>
            <a:picLocks noGrp="1" noChangeAspect="1"/>
          </p:cNvPicPr>
          <p:nvPr>
            <p:ph sz="half" idx="2"/>
          </p:nvPr>
        </p:nvPicPr>
        <p:blipFill>
          <a:blip r:embed="rId3" cstate="print"/>
          <a:stretch>
            <a:fillRect/>
          </a:stretch>
        </p:blipFill>
        <p:spPr>
          <a:xfrm>
            <a:off x="4648200" y="2655309"/>
            <a:ext cx="4343400" cy="3202583"/>
          </a:xfrm>
        </p:spPr>
      </p:pic>
      <p:sp>
        <p:nvSpPr>
          <p:cNvPr id="7" name="Espace réservé du pied de page 6"/>
          <p:cNvSpPr>
            <a:spLocks noGrp="1"/>
          </p:cNvSpPr>
          <p:nvPr>
            <p:ph type="ftr" sz="quarter" idx="11"/>
          </p:nvPr>
        </p:nvSpPr>
        <p:spPr/>
        <p:txBody>
          <a:bodyPr/>
          <a:lstStyle/>
          <a:p>
            <a:r>
              <a:rPr lang="fr-FR" smtClean="0"/>
              <a:t>Point focal CHM du Burkina Faso</a:t>
            </a:r>
            <a:endParaRPr lang="fr-FR"/>
          </a:p>
        </p:txBody>
      </p:sp>
      <p:sp>
        <p:nvSpPr>
          <p:cNvPr id="6" name="ZoneTexte 5"/>
          <p:cNvSpPr txBox="1"/>
          <p:nvPr/>
        </p:nvSpPr>
        <p:spPr>
          <a:xfrm>
            <a:off x="243910" y="1351650"/>
            <a:ext cx="8400056" cy="1077218"/>
          </a:xfrm>
          <a:prstGeom prst="rect">
            <a:avLst/>
          </a:prstGeom>
          <a:noFill/>
        </p:spPr>
        <p:txBody>
          <a:bodyPr wrap="none" rtlCol="0">
            <a:spAutoFit/>
          </a:bodyPr>
          <a:lstStyle/>
          <a:p>
            <a:r>
              <a:rPr lang="fr-FR" sz="3200" dirty="0" smtClean="0"/>
              <a:t>Rencontre d’échange d’expériences au Maroc</a:t>
            </a:r>
          </a:p>
          <a:p>
            <a:pPr algn="ctr"/>
            <a:r>
              <a:rPr lang="fr-FR" sz="3200" dirty="0" smtClean="0"/>
              <a:t>en mars 2013</a:t>
            </a:r>
            <a:endParaRPr lang="fr-FR" sz="3200" dirty="0"/>
          </a:p>
        </p:txBody>
      </p:sp>
      <p:sp>
        <p:nvSpPr>
          <p:cNvPr id="11" name="ZoneTexte 10"/>
          <p:cNvSpPr txBox="1"/>
          <p:nvPr/>
        </p:nvSpPr>
        <p:spPr>
          <a:xfrm>
            <a:off x="1285852" y="348271"/>
            <a:ext cx="6429420" cy="923330"/>
          </a:xfrm>
          <a:prstGeom prst="rect">
            <a:avLst/>
          </a:prstGeom>
          <a:noFill/>
        </p:spPr>
        <p:txBody>
          <a:bodyPr wrap="square" rtlCol="0">
            <a:spAutoFit/>
          </a:bodyPr>
          <a:lstStyle/>
          <a:p>
            <a:pPr algn="ctr"/>
            <a:r>
              <a:rPr lang="fr-FR" sz="54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BILAN : </a:t>
            </a:r>
          </a:p>
        </p:txBody>
      </p:sp>
      <p:sp>
        <p:nvSpPr>
          <p:cNvPr id="9" name="Espace réservé de la date 8"/>
          <p:cNvSpPr>
            <a:spLocks noGrp="1"/>
          </p:cNvSpPr>
          <p:nvPr>
            <p:ph type="dt" sz="half" idx="10"/>
          </p:nvPr>
        </p:nvSpPr>
        <p:spPr/>
        <p:txBody>
          <a:bodyPr/>
          <a:lstStyle/>
          <a:p>
            <a:fld id="{B96A10D7-4786-4EAF-AD78-A75C753D8C20}" type="datetime1">
              <a:rPr lang="fr-FR" smtClean="0"/>
              <a:pPr/>
              <a:t>02/02/2015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11"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descr="formation_bruxelles.jpg"/>
          <p:cNvPicPr>
            <a:picLocks noGrp="1" noChangeAspect="1"/>
          </p:cNvPicPr>
          <p:nvPr>
            <p:ph sz="half" idx="1"/>
          </p:nvPr>
        </p:nvPicPr>
        <p:blipFill>
          <a:blip r:embed="rId2" cstate="print"/>
          <a:stretch>
            <a:fillRect/>
          </a:stretch>
        </p:blipFill>
        <p:spPr>
          <a:xfrm>
            <a:off x="214282" y="2348706"/>
            <a:ext cx="4281518" cy="3437748"/>
          </a:xfrm>
        </p:spPr>
      </p:pic>
      <p:pic>
        <p:nvPicPr>
          <p:cNvPr id="9" name="Espace réservé du contenu 8" descr="rencontre_bruxelles.jpg"/>
          <p:cNvPicPr>
            <a:picLocks noGrp="1" noChangeAspect="1"/>
          </p:cNvPicPr>
          <p:nvPr>
            <p:ph sz="half" idx="2"/>
          </p:nvPr>
        </p:nvPicPr>
        <p:blipFill>
          <a:blip r:embed="rId3" cstate="print"/>
          <a:stretch>
            <a:fillRect/>
          </a:stretch>
        </p:blipFill>
        <p:spPr>
          <a:xfrm>
            <a:off x="4799907" y="2357430"/>
            <a:ext cx="4039985" cy="3429025"/>
          </a:xfrm>
        </p:spPr>
      </p:pic>
      <p:sp>
        <p:nvSpPr>
          <p:cNvPr id="6" name="Espace réservé du pied de page 5"/>
          <p:cNvSpPr>
            <a:spLocks noGrp="1"/>
          </p:cNvSpPr>
          <p:nvPr>
            <p:ph type="ftr" sz="quarter" idx="11"/>
          </p:nvPr>
        </p:nvSpPr>
        <p:spPr/>
        <p:txBody>
          <a:bodyPr/>
          <a:lstStyle/>
          <a:p>
            <a:r>
              <a:rPr lang="fr-FR" smtClean="0"/>
              <a:t>Point focal CHM du Burkina Faso</a:t>
            </a:r>
            <a:endParaRPr lang="fr-FR"/>
          </a:p>
        </p:txBody>
      </p:sp>
      <p:sp>
        <p:nvSpPr>
          <p:cNvPr id="4" name="ZoneTexte 3"/>
          <p:cNvSpPr txBox="1"/>
          <p:nvPr/>
        </p:nvSpPr>
        <p:spPr>
          <a:xfrm>
            <a:off x="857224" y="500042"/>
            <a:ext cx="7205819" cy="1200329"/>
          </a:xfrm>
          <a:prstGeom prst="rect">
            <a:avLst/>
          </a:prstGeom>
          <a:noFill/>
        </p:spPr>
        <p:txBody>
          <a:bodyPr wrap="none" rtlCol="0">
            <a:spAutoFit/>
          </a:bodyPr>
          <a:lstStyle/>
          <a:p>
            <a:r>
              <a:rPr lang="fr-FR" sz="3600" dirty="0" smtClean="0"/>
              <a:t>Formation des gestionnaires  PTK </a:t>
            </a:r>
          </a:p>
          <a:p>
            <a:pPr algn="ctr"/>
            <a:r>
              <a:rPr lang="fr-FR" sz="3600" dirty="0" smtClean="0"/>
              <a:t>à Bruxelles en sept 2013</a:t>
            </a:r>
            <a:endParaRPr lang="fr-FR" sz="3600" dirty="0"/>
          </a:p>
        </p:txBody>
      </p:sp>
      <p:sp>
        <p:nvSpPr>
          <p:cNvPr id="7" name="Espace réservé de la date 6"/>
          <p:cNvSpPr>
            <a:spLocks noGrp="1"/>
          </p:cNvSpPr>
          <p:nvPr>
            <p:ph type="dt" sz="half" idx="10"/>
          </p:nvPr>
        </p:nvSpPr>
        <p:spPr/>
        <p:txBody>
          <a:bodyPr/>
          <a:lstStyle/>
          <a:p>
            <a:fld id="{496B7F9F-6205-47A4-9435-DCBF7F5F30E9}" type="datetime1">
              <a:rPr lang="fr-FR" smtClean="0"/>
              <a:pPr/>
              <a:t>02/02/2015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descr="formation_ci.jpg"/>
          <p:cNvPicPr>
            <a:picLocks noGrp="1" noChangeAspect="1"/>
          </p:cNvPicPr>
          <p:nvPr>
            <p:ph sz="half" idx="1"/>
          </p:nvPr>
        </p:nvPicPr>
        <p:blipFill>
          <a:blip r:embed="rId2" cstate="print"/>
          <a:stretch>
            <a:fillRect/>
          </a:stretch>
        </p:blipFill>
        <p:spPr>
          <a:xfrm>
            <a:off x="214282" y="1928802"/>
            <a:ext cx="4281518" cy="3448854"/>
          </a:xfrm>
        </p:spPr>
      </p:pic>
      <p:pic>
        <p:nvPicPr>
          <p:cNvPr id="9" name="Espace réservé du contenu 8" descr="contributeurs_ci.jpg"/>
          <p:cNvPicPr>
            <a:picLocks noGrp="1" noChangeAspect="1"/>
          </p:cNvPicPr>
          <p:nvPr>
            <p:ph sz="half" idx="2"/>
          </p:nvPr>
        </p:nvPicPr>
        <p:blipFill>
          <a:blip r:embed="rId3" cstate="print"/>
          <a:stretch>
            <a:fillRect/>
          </a:stretch>
        </p:blipFill>
        <p:spPr>
          <a:xfrm>
            <a:off x="4648200" y="1928802"/>
            <a:ext cx="4352956" cy="3448854"/>
          </a:xfrm>
        </p:spPr>
      </p:pic>
      <p:sp>
        <p:nvSpPr>
          <p:cNvPr id="6" name="Espace réservé du pied de page 5"/>
          <p:cNvSpPr>
            <a:spLocks noGrp="1"/>
          </p:cNvSpPr>
          <p:nvPr>
            <p:ph type="ftr" sz="quarter" idx="11"/>
          </p:nvPr>
        </p:nvSpPr>
        <p:spPr/>
        <p:txBody>
          <a:bodyPr/>
          <a:lstStyle/>
          <a:p>
            <a:r>
              <a:rPr lang="fr-FR" smtClean="0"/>
              <a:t>Point focal CHM du Burkina Faso</a:t>
            </a:r>
            <a:endParaRPr lang="fr-FR"/>
          </a:p>
        </p:txBody>
      </p:sp>
      <p:sp>
        <p:nvSpPr>
          <p:cNvPr id="4" name="ZoneTexte 3"/>
          <p:cNvSpPr txBox="1"/>
          <p:nvPr/>
        </p:nvSpPr>
        <p:spPr>
          <a:xfrm>
            <a:off x="71406" y="422956"/>
            <a:ext cx="8929750" cy="1077218"/>
          </a:xfrm>
          <a:prstGeom prst="rect">
            <a:avLst/>
          </a:prstGeom>
          <a:noFill/>
        </p:spPr>
        <p:txBody>
          <a:bodyPr wrap="square" rtlCol="0">
            <a:spAutoFit/>
          </a:bodyPr>
          <a:lstStyle/>
          <a:p>
            <a:r>
              <a:rPr lang="fr-FR" sz="3200" dirty="0" smtClean="0"/>
              <a:t>Participation  formation des contributeurs en </a:t>
            </a:r>
            <a:r>
              <a:rPr lang="fr-FR" sz="3200" b="1" dirty="0" smtClean="0">
                <a:effectLst>
                  <a:outerShdw blurRad="38100" dist="38100" dir="2700000" algn="tl">
                    <a:srgbClr val="000000">
                      <a:alpha val="43137"/>
                    </a:srgbClr>
                  </a:outerShdw>
                </a:effectLst>
              </a:rPr>
              <a:t>C I</a:t>
            </a:r>
          </a:p>
          <a:p>
            <a:pPr algn="ctr"/>
            <a:r>
              <a:rPr lang="fr-FR" sz="3200" dirty="0" smtClean="0"/>
              <a:t>   en décembre 2013</a:t>
            </a:r>
            <a:endParaRPr lang="fr-FR" sz="3200" dirty="0"/>
          </a:p>
        </p:txBody>
      </p:sp>
      <p:sp>
        <p:nvSpPr>
          <p:cNvPr id="7" name="Espace réservé de la date 6"/>
          <p:cNvSpPr>
            <a:spLocks noGrp="1"/>
          </p:cNvSpPr>
          <p:nvPr>
            <p:ph type="dt" sz="half" idx="10"/>
          </p:nvPr>
        </p:nvSpPr>
        <p:spPr/>
        <p:txBody>
          <a:bodyPr/>
          <a:lstStyle/>
          <a:p>
            <a:fld id="{DFE4BFBE-B563-4FF5-983F-A31BA3FF654C}" type="datetime1">
              <a:rPr lang="fr-FR" smtClean="0"/>
              <a:pPr/>
              <a:t>02/02/2015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85720" y="2030450"/>
            <a:ext cx="8572560" cy="3970318"/>
          </a:xfrm>
          <a:prstGeom prst="rect">
            <a:avLst/>
          </a:prstGeom>
          <a:noFill/>
        </p:spPr>
        <p:txBody>
          <a:bodyPr wrap="square" rtlCol="0">
            <a:spAutoFit/>
          </a:bodyPr>
          <a:lstStyle/>
          <a:p>
            <a:r>
              <a:rPr lang="fr-FR" sz="2800" dirty="0" smtClean="0"/>
              <a:t>Le </a:t>
            </a:r>
            <a:r>
              <a:rPr lang="fr-FR" sz="2800" b="1" dirty="0" smtClean="0">
                <a:effectLst>
                  <a:outerShdw blurRad="38100" dist="38100" dir="2700000" algn="tl">
                    <a:srgbClr val="000000">
                      <a:alpha val="43137"/>
                    </a:srgbClr>
                  </a:outerShdw>
                </a:effectLst>
              </a:rPr>
              <a:t>Burkina Faso</a:t>
            </a:r>
            <a:r>
              <a:rPr lang="fr-FR" sz="2800" dirty="0" smtClean="0"/>
              <a:t> est un pays sahélien sans débouché maritime. Il est fortement influencé par :</a:t>
            </a:r>
          </a:p>
          <a:p>
            <a:endParaRPr lang="fr-FR" sz="2800" dirty="0" smtClean="0"/>
          </a:p>
          <a:p>
            <a:pPr lvl="0">
              <a:buFont typeface="Wingdings" pitchFamily="2" charset="2"/>
              <a:buChar char="Ø"/>
            </a:pPr>
            <a:r>
              <a:rPr lang="fr-FR" sz="2800" dirty="0" smtClean="0"/>
              <a:t> la matérialisation de plusieurs zones agro-climatiques (au nombre de quatre)</a:t>
            </a:r>
          </a:p>
          <a:p>
            <a:pPr lvl="0"/>
            <a:endParaRPr lang="fr-FR" sz="2800" dirty="0" smtClean="0"/>
          </a:p>
          <a:p>
            <a:pPr lvl="0">
              <a:buFont typeface="Wingdings" pitchFamily="2" charset="2"/>
              <a:buChar char="Ø"/>
            </a:pPr>
            <a:r>
              <a:rPr lang="fr-FR" sz="2800" dirty="0" smtClean="0"/>
              <a:t>Une longue saison sèche et une courte saison de pluie dans l’année (4/12 mois).</a:t>
            </a:r>
          </a:p>
          <a:p>
            <a:endParaRPr lang="fr-FR" sz="2800" dirty="0"/>
          </a:p>
        </p:txBody>
      </p:sp>
      <p:sp>
        <p:nvSpPr>
          <p:cNvPr id="5" name="Titre 1"/>
          <p:cNvSpPr>
            <a:spLocks noGrp="1"/>
          </p:cNvSpPr>
          <p:nvPr>
            <p:ph type="title"/>
          </p:nvPr>
        </p:nvSpPr>
        <p:spPr/>
        <p:txBody>
          <a:bodyPr>
            <a:normAutofit fontScale="90000"/>
          </a:bodyPr>
          <a:lstStyle/>
          <a:p>
            <a:pPr algn="ctr"/>
            <a:r>
              <a:rPr lang="fr-FR" b="1" dirty="0" smtClean="0"/>
              <a:t/>
            </a:r>
            <a:br>
              <a:rPr lang="fr-FR" b="1" dirty="0" smtClean="0"/>
            </a:br>
            <a:r>
              <a:rPr lang="fr-FR" b="1" dirty="0" smtClean="0"/>
              <a:t>SITUATION </a:t>
            </a:r>
            <a:r>
              <a:rPr lang="fr-FR" b="1" dirty="0"/>
              <a:t>DU BURKINA FASO</a:t>
            </a:r>
            <a:r>
              <a:rPr lang="fr-FR" dirty="0"/>
              <a:t/>
            </a:r>
            <a:br>
              <a:rPr lang="fr-FR" dirty="0"/>
            </a:br>
            <a:endParaRPr lang="fr-FR" dirty="0"/>
          </a:p>
        </p:txBody>
      </p:sp>
      <p:sp>
        <p:nvSpPr>
          <p:cNvPr id="7" name="Espace réservé du pied de page 6"/>
          <p:cNvSpPr>
            <a:spLocks noGrp="1"/>
          </p:cNvSpPr>
          <p:nvPr>
            <p:ph type="ftr" sz="quarter" idx="11"/>
          </p:nvPr>
        </p:nvSpPr>
        <p:spPr/>
        <p:txBody>
          <a:bodyPr/>
          <a:lstStyle/>
          <a:p>
            <a:r>
              <a:rPr lang="fr-FR" smtClean="0"/>
              <a:t>Point focal CHM du Burkina Faso</a:t>
            </a:r>
            <a:endParaRPr lang="fr-FR"/>
          </a:p>
        </p:txBody>
      </p:sp>
      <p:sp>
        <p:nvSpPr>
          <p:cNvPr id="8" name="Espace réservé de la date 7"/>
          <p:cNvSpPr>
            <a:spLocks noGrp="1"/>
          </p:cNvSpPr>
          <p:nvPr>
            <p:ph type="dt" sz="half" idx="10"/>
          </p:nvPr>
        </p:nvSpPr>
        <p:spPr/>
        <p:txBody>
          <a:bodyPr/>
          <a:lstStyle/>
          <a:p>
            <a:fld id="{CAA3DBD6-4BE9-462A-A249-E21C1207005A}" type="datetime1">
              <a:rPr lang="fr-FR" smtClean="0"/>
              <a:pPr/>
              <a:t>02/02/2015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format_ci.jpg"/>
          <p:cNvPicPr>
            <a:picLocks noGrp="1" noChangeAspect="1"/>
          </p:cNvPicPr>
          <p:nvPr>
            <p:ph sz="half" idx="1"/>
          </p:nvPr>
        </p:nvPicPr>
        <p:blipFill>
          <a:blip r:embed="rId2" cstate="print"/>
          <a:stretch>
            <a:fillRect/>
          </a:stretch>
        </p:blipFill>
        <p:spPr>
          <a:xfrm>
            <a:off x="214282" y="1600200"/>
            <a:ext cx="3959454" cy="4525963"/>
          </a:xfrm>
        </p:spPr>
      </p:pic>
      <p:pic>
        <p:nvPicPr>
          <p:cNvPr id="7" name="Espace réservé du contenu 6" descr="form_ci.jpg"/>
          <p:cNvPicPr>
            <a:picLocks noGrp="1" noChangeAspect="1"/>
          </p:cNvPicPr>
          <p:nvPr>
            <p:ph sz="half" idx="2"/>
          </p:nvPr>
        </p:nvPicPr>
        <p:blipFill>
          <a:blip r:embed="rId3" cstate="print"/>
          <a:stretch>
            <a:fillRect/>
          </a:stretch>
        </p:blipFill>
        <p:spPr>
          <a:xfrm>
            <a:off x="4636916" y="1643050"/>
            <a:ext cx="4007050" cy="4525963"/>
          </a:xfrm>
        </p:spPr>
      </p:pic>
      <p:sp>
        <p:nvSpPr>
          <p:cNvPr id="9" name="Espace réservé du pied de page 8"/>
          <p:cNvSpPr>
            <a:spLocks noGrp="1"/>
          </p:cNvSpPr>
          <p:nvPr>
            <p:ph type="ftr" sz="quarter" idx="11"/>
          </p:nvPr>
        </p:nvSpPr>
        <p:spPr/>
        <p:txBody>
          <a:bodyPr/>
          <a:lstStyle/>
          <a:p>
            <a:r>
              <a:rPr lang="fr-FR" smtClean="0"/>
              <a:t>Point focal CHM du Burkina Faso</a:t>
            </a:r>
            <a:endParaRPr lang="fr-FR"/>
          </a:p>
        </p:txBody>
      </p:sp>
      <p:sp>
        <p:nvSpPr>
          <p:cNvPr id="5" name="ZoneTexte 4"/>
          <p:cNvSpPr txBox="1"/>
          <p:nvPr/>
        </p:nvSpPr>
        <p:spPr>
          <a:xfrm>
            <a:off x="285720" y="571480"/>
            <a:ext cx="7979557" cy="523220"/>
          </a:xfrm>
          <a:prstGeom prst="rect">
            <a:avLst/>
          </a:prstGeom>
          <a:noFill/>
        </p:spPr>
        <p:txBody>
          <a:bodyPr wrap="none" rtlCol="0">
            <a:spAutoFit/>
          </a:bodyPr>
          <a:lstStyle/>
          <a:p>
            <a:r>
              <a:rPr lang="fr-FR" sz="2800" dirty="0" smtClean="0"/>
              <a:t>Participation à la formation des contributeurs en </a:t>
            </a:r>
            <a:r>
              <a:rPr lang="fr-FR" sz="2800" b="1" dirty="0" smtClean="0">
                <a:effectLst>
                  <a:outerShdw blurRad="38100" dist="38100" dir="2700000" algn="tl">
                    <a:srgbClr val="000000">
                      <a:alpha val="43137"/>
                    </a:srgbClr>
                  </a:outerShdw>
                </a:effectLst>
              </a:rPr>
              <a:t>C I</a:t>
            </a:r>
            <a:endParaRPr lang="fr-FR" sz="2800" b="1" dirty="0">
              <a:effectLst>
                <a:outerShdw blurRad="38100" dist="38100" dir="2700000" algn="tl">
                  <a:srgbClr val="000000">
                    <a:alpha val="43137"/>
                  </a:srgbClr>
                </a:outerShdw>
              </a:effectLst>
            </a:endParaRPr>
          </a:p>
        </p:txBody>
      </p:sp>
      <p:sp>
        <p:nvSpPr>
          <p:cNvPr id="10" name="Espace réservé de la date 9"/>
          <p:cNvSpPr>
            <a:spLocks noGrp="1"/>
          </p:cNvSpPr>
          <p:nvPr>
            <p:ph type="dt" sz="half" idx="10"/>
          </p:nvPr>
        </p:nvSpPr>
        <p:spPr/>
        <p:txBody>
          <a:bodyPr/>
          <a:lstStyle/>
          <a:p>
            <a:fld id="{23C29630-E91F-4176-A41A-FBB3023C493A}" type="datetime1">
              <a:rPr lang="fr-FR" smtClean="0"/>
              <a:pPr/>
              <a:t>02/02/2015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descr="espece1.jpg"/>
          <p:cNvPicPr>
            <a:picLocks noGrp="1" noChangeAspect="1"/>
          </p:cNvPicPr>
          <p:nvPr>
            <p:ph sz="half" idx="1"/>
          </p:nvPr>
        </p:nvPicPr>
        <p:blipFill>
          <a:blip r:embed="rId2" cstate="print"/>
          <a:stretch>
            <a:fillRect/>
          </a:stretch>
        </p:blipFill>
        <p:spPr>
          <a:xfrm>
            <a:off x="142844" y="2000241"/>
            <a:ext cx="4352956" cy="3377416"/>
          </a:xfrm>
        </p:spPr>
      </p:pic>
      <p:pic>
        <p:nvPicPr>
          <p:cNvPr id="9" name="Espace réservé du contenu 8" descr="espece2.jpg"/>
          <p:cNvPicPr>
            <a:picLocks noGrp="1" noChangeAspect="1"/>
          </p:cNvPicPr>
          <p:nvPr>
            <p:ph sz="half" idx="2"/>
          </p:nvPr>
        </p:nvPicPr>
        <p:blipFill>
          <a:blip r:embed="rId3" cstate="print"/>
          <a:stretch>
            <a:fillRect/>
          </a:stretch>
        </p:blipFill>
        <p:spPr>
          <a:xfrm>
            <a:off x="4648200" y="2000240"/>
            <a:ext cx="4281518" cy="3377417"/>
          </a:xfrm>
        </p:spPr>
      </p:pic>
      <p:sp>
        <p:nvSpPr>
          <p:cNvPr id="6" name="Espace réservé du pied de page 5"/>
          <p:cNvSpPr>
            <a:spLocks noGrp="1"/>
          </p:cNvSpPr>
          <p:nvPr>
            <p:ph type="ftr" sz="quarter" idx="11"/>
          </p:nvPr>
        </p:nvSpPr>
        <p:spPr/>
        <p:txBody>
          <a:bodyPr/>
          <a:lstStyle/>
          <a:p>
            <a:r>
              <a:rPr lang="fr-FR" smtClean="0"/>
              <a:t>Point focal CHM du Burkina Faso</a:t>
            </a:r>
            <a:endParaRPr lang="fr-FR"/>
          </a:p>
        </p:txBody>
      </p:sp>
      <p:sp>
        <p:nvSpPr>
          <p:cNvPr id="4" name="ZoneTexte 3"/>
          <p:cNvSpPr txBox="1"/>
          <p:nvPr/>
        </p:nvSpPr>
        <p:spPr>
          <a:xfrm>
            <a:off x="142845" y="285728"/>
            <a:ext cx="8929749" cy="1384995"/>
          </a:xfrm>
          <a:prstGeom prst="rect">
            <a:avLst/>
          </a:prstGeom>
          <a:noFill/>
        </p:spPr>
        <p:txBody>
          <a:bodyPr wrap="square" rtlCol="0">
            <a:spAutoFit/>
          </a:bodyPr>
          <a:lstStyle/>
          <a:p>
            <a:pPr algn="ctr"/>
            <a:r>
              <a:rPr lang="fr-FR" sz="2800" dirty="0" smtClean="0"/>
              <a:t> Sortie –terrain pour capitalisation des taxons rares</a:t>
            </a:r>
          </a:p>
          <a:p>
            <a:pPr algn="ctr"/>
            <a:r>
              <a:rPr lang="fr-FR" sz="2800" dirty="0" smtClean="0"/>
              <a:t> très localisées dans la partie ouest du Burkina</a:t>
            </a:r>
          </a:p>
          <a:p>
            <a:pPr algn="ctr"/>
            <a:r>
              <a:rPr lang="fr-FR" sz="2800" dirty="0" smtClean="0"/>
              <a:t>en collaboration avec le </a:t>
            </a:r>
            <a:r>
              <a:rPr lang="fr-FR" sz="2800" b="1" dirty="0" smtClean="0"/>
              <a:t>CNSF</a:t>
            </a:r>
            <a:endParaRPr lang="fr-FR" sz="2800" b="1" dirty="0"/>
          </a:p>
        </p:txBody>
      </p:sp>
      <p:sp>
        <p:nvSpPr>
          <p:cNvPr id="7" name="Espace réservé de la date 6"/>
          <p:cNvSpPr>
            <a:spLocks noGrp="1"/>
          </p:cNvSpPr>
          <p:nvPr>
            <p:ph type="dt" sz="half" idx="10"/>
          </p:nvPr>
        </p:nvSpPr>
        <p:spPr/>
        <p:txBody>
          <a:bodyPr/>
          <a:lstStyle/>
          <a:p>
            <a:fld id="{E3B32773-DACB-4260-BC1F-D3BC6F59943D}" type="datetime1">
              <a:rPr lang="fr-FR" smtClean="0"/>
              <a:pPr/>
              <a:t>02/02/2015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espece3.jpg"/>
          <p:cNvPicPr>
            <a:picLocks noGrp="1" noChangeAspect="1"/>
          </p:cNvPicPr>
          <p:nvPr>
            <p:ph sz="half" idx="1"/>
          </p:nvPr>
        </p:nvPicPr>
        <p:blipFill>
          <a:blip r:embed="rId2" cstate="print"/>
          <a:stretch>
            <a:fillRect/>
          </a:stretch>
        </p:blipFill>
        <p:spPr>
          <a:xfrm>
            <a:off x="214282" y="2000241"/>
            <a:ext cx="4281518" cy="3377416"/>
          </a:xfrm>
        </p:spPr>
      </p:pic>
      <p:pic>
        <p:nvPicPr>
          <p:cNvPr id="6" name="Espace réservé du contenu 5" descr="espece4.jpg"/>
          <p:cNvPicPr>
            <a:picLocks noGrp="1" noChangeAspect="1"/>
          </p:cNvPicPr>
          <p:nvPr>
            <p:ph sz="half" idx="2"/>
          </p:nvPr>
        </p:nvPicPr>
        <p:blipFill>
          <a:blip r:embed="rId3" cstate="print"/>
          <a:stretch>
            <a:fillRect/>
          </a:stretch>
        </p:blipFill>
        <p:spPr>
          <a:xfrm>
            <a:off x="4648200" y="2000241"/>
            <a:ext cx="4281518" cy="3377416"/>
          </a:xfrm>
        </p:spPr>
      </p:pic>
      <p:sp>
        <p:nvSpPr>
          <p:cNvPr id="9" name="Espace réservé du pied de page 8"/>
          <p:cNvSpPr>
            <a:spLocks noGrp="1"/>
          </p:cNvSpPr>
          <p:nvPr>
            <p:ph type="ftr" sz="quarter" idx="11"/>
          </p:nvPr>
        </p:nvSpPr>
        <p:spPr/>
        <p:txBody>
          <a:bodyPr/>
          <a:lstStyle/>
          <a:p>
            <a:r>
              <a:rPr lang="fr-FR" smtClean="0"/>
              <a:t>Point focal CHM du Burkina Faso</a:t>
            </a:r>
            <a:endParaRPr lang="fr-FR"/>
          </a:p>
        </p:txBody>
      </p:sp>
      <p:sp>
        <p:nvSpPr>
          <p:cNvPr id="7" name="ZoneTexte 6"/>
          <p:cNvSpPr txBox="1"/>
          <p:nvPr/>
        </p:nvSpPr>
        <p:spPr>
          <a:xfrm>
            <a:off x="428596" y="642918"/>
            <a:ext cx="7856638" cy="584775"/>
          </a:xfrm>
          <a:prstGeom prst="rect">
            <a:avLst/>
          </a:prstGeom>
          <a:noFill/>
        </p:spPr>
        <p:txBody>
          <a:bodyPr wrap="none" rtlCol="0">
            <a:spAutoFit/>
          </a:bodyPr>
          <a:lstStyle/>
          <a:p>
            <a:r>
              <a:rPr lang="fr-FR" sz="3200" dirty="0" smtClean="0"/>
              <a:t>Espèces  localisées dans des forêts sacrées:</a:t>
            </a:r>
            <a:endParaRPr lang="fr-FR" sz="3200" dirty="0"/>
          </a:p>
        </p:txBody>
      </p:sp>
      <p:sp>
        <p:nvSpPr>
          <p:cNvPr id="10" name="Espace réservé de la date 9"/>
          <p:cNvSpPr>
            <a:spLocks noGrp="1"/>
          </p:cNvSpPr>
          <p:nvPr>
            <p:ph type="dt" sz="half" idx="10"/>
          </p:nvPr>
        </p:nvSpPr>
        <p:spPr/>
        <p:txBody>
          <a:bodyPr/>
          <a:lstStyle/>
          <a:p>
            <a:fld id="{C7B998CE-574B-4047-A25E-9F96FC647F03}" type="datetime1">
              <a:rPr lang="fr-FR" smtClean="0"/>
              <a:pPr/>
              <a:t>02/02/2015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espec5.jpg"/>
          <p:cNvPicPr>
            <a:picLocks noGrp="1" noChangeAspect="1"/>
          </p:cNvPicPr>
          <p:nvPr>
            <p:ph sz="half" idx="1"/>
          </p:nvPr>
        </p:nvPicPr>
        <p:blipFill>
          <a:blip r:embed="rId2" cstate="print"/>
          <a:stretch>
            <a:fillRect/>
          </a:stretch>
        </p:blipFill>
        <p:spPr>
          <a:xfrm>
            <a:off x="428596" y="1600200"/>
            <a:ext cx="3745140" cy="4525963"/>
          </a:xfrm>
        </p:spPr>
      </p:pic>
      <p:pic>
        <p:nvPicPr>
          <p:cNvPr id="6" name="Espace réservé du contenu 5" descr="espec6.jpg"/>
          <p:cNvPicPr>
            <a:picLocks noGrp="1" noChangeAspect="1"/>
          </p:cNvPicPr>
          <p:nvPr>
            <p:ph sz="half" idx="2"/>
          </p:nvPr>
        </p:nvPicPr>
        <p:blipFill>
          <a:blip r:embed="rId3" cstate="print"/>
          <a:stretch>
            <a:fillRect/>
          </a:stretch>
        </p:blipFill>
        <p:spPr>
          <a:xfrm>
            <a:off x="4500562" y="1600200"/>
            <a:ext cx="3864174" cy="4525963"/>
          </a:xfrm>
        </p:spPr>
      </p:pic>
      <p:sp>
        <p:nvSpPr>
          <p:cNvPr id="9" name="Espace réservé du pied de page 8"/>
          <p:cNvSpPr>
            <a:spLocks noGrp="1"/>
          </p:cNvSpPr>
          <p:nvPr>
            <p:ph type="ftr" sz="quarter" idx="11"/>
          </p:nvPr>
        </p:nvSpPr>
        <p:spPr/>
        <p:txBody>
          <a:bodyPr/>
          <a:lstStyle/>
          <a:p>
            <a:r>
              <a:rPr lang="fr-FR" smtClean="0"/>
              <a:t>Point focal CHM du Burkina Faso</a:t>
            </a:r>
            <a:endParaRPr lang="fr-FR"/>
          </a:p>
        </p:txBody>
      </p:sp>
      <p:sp>
        <p:nvSpPr>
          <p:cNvPr id="7" name="ZoneTexte 6"/>
          <p:cNvSpPr txBox="1"/>
          <p:nvPr/>
        </p:nvSpPr>
        <p:spPr>
          <a:xfrm>
            <a:off x="428596" y="642918"/>
            <a:ext cx="7989688" cy="584775"/>
          </a:xfrm>
          <a:prstGeom prst="rect">
            <a:avLst/>
          </a:prstGeom>
          <a:noFill/>
        </p:spPr>
        <p:txBody>
          <a:bodyPr wrap="none" rtlCol="0">
            <a:spAutoFit/>
          </a:bodyPr>
          <a:lstStyle/>
          <a:p>
            <a:r>
              <a:rPr lang="fr-FR" sz="3200" dirty="0" smtClean="0"/>
              <a:t>Espèces  localisées dans des forêts classées:</a:t>
            </a:r>
            <a:endParaRPr lang="fr-FR" sz="3200" dirty="0"/>
          </a:p>
        </p:txBody>
      </p:sp>
      <p:sp>
        <p:nvSpPr>
          <p:cNvPr id="10" name="Espace réservé de la date 9"/>
          <p:cNvSpPr>
            <a:spLocks noGrp="1"/>
          </p:cNvSpPr>
          <p:nvPr>
            <p:ph type="dt" sz="half" idx="10"/>
          </p:nvPr>
        </p:nvSpPr>
        <p:spPr/>
        <p:txBody>
          <a:bodyPr/>
          <a:lstStyle/>
          <a:p>
            <a:fld id="{081A3EC0-842B-46E6-BB56-A563F16FB151}" type="datetime1">
              <a:rPr lang="fr-FR" smtClean="0"/>
              <a:pPr/>
              <a:t>02/02/2015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equipe.jpg"/>
          <p:cNvPicPr>
            <a:picLocks noGrp="1" noChangeAspect="1"/>
          </p:cNvPicPr>
          <p:nvPr>
            <p:ph sz="half" idx="1"/>
          </p:nvPr>
        </p:nvPicPr>
        <p:blipFill>
          <a:blip r:embed="rId2" cstate="print"/>
          <a:stretch>
            <a:fillRect/>
          </a:stretch>
        </p:blipFill>
        <p:spPr>
          <a:xfrm>
            <a:off x="702425" y="1699260"/>
            <a:ext cx="3395749" cy="4526280"/>
          </a:xfrm>
        </p:spPr>
      </p:pic>
      <p:pic>
        <p:nvPicPr>
          <p:cNvPr id="6" name="Espace réservé du contenu 5" descr="equipe2.jpg"/>
          <p:cNvPicPr>
            <a:picLocks noGrp="1" noChangeAspect="1"/>
          </p:cNvPicPr>
          <p:nvPr>
            <p:ph sz="half" idx="2"/>
          </p:nvPr>
        </p:nvPicPr>
        <p:blipFill>
          <a:blip r:embed="rId3" cstate="print"/>
          <a:stretch>
            <a:fillRect/>
          </a:stretch>
        </p:blipFill>
        <p:spPr>
          <a:xfrm>
            <a:off x="4286248" y="1928802"/>
            <a:ext cx="4643470" cy="3929089"/>
          </a:xfrm>
        </p:spPr>
      </p:pic>
      <p:sp>
        <p:nvSpPr>
          <p:cNvPr id="9" name="Espace réservé du pied de page 8"/>
          <p:cNvSpPr>
            <a:spLocks noGrp="1"/>
          </p:cNvSpPr>
          <p:nvPr>
            <p:ph type="ftr" sz="quarter" idx="11"/>
          </p:nvPr>
        </p:nvSpPr>
        <p:spPr/>
        <p:txBody>
          <a:bodyPr/>
          <a:lstStyle/>
          <a:p>
            <a:r>
              <a:rPr lang="fr-FR" smtClean="0"/>
              <a:t>Point focal CHM du Burkina Faso</a:t>
            </a:r>
            <a:endParaRPr lang="fr-FR"/>
          </a:p>
        </p:txBody>
      </p:sp>
      <p:sp>
        <p:nvSpPr>
          <p:cNvPr id="7" name="ZoneTexte 6"/>
          <p:cNvSpPr txBox="1"/>
          <p:nvPr/>
        </p:nvSpPr>
        <p:spPr>
          <a:xfrm>
            <a:off x="142844" y="571480"/>
            <a:ext cx="8810425" cy="584775"/>
          </a:xfrm>
          <a:prstGeom prst="rect">
            <a:avLst/>
          </a:prstGeom>
          <a:noFill/>
        </p:spPr>
        <p:txBody>
          <a:bodyPr wrap="none" rtlCol="0">
            <a:spAutoFit/>
          </a:bodyPr>
          <a:lstStyle/>
          <a:p>
            <a:r>
              <a:rPr lang="fr-FR" sz="3200" dirty="0" smtClean="0"/>
              <a:t>Quelques échantillons ont fait l’objet d’herbier: </a:t>
            </a:r>
            <a:endParaRPr lang="fr-FR" sz="3200" dirty="0"/>
          </a:p>
        </p:txBody>
      </p:sp>
      <p:sp>
        <p:nvSpPr>
          <p:cNvPr id="10" name="Espace réservé de la date 9"/>
          <p:cNvSpPr>
            <a:spLocks noGrp="1"/>
          </p:cNvSpPr>
          <p:nvPr>
            <p:ph type="dt" sz="half" idx="10"/>
          </p:nvPr>
        </p:nvSpPr>
        <p:spPr/>
        <p:txBody>
          <a:bodyPr/>
          <a:lstStyle/>
          <a:p>
            <a:fld id="{6B8C8158-EE28-43EC-99B9-D1E72DD5B3B4}" type="datetime1">
              <a:rPr lang="fr-FR" smtClean="0"/>
              <a:pPr/>
              <a:t>02/02/2015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graine2.jpg"/>
          <p:cNvPicPr>
            <a:picLocks noGrp="1" noChangeAspect="1"/>
          </p:cNvPicPr>
          <p:nvPr>
            <p:ph sz="half" idx="1"/>
          </p:nvPr>
        </p:nvPicPr>
        <p:blipFill>
          <a:blip r:embed="rId2" cstate="print"/>
          <a:stretch>
            <a:fillRect/>
          </a:stretch>
        </p:blipFill>
        <p:spPr>
          <a:xfrm>
            <a:off x="380307" y="2447405"/>
            <a:ext cx="4039985" cy="3029989"/>
          </a:xfrm>
        </p:spPr>
      </p:pic>
      <p:pic>
        <p:nvPicPr>
          <p:cNvPr id="6" name="Espace réservé du contenu 5" descr="graine1.jpg"/>
          <p:cNvPicPr>
            <a:picLocks noGrp="1" noChangeAspect="1"/>
          </p:cNvPicPr>
          <p:nvPr>
            <p:ph sz="half" idx="2"/>
          </p:nvPr>
        </p:nvPicPr>
        <p:blipFill>
          <a:blip r:embed="rId3" cstate="print"/>
          <a:stretch>
            <a:fillRect/>
          </a:stretch>
        </p:blipFill>
        <p:spPr>
          <a:xfrm>
            <a:off x="4799907" y="2447405"/>
            <a:ext cx="4039985" cy="3029989"/>
          </a:xfrm>
        </p:spPr>
      </p:pic>
      <p:sp>
        <p:nvSpPr>
          <p:cNvPr id="9" name="Espace réservé du pied de page 8"/>
          <p:cNvSpPr>
            <a:spLocks noGrp="1"/>
          </p:cNvSpPr>
          <p:nvPr>
            <p:ph type="ftr" sz="quarter" idx="11"/>
          </p:nvPr>
        </p:nvSpPr>
        <p:spPr/>
        <p:txBody>
          <a:bodyPr/>
          <a:lstStyle/>
          <a:p>
            <a:r>
              <a:rPr lang="fr-FR" smtClean="0"/>
              <a:t>Point focal CHM du Burkina Faso</a:t>
            </a:r>
            <a:endParaRPr lang="fr-FR"/>
          </a:p>
        </p:txBody>
      </p:sp>
      <p:sp>
        <p:nvSpPr>
          <p:cNvPr id="7" name="ZoneTexte 6"/>
          <p:cNvSpPr txBox="1"/>
          <p:nvPr/>
        </p:nvSpPr>
        <p:spPr>
          <a:xfrm>
            <a:off x="1034332" y="500042"/>
            <a:ext cx="6609502" cy="1077218"/>
          </a:xfrm>
          <a:prstGeom prst="rect">
            <a:avLst/>
          </a:prstGeom>
          <a:noFill/>
        </p:spPr>
        <p:txBody>
          <a:bodyPr wrap="none" rtlCol="0">
            <a:spAutoFit/>
          </a:bodyPr>
          <a:lstStyle/>
          <a:p>
            <a:r>
              <a:rPr lang="fr-FR" sz="3200" dirty="0" smtClean="0"/>
              <a:t>Quelques graines ont été prélevées </a:t>
            </a:r>
          </a:p>
          <a:p>
            <a:r>
              <a:rPr lang="fr-FR" sz="3200" dirty="0" smtClean="0"/>
              <a:t>           pour la reproduction </a:t>
            </a:r>
            <a:endParaRPr lang="fr-FR" sz="3200" dirty="0"/>
          </a:p>
        </p:txBody>
      </p:sp>
      <p:sp>
        <p:nvSpPr>
          <p:cNvPr id="10" name="Espace réservé de la date 9"/>
          <p:cNvSpPr>
            <a:spLocks noGrp="1"/>
          </p:cNvSpPr>
          <p:nvPr>
            <p:ph type="dt" sz="half" idx="10"/>
          </p:nvPr>
        </p:nvSpPr>
        <p:spPr/>
        <p:txBody>
          <a:bodyPr/>
          <a:lstStyle/>
          <a:p>
            <a:fld id="{4D1214A5-394D-4872-A667-F3A3BAF475A3}" type="datetime1">
              <a:rPr lang="fr-FR" smtClean="0"/>
              <a:pPr/>
              <a:t>02/02/2015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site2.jpg"/>
          <p:cNvPicPr>
            <a:picLocks noGrp="1" noChangeAspect="1"/>
          </p:cNvPicPr>
          <p:nvPr>
            <p:ph sz="half" idx="1"/>
          </p:nvPr>
        </p:nvPicPr>
        <p:blipFill>
          <a:blip r:embed="rId2" cstate="print"/>
          <a:stretch>
            <a:fillRect/>
          </a:stretch>
        </p:blipFill>
        <p:spPr>
          <a:xfrm>
            <a:off x="142844" y="2980542"/>
            <a:ext cx="4352956" cy="3377416"/>
          </a:xfrm>
        </p:spPr>
      </p:pic>
      <p:pic>
        <p:nvPicPr>
          <p:cNvPr id="7" name="Espace réservé du contenu 6" descr="site5.jpg"/>
          <p:cNvPicPr>
            <a:picLocks noGrp="1" noChangeAspect="1"/>
          </p:cNvPicPr>
          <p:nvPr>
            <p:ph sz="half" idx="2"/>
          </p:nvPr>
        </p:nvPicPr>
        <p:blipFill>
          <a:blip r:embed="rId3" cstate="print"/>
          <a:stretch>
            <a:fillRect/>
          </a:stretch>
        </p:blipFill>
        <p:spPr>
          <a:xfrm>
            <a:off x="4799907" y="2899341"/>
            <a:ext cx="4039985" cy="3458617"/>
          </a:xfrm>
        </p:spPr>
      </p:pic>
      <p:sp>
        <p:nvSpPr>
          <p:cNvPr id="9" name="Espace réservé du pied de page 8"/>
          <p:cNvSpPr>
            <a:spLocks noGrp="1"/>
          </p:cNvSpPr>
          <p:nvPr>
            <p:ph type="ftr" sz="quarter" idx="11"/>
          </p:nvPr>
        </p:nvSpPr>
        <p:spPr/>
        <p:txBody>
          <a:bodyPr/>
          <a:lstStyle/>
          <a:p>
            <a:r>
              <a:rPr lang="fr-FR" smtClean="0"/>
              <a:t>Point focal CHM du Burkina Faso</a:t>
            </a:r>
            <a:endParaRPr lang="fr-FR"/>
          </a:p>
        </p:txBody>
      </p:sp>
      <p:sp>
        <p:nvSpPr>
          <p:cNvPr id="5" name="ZoneTexte 4"/>
          <p:cNvSpPr txBox="1"/>
          <p:nvPr/>
        </p:nvSpPr>
        <p:spPr>
          <a:xfrm>
            <a:off x="327266" y="428604"/>
            <a:ext cx="8046242" cy="1077218"/>
          </a:xfrm>
          <a:prstGeom prst="rect">
            <a:avLst/>
          </a:prstGeom>
          <a:noFill/>
        </p:spPr>
        <p:txBody>
          <a:bodyPr wrap="none" rtlCol="0">
            <a:spAutoFit/>
          </a:bodyPr>
          <a:lstStyle/>
          <a:p>
            <a:pPr algn="ctr"/>
            <a:r>
              <a:rPr lang="fr-FR" sz="3200" dirty="0" smtClean="0"/>
              <a:t>Cela a engendré l’opportunité et la nécessité </a:t>
            </a:r>
          </a:p>
          <a:p>
            <a:pPr algn="ctr"/>
            <a:r>
              <a:rPr lang="fr-FR" sz="3200" b="1" dirty="0" smtClean="0">
                <a:effectLst>
                  <a:outerShdw blurRad="38100" dist="38100" dir="2700000" algn="tl">
                    <a:srgbClr val="000000">
                      <a:alpha val="43137"/>
                    </a:srgbClr>
                  </a:outerShdw>
                </a:effectLst>
              </a:rPr>
              <a:t>d’un appel à projet</a:t>
            </a:r>
          </a:p>
        </p:txBody>
      </p:sp>
      <p:sp>
        <p:nvSpPr>
          <p:cNvPr id="10" name="Espace réservé de la date 9"/>
          <p:cNvSpPr>
            <a:spLocks noGrp="1"/>
          </p:cNvSpPr>
          <p:nvPr>
            <p:ph type="dt" sz="half" idx="10"/>
          </p:nvPr>
        </p:nvSpPr>
        <p:spPr/>
        <p:txBody>
          <a:bodyPr/>
          <a:lstStyle/>
          <a:p>
            <a:fld id="{27F1DB28-C34C-41FF-AFF9-8A83A02B5021}" type="datetime1">
              <a:rPr lang="fr-FR" smtClean="0"/>
              <a:pPr/>
              <a:t>02/02/2015</a:t>
            </a:fld>
            <a:endParaRPr lang="fr-FR"/>
          </a:p>
        </p:txBody>
      </p:sp>
      <p:sp>
        <p:nvSpPr>
          <p:cNvPr id="8" name="ZoneTexte 7"/>
          <p:cNvSpPr txBox="1"/>
          <p:nvPr/>
        </p:nvSpPr>
        <p:spPr>
          <a:xfrm>
            <a:off x="214282" y="1714488"/>
            <a:ext cx="8715436" cy="1077218"/>
          </a:xfrm>
          <a:prstGeom prst="rect">
            <a:avLst/>
          </a:prstGeom>
          <a:solidFill>
            <a:srgbClr val="92D050"/>
          </a:solidFill>
        </p:spPr>
        <p:txBody>
          <a:bodyPr wrap="square" rtlCol="0">
            <a:spAutoFit/>
          </a:bodyPr>
          <a:lstStyle/>
          <a:p>
            <a:pPr algn="ctr"/>
            <a:r>
              <a:rPr lang="fr-FR" sz="3200" b="1" dirty="0" smtClean="0">
                <a:effectLst>
                  <a:outerShdw blurRad="38100" dist="38100" dir="2700000" algn="tl">
                    <a:srgbClr val="000000">
                      <a:alpha val="43137"/>
                    </a:srgbClr>
                  </a:outerShdw>
                </a:effectLst>
              </a:rPr>
              <a:t>Sauvegarder  une source d’eau entourée de Végétation en péril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bg/>
                                          </p:spTgt>
                                        </p:tgtEl>
                                        <p:attrNameLst>
                                          <p:attrName>style.visibility</p:attrName>
                                        </p:attrNameLst>
                                      </p:cBhvr>
                                      <p:to>
                                        <p:strVal val="visible"/>
                                      </p:to>
                                    </p:set>
                                    <p:anim calcmode="lin" valueType="num">
                                      <p:cBhvr additive="base">
                                        <p:cTn id="1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8">
                                            <p:bg/>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8" grpId="0" build="allAtOnce"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DSC00386.jpg"/>
          <p:cNvPicPr>
            <a:picLocks noGrp="1" noChangeAspect="1"/>
          </p:cNvPicPr>
          <p:nvPr>
            <p:ph sz="half" idx="1"/>
          </p:nvPr>
        </p:nvPicPr>
        <p:blipFill>
          <a:blip r:embed="rId2" cstate="print"/>
          <a:stretch>
            <a:fillRect/>
          </a:stretch>
        </p:blipFill>
        <p:spPr>
          <a:xfrm>
            <a:off x="380307" y="2447405"/>
            <a:ext cx="4039985" cy="3029989"/>
          </a:xfrm>
        </p:spPr>
      </p:pic>
      <p:pic>
        <p:nvPicPr>
          <p:cNvPr id="6" name="Espace réservé du contenu 5" descr="espece7.jpg"/>
          <p:cNvPicPr>
            <a:picLocks noGrp="1" noChangeAspect="1"/>
          </p:cNvPicPr>
          <p:nvPr>
            <p:ph sz="half" idx="2"/>
          </p:nvPr>
        </p:nvPicPr>
        <p:blipFill>
          <a:blip r:embed="rId3" cstate="print"/>
          <a:stretch>
            <a:fillRect/>
          </a:stretch>
        </p:blipFill>
        <p:spPr>
          <a:xfrm>
            <a:off x="5122025" y="1699260"/>
            <a:ext cx="3395749" cy="4526280"/>
          </a:xfrm>
        </p:spPr>
      </p:pic>
      <p:sp>
        <p:nvSpPr>
          <p:cNvPr id="9" name="Espace réservé du pied de page 8"/>
          <p:cNvSpPr>
            <a:spLocks noGrp="1"/>
          </p:cNvSpPr>
          <p:nvPr>
            <p:ph type="ftr" sz="quarter" idx="11"/>
          </p:nvPr>
        </p:nvSpPr>
        <p:spPr/>
        <p:txBody>
          <a:bodyPr/>
          <a:lstStyle/>
          <a:p>
            <a:r>
              <a:rPr lang="fr-FR" smtClean="0"/>
              <a:t>Point focal CHM du Burkina Faso</a:t>
            </a:r>
            <a:endParaRPr lang="fr-FR"/>
          </a:p>
        </p:txBody>
      </p:sp>
      <p:sp>
        <p:nvSpPr>
          <p:cNvPr id="7" name="ZoneTexte 6"/>
          <p:cNvSpPr txBox="1"/>
          <p:nvPr/>
        </p:nvSpPr>
        <p:spPr>
          <a:xfrm>
            <a:off x="561863" y="571480"/>
            <a:ext cx="7367723" cy="584775"/>
          </a:xfrm>
          <a:prstGeom prst="rect">
            <a:avLst/>
          </a:prstGeom>
          <a:noFill/>
        </p:spPr>
        <p:txBody>
          <a:bodyPr wrap="none" rtlCol="0">
            <a:spAutoFit/>
          </a:bodyPr>
          <a:lstStyle/>
          <a:p>
            <a:r>
              <a:rPr lang="fr-FR" sz="3200" dirty="0" smtClean="0"/>
              <a:t>Echantillons de l’habitat du bois sacré : </a:t>
            </a:r>
            <a:endParaRPr lang="fr-FR" sz="3200" dirty="0"/>
          </a:p>
        </p:txBody>
      </p:sp>
      <p:sp>
        <p:nvSpPr>
          <p:cNvPr id="10" name="Espace réservé de la date 9"/>
          <p:cNvSpPr>
            <a:spLocks noGrp="1"/>
          </p:cNvSpPr>
          <p:nvPr>
            <p:ph type="dt" sz="half" idx="10"/>
          </p:nvPr>
        </p:nvSpPr>
        <p:spPr/>
        <p:txBody>
          <a:bodyPr/>
          <a:lstStyle/>
          <a:p>
            <a:fld id="{1FAC23FF-5895-497C-9D09-CDA812F90C76}" type="datetime1">
              <a:rPr lang="fr-FR" smtClean="0"/>
              <a:pPr/>
              <a:t>02/02/2015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site1.jpg"/>
          <p:cNvPicPr>
            <a:picLocks noGrp="1" noChangeAspect="1"/>
          </p:cNvPicPr>
          <p:nvPr>
            <p:ph sz="half" idx="1"/>
          </p:nvPr>
        </p:nvPicPr>
        <p:blipFill>
          <a:blip r:embed="rId2" cstate="print"/>
          <a:stretch>
            <a:fillRect/>
          </a:stretch>
        </p:blipFill>
        <p:spPr>
          <a:xfrm>
            <a:off x="500034" y="1142984"/>
            <a:ext cx="7786742" cy="4357718"/>
          </a:xfrm>
        </p:spPr>
      </p:pic>
      <p:sp>
        <p:nvSpPr>
          <p:cNvPr id="7" name="Espace réservé du pied de page 6"/>
          <p:cNvSpPr>
            <a:spLocks noGrp="1"/>
          </p:cNvSpPr>
          <p:nvPr>
            <p:ph type="ftr" sz="quarter" idx="11"/>
          </p:nvPr>
        </p:nvSpPr>
        <p:spPr/>
        <p:txBody>
          <a:bodyPr/>
          <a:lstStyle/>
          <a:p>
            <a:r>
              <a:rPr lang="fr-FR" smtClean="0"/>
              <a:t>Point focal CHM du Burkina Faso</a:t>
            </a:r>
            <a:endParaRPr lang="fr-FR"/>
          </a:p>
        </p:txBody>
      </p:sp>
      <p:sp>
        <p:nvSpPr>
          <p:cNvPr id="4" name="ZoneTexte 3"/>
          <p:cNvSpPr txBox="1"/>
          <p:nvPr/>
        </p:nvSpPr>
        <p:spPr>
          <a:xfrm>
            <a:off x="214282" y="571480"/>
            <a:ext cx="8787983" cy="523220"/>
          </a:xfrm>
          <a:prstGeom prst="rect">
            <a:avLst/>
          </a:prstGeom>
          <a:noFill/>
        </p:spPr>
        <p:txBody>
          <a:bodyPr wrap="none" rtlCol="0">
            <a:spAutoFit/>
          </a:bodyPr>
          <a:lstStyle/>
          <a:p>
            <a:r>
              <a:rPr lang="fr-FR" sz="2800" dirty="0" smtClean="0"/>
              <a:t>Justification de l’appel à projet sur le site du bois sacré</a:t>
            </a:r>
            <a:endParaRPr lang="fr-FR" sz="2800" dirty="0"/>
          </a:p>
        </p:txBody>
      </p:sp>
      <p:sp>
        <p:nvSpPr>
          <p:cNvPr id="8" name="ZoneTexte 7"/>
          <p:cNvSpPr txBox="1"/>
          <p:nvPr/>
        </p:nvSpPr>
        <p:spPr>
          <a:xfrm>
            <a:off x="285720" y="5572140"/>
            <a:ext cx="8358246" cy="523220"/>
          </a:xfrm>
          <a:prstGeom prst="rect">
            <a:avLst/>
          </a:prstGeom>
          <a:noFill/>
        </p:spPr>
        <p:txBody>
          <a:bodyPr wrap="square" rtlCol="0">
            <a:spAutoFit/>
          </a:bodyPr>
          <a:lstStyle/>
          <a:p>
            <a:pPr algn="ctr"/>
            <a:r>
              <a:rPr lang="fr-FR" sz="2800" dirty="0" smtClean="0"/>
              <a:t>Exploitations  anarchiques dans la localité</a:t>
            </a:r>
          </a:p>
        </p:txBody>
      </p:sp>
      <p:sp>
        <p:nvSpPr>
          <p:cNvPr id="9" name="Espace réservé de la date 8"/>
          <p:cNvSpPr>
            <a:spLocks noGrp="1"/>
          </p:cNvSpPr>
          <p:nvPr>
            <p:ph type="dt" sz="half" idx="10"/>
          </p:nvPr>
        </p:nvSpPr>
        <p:spPr/>
        <p:txBody>
          <a:bodyPr/>
          <a:lstStyle/>
          <a:p>
            <a:fld id="{0CD9335A-2EEE-40CB-A653-FAE07F156AE7}" type="datetime1">
              <a:rPr lang="fr-FR" smtClean="0"/>
              <a:pPr/>
              <a:t>02/02/2015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8"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Entre autre acquis</a:t>
            </a:r>
            <a:endParaRPr lang="fr-FR" dirty="0"/>
          </a:p>
        </p:txBody>
      </p:sp>
      <p:sp>
        <p:nvSpPr>
          <p:cNvPr id="5" name="Espace réservé de la date 4"/>
          <p:cNvSpPr>
            <a:spLocks noGrp="1"/>
          </p:cNvSpPr>
          <p:nvPr>
            <p:ph type="dt" sz="half" idx="10"/>
          </p:nvPr>
        </p:nvSpPr>
        <p:spPr/>
        <p:txBody>
          <a:bodyPr/>
          <a:lstStyle/>
          <a:p>
            <a:fld id="{122621BD-3F05-4F25-AC2C-7798B6823E95}" type="datetime1">
              <a:rPr lang="fr-FR" smtClean="0"/>
              <a:pPr/>
              <a:t>02/02/2015</a:t>
            </a:fld>
            <a:endParaRPr lang="fr-FR"/>
          </a:p>
        </p:txBody>
      </p:sp>
      <p:sp>
        <p:nvSpPr>
          <p:cNvPr id="6" name="Espace réservé du pied de page 5"/>
          <p:cNvSpPr>
            <a:spLocks noGrp="1"/>
          </p:cNvSpPr>
          <p:nvPr>
            <p:ph type="ftr" sz="quarter" idx="11"/>
          </p:nvPr>
        </p:nvSpPr>
        <p:spPr/>
        <p:txBody>
          <a:bodyPr/>
          <a:lstStyle/>
          <a:p>
            <a:r>
              <a:rPr lang="fr-FR" smtClean="0"/>
              <a:t>Point focal CHM du Burkina Faso</a:t>
            </a:r>
            <a:endParaRPr lang="fr-FR"/>
          </a:p>
        </p:txBody>
      </p:sp>
      <p:sp>
        <p:nvSpPr>
          <p:cNvPr id="7" name="ZoneTexte 6"/>
          <p:cNvSpPr txBox="1"/>
          <p:nvPr/>
        </p:nvSpPr>
        <p:spPr>
          <a:xfrm>
            <a:off x="571472" y="2500306"/>
            <a:ext cx="7715304" cy="2246769"/>
          </a:xfrm>
          <a:prstGeom prst="rect">
            <a:avLst/>
          </a:prstGeom>
          <a:noFill/>
        </p:spPr>
        <p:txBody>
          <a:bodyPr wrap="square" rtlCol="0">
            <a:spAutoFit/>
          </a:bodyPr>
          <a:lstStyle/>
          <a:p>
            <a:r>
              <a:rPr lang="fr-FR" sz="2800" dirty="0" smtClean="0"/>
              <a:t>Réunion des pays du partenariat Belge du CHM sur la préparation du CHM-IAC, WGRI 5 et COP 12-MOP 7 à Buea (Cameroun), du 05 au 09 mai 2014.</a:t>
            </a:r>
          </a:p>
          <a:p>
            <a:endParaRPr lang="fr-FR" sz="2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b="1" dirty="0" smtClean="0"/>
              <a:t/>
            </a:r>
            <a:br>
              <a:rPr lang="fr-FR" b="1" dirty="0" smtClean="0"/>
            </a:br>
            <a:r>
              <a:rPr lang="fr-FR" b="1" dirty="0" smtClean="0"/>
              <a:t>SITUATION </a:t>
            </a:r>
            <a:r>
              <a:rPr lang="fr-FR" b="1" dirty="0"/>
              <a:t>DU </a:t>
            </a:r>
            <a:r>
              <a:rPr lang="fr-FR" b="1" dirty="0" err="1" smtClean="0"/>
              <a:t>DU</a:t>
            </a:r>
            <a:r>
              <a:rPr lang="fr-FR" b="1" dirty="0" smtClean="0"/>
              <a:t> </a:t>
            </a:r>
            <a:r>
              <a:rPr lang="fr-FR" b="1" dirty="0"/>
              <a:t>BURKINA FASO</a:t>
            </a:r>
            <a:r>
              <a:rPr lang="fr-FR" dirty="0"/>
              <a:t/>
            </a:r>
            <a:br>
              <a:rPr lang="fr-FR" dirty="0"/>
            </a:br>
            <a:endParaRPr lang="fr-FR" dirty="0"/>
          </a:p>
        </p:txBody>
      </p:sp>
      <p:pic>
        <p:nvPicPr>
          <p:cNvPr id="4" name="Espace réservé du contenu 3"/>
          <p:cNvPicPr>
            <a:picLocks noGrp="1"/>
          </p:cNvPicPr>
          <p:nvPr>
            <p:ph idx="1"/>
          </p:nvPr>
        </p:nvPicPr>
        <p:blipFill>
          <a:blip r:embed="rId2" cstate="print"/>
          <a:stretch>
            <a:fillRect/>
          </a:stretch>
        </p:blipFill>
        <p:spPr bwMode="auto">
          <a:xfrm>
            <a:off x="1692002" y="1554163"/>
            <a:ext cx="5912395" cy="4525962"/>
          </a:xfrm>
          <a:prstGeom prst="rect">
            <a:avLst/>
          </a:prstGeom>
          <a:noFill/>
          <a:ln w="9525">
            <a:noFill/>
            <a:miter lim="800000"/>
            <a:headEnd/>
            <a:tailEnd/>
          </a:ln>
        </p:spPr>
      </p:pic>
      <p:sp>
        <p:nvSpPr>
          <p:cNvPr id="6" name="Espace réservé du pied de page 5"/>
          <p:cNvSpPr>
            <a:spLocks noGrp="1"/>
          </p:cNvSpPr>
          <p:nvPr>
            <p:ph type="ftr" sz="quarter" idx="11"/>
          </p:nvPr>
        </p:nvSpPr>
        <p:spPr/>
        <p:txBody>
          <a:bodyPr/>
          <a:lstStyle/>
          <a:p>
            <a:r>
              <a:rPr lang="fr-FR" smtClean="0"/>
              <a:t>Point focal CHM du Burkina Faso</a:t>
            </a:r>
            <a:endParaRPr lang="fr-FR"/>
          </a:p>
        </p:txBody>
      </p:sp>
      <p:sp>
        <p:nvSpPr>
          <p:cNvPr id="7" name="Espace réservé de la date 6"/>
          <p:cNvSpPr>
            <a:spLocks noGrp="1"/>
          </p:cNvSpPr>
          <p:nvPr>
            <p:ph type="dt" sz="half" idx="10"/>
          </p:nvPr>
        </p:nvSpPr>
        <p:spPr/>
        <p:txBody>
          <a:bodyPr/>
          <a:lstStyle/>
          <a:p>
            <a:fld id="{D964AC37-B931-4FED-8E63-E7C4C2193191}" type="datetime1">
              <a:rPr lang="fr-FR" smtClean="0"/>
              <a:pPr/>
              <a:t>02/02/2015</a:t>
            </a:fld>
            <a:endParaRPr lang="fr-F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p:txBody>
          <a:bodyPr>
            <a:noAutofit/>
          </a:bodyPr>
          <a:lstStyle/>
          <a:p>
            <a:pPr algn="ctr"/>
            <a:r>
              <a:rPr lang="en-US" sz="4000" dirty="0" smtClean="0"/>
              <a:t> </a:t>
            </a:r>
            <a:r>
              <a:rPr lang="fr-FR" sz="4000" dirty="0" smtClean="0"/>
              <a:t>Relance activités CHM</a:t>
            </a:r>
            <a:endParaRPr lang="fr-FR" sz="4000" dirty="0"/>
          </a:p>
        </p:txBody>
      </p:sp>
      <p:sp>
        <p:nvSpPr>
          <p:cNvPr id="6" name="Espace réservé du pied de page 5"/>
          <p:cNvSpPr>
            <a:spLocks noGrp="1"/>
          </p:cNvSpPr>
          <p:nvPr>
            <p:ph type="ftr" sz="quarter" idx="11"/>
          </p:nvPr>
        </p:nvSpPr>
        <p:spPr/>
        <p:txBody>
          <a:bodyPr/>
          <a:lstStyle/>
          <a:p>
            <a:r>
              <a:rPr lang="fr-FR" smtClean="0"/>
              <a:t>Point focal CHM du Burkina Faso</a:t>
            </a:r>
            <a:endParaRPr lang="fr-FR"/>
          </a:p>
        </p:txBody>
      </p:sp>
      <p:sp>
        <p:nvSpPr>
          <p:cNvPr id="8" name="ZoneTexte 7"/>
          <p:cNvSpPr txBox="1"/>
          <p:nvPr/>
        </p:nvSpPr>
        <p:spPr>
          <a:xfrm>
            <a:off x="285720" y="1857364"/>
            <a:ext cx="8501090" cy="954107"/>
          </a:xfrm>
          <a:prstGeom prst="rect">
            <a:avLst/>
          </a:prstGeom>
          <a:noFill/>
        </p:spPr>
        <p:txBody>
          <a:bodyPr wrap="square" rtlCol="0">
            <a:spAutoFit/>
          </a:bodyPr>
          <a:lstStyle/>
          <a:p>
            <a:pPr algn="ctr"/>
            <a:r>
              <a:rPr lang="fr-FR" sz="2800" dirty="0" smtClean="0"/>
              <a:t>Nomination officielle du </a:t>
            </a:r>
            <a:r>
              <a:rPr lang="fr-FR" sz="2800" b="1" dirty="0" smtClean="0">
                <a:solidFill>
                  <a:srgbClr val="00B050"/>
                </a:solidFill>
              </a:rPr>
              <a:t>Point focal national </a:t>
            </a:r>
            <a:r>
              <a:rPr lang="fr-FR" sz="2800" dirty="0" smtClean="0"/>
              <a:t>pour le CHM du Burkina</a:t>
            </a:r>
          </a:p>
        </p:txBody>
      </p:sp>
      <p:pic>
        <p:nvPicPr>
          <p:cNvPr id="11" name="Image 10" descr="DSC00474.JPG"/>
          <p:cNvPicPr>
            <a:picLocks noChangeAspect="1"/>
          </p:cNvPicPr>
          <p:nvPr/>
        </p:nvPicPr>
        <p:blipFill>
          <a:blip r:embed="rId2" cstate="print"/>
          <a:stretch>
            <a:fillRect/>
          </a:stretch>
        </p:blipFill>
        <p:spPr>
          <a:xfrm>
            <a:off x="5929340" y="3071810"/>
            <a:ext cx="3143254" cy="3571900"/>
          </a:xfrm>
          <a:prstGeom prst="rect">
            <a:avLst/>
          </a:prstGeom>
        </p:spPr>
      </p:pic>
      <p:pic>
        <p:nvPicPr>
          <p:cNvPr id="12" name="Image 11" descr="Picture-iPhone 181 (Medium).jpg"/>
          <p:cNvPicPr>
            <a:picLocks noChangeAspect="1"/>
          </p:cNvPicPr>
          <p:nvPr/>
        </p:nvPicPr>
        <p:blipFill>
          <a:blip r:embed="rId3" cstate="print"/>
          <a:stretch>
            <a:fillRect/>
          </a:stretch>
        </p:blipFill>
        <p:spPr>
          <a:xfrm>
            <a:off x="2786050" y="4214818"/>
            <a:ext cx="3143272" cy="2270574"/>
          </a:xfrm>
          <a:prstGeom prst="rect">
            <a:avLst/>
          </a:prstGeom>
        </p:spPr>
      </p:pic>
      <p:pic>
        <p:nvPicPr>
          <p:cNvPr id="13" name="Image 12" descr="PICT0033"/>
          <p:cNvPicPr/>
          <p:nvPr/>
        </p:nvPicPr>
        <p:blipFill>
          <a:blip r:embed="rId4" cstate="print"/>
          <a:srcRect/>
          <a:stretch>
            <a:fillRect/>
          </a:stretch>
        </p:blipFill>
        <p:spPr bwMode="auto">
          <a:xfrm>
            <a:off x="72533" y="4214818"/>
            <a:ext cx="2713517" cy="2643182"/>
          </a:xfrm>
          <a:prstGeom prst="rect">
            <a:avLst/>
          </a:prstGeom>
          <a:noFill/>
          <a:ln w="9525">
            <a:noFill/>
            <a:miter lim="800000"/>
            <a:headEnd/>
            <a:tailEnd/>
          </a:ln>
        </p:spPr>
      </p:pic>
      <p:sp>
        <p:nvSpPr>
          <p:cNvPr id="9" name="Espace réservé de la date 8"/>
          <p:cNvSpPr>
            <a:spLocks noGrp="1"/>
          </p:cNvSpPr>
          <p:nvPr>
            <p:ph type="dt" sz="half" idx="10"/>
          </p:nvPr>
        </p:nvSpPr>
        <p:spPr/>
        <p:txBody>
          <a:bodyPr/>
          <a:lstStyle/>
          <a:p>
            <a:fld id="{DE4E6FC5-5204-434D-B8A5-0BB64EEE2824}" type="datetime1">
              <a:rPr lang="fr-FR" smtClean="0"/>
              <a:pPr/>
              <a:t>02/02/2015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03200"/>
            <a:ext cx="8229600" cy="939784"/>
          </a:xfrm>
        </p:spPr>
        <p:txBody>
          <a:bodyPr/>
          <a:lstStyle/>
          <a:p>
            <a:pPr algn="ctr"/>
            <a:r>
              <a:rPr lang="fr-FR" dirty="0" smtClean="0"/>
              <a:t>Activités en cours:</a:t>
            </a:r>
            <a:endParaRPr lang="fr-FR" dirty="0"/>
          </a:p>
        </p:txBody>
      </p:sp>
      <p:sp>
        <p:nvSpPr>
          <p:cNvPr id="6" name="Espace réservé du pied de page 5"/>
          <p:cNvSpPr>
            <a:spLocks noGrp="1"/>
          </p:cNvSpPr>
          <p:nvPr>
            <p:ph type="ftr" sz="quarter" idx="11"/>
          </p:nvPr>
        </p:nvSpPr>
        <p:spPr/>
        <p:txBody>
          <a:bodyPr/>
          <a:lstStyle/>
          <a:p>
            <a:r>
              <a:rPr lang="fr-FR" smtClean="0"/>
              <a:t>Point focal CHM du Burkina Faso</a:t>
            </a:r>
            <a:endParaRPr lang="fr-FR"/>
          </a:p>
        </p:txBody>
      </p:sp>
      <p:sp>
        <p:nvSpPr>
          <p:cNvPr id="7" name="ZoneTexte 6"/>
          <p:cNvSpPr txBox="1"/>
          <p:nvPr/>
        </p:nvSpPr>
        <p:spPr>
          <a:xfrm>
            <a:off x="214282" y="1142984"/>
            <a:ext cx="8643998" cy="1661993"/>
          </a:xfrm>
          <a:prstGeom prst="rect">
            <a:avLst/>
          </a:prstGeom>
          <a:noFill/>
        </p:spPr>
        <p:txBody>
          <a:bodyPr wrap="square" rtlCol="0">
            <a:spAutoFit/>
          </a:bodyPr>
          <a:lstStyle/>
          <a:p>
            <a:pPr algn="ctr"/>
            <a:r>
              <a:rPr lang="fr-FR" sz="2800" dirty="0" smtClean="0"/>
              <a:t>En réponse aux appels à projet CHM 2014, le Burkina a pu obtenir un financement pour la réalisation de quelques activités :</a:t>
            </a:r>
          </a:p>
          <a:p>
            <a:endParaRPr lang="fr-FR" dirty="0"/>
          </a:p>
        </p:txBody>
      </p:sp>
      <p:sp>
        <p:nvSpPr>
          <p:cNvPr id="8" name="ZoneTexte 7"/>
          <p:cNvSpPr txBox="1"/>
          <p:nvPr/>
        </p:nvSpPr>
        <p:spPr>
          <a:xfrm>
            <a:off x="285720" y="2857496"/>
            <a:ext cx="8572560" cy="954107"/>
          </a:xfrm>
          <a:prstGeom prst="rect">
            <a:avLst/>
          </a:prstGeom>
          <a:noFill/>
        </p:spPr>
        <p:txBody>
          <a:bodyPr wrap="square" rtlCol="0">
            <a:spAutoFit/>
          </a:bodyPr>
          <a:lstStyle/>
          <a:p>
            <a:pPr lvl="0" algn="ctr">
              <a:buFont typeface="Wingdings" pitchFamily="2" charset="2"/>
              <a:buChar char="v"/>
            </a:pPr>
            <a:r>
              <a:rPr lang="fr-FR" sz="2800" dirty="0" smtClean="0"/>
              <a:t>Un atelier d’information et d’échange avec les potentielles structures partenaires;</a:t>
            </a:r>
          </a:p>
        </p:txBody>
      </p:sp>
      <p:sp>
        <p:nvSpPr>
          <p:cNvPr id="9" name="Espace réservé de la date 8"/>
          <p:cNvSpPr>
            <a:spLocks noGrp="1"/>
          </p:cNvSpPr>
          <p:nvPr>
            <p:ph type="dt" sz="half" idx="10"/>
          </p:nvPr>
        </p:nvSpPr>
        <p:spPr/>
        <p:txBody>
          <a:bodyPr/>
          <a:lstStyle/>
          <a:p>
            <a:fld id="{9C0BEE4D-CB1C-4142-901E-AC7A2DAB50F5}" type="datetime1">
              <a:rPr lang="fr-FR" smtClean="0"/>
              <a:pPr/>
              <a:t>02/02/2015</a:t>
            </a:fld>
            <a:endParaRPr lang="fr-FR"/>
          </a:p>
        </p:txBody>
      </p:sp>
      <p:sp>
        <p:nvSpPr>
          <p:cNvPr id="10" name="ZoneTexte 9"/>
          <p:cNvSpPr txBox="1"/>
          <p:nvPr/>
        </p:nvSpPr>
        <p:spPr>
          <a:xfrm>
            <a:off x="285720" y="4214818"/>
            <a:ext cx="8643998" cy="954107"/>
          </a:xfrm>
          <a:prstGeom prst="rect">
            <a:avLst/>
          </a:prstGeom>
          <a:noFill/>
        </p:spPr>
        <p:txBody>
          <a:bodyPr wrap="square" rtlCol="0">
            <a:spAutoFit/>
          </a:bodyPr>
          <a:lstStyle/>
          <a:p>
            <a:pPr algn="ctr">
              <a:buFont typeface="Wingdings" pitchFamily="2" charset="2"/>
              <a:buChar char="v"/>
            </a:pPr>
            <a:r>
              <a:rPr lang="fr-FR" sz="2800" dirty="0" smtClean="0"/>
              <a:t>Identification et engagement formel des différents contributeurs du site;</a:t>
            </a:r>
          </a:p>
        </p:txBody>
      </p:sp>
      <p:sp>
        <p:nvSpPr>
          <p:cNvPr id="11" name="ZoneTexte 10"/>
          <p:cNvSpPr txBox="1"/>
          <p:nvPr/>
        </p:nvSpPr>
        <p:spPr>
          <a:xfrm>
            <a:off x="357158" y="5500702"/>
            <a:ext cx="8215370" cy="954107"/>
          </a:xfrm>
          <a:prstGeom prst="rect">
            <a:avLst/>
          </a:prstGeom>
          <a:noFill/>
        </p:spPr>
        <p:txBody>
          <a:bodyPr wrap="square" rtlCol="0">
            <a:spAutoFit/>
          </a:bodyPr>
          <a:lstStyle/>
          <a:p>
            <a:pPr algn="ctr">
              <a:buFont typeface="Wingdings" pitchFamily="2" charset="2"/>
              <a:buChar char="v"/>
            </a:pPr>
            <a:r>
              <a:rPr lang="fr-FR" sz="2800" dirty="0" smtClean="0"/>
              <a:t>Elaboration d’une stratégie pour la mise en œuvre du CHM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additive="base">
                                        <p:cTn id="25"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 calcmode="lin" valueType="num">
                                      <p:cBhvr additive="base">
                                        <p:cTn id="3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allAtOnce"/>
      <p:bldP spid="8" grpId="0" build="allAtOnce"/>
      <p:bldP spid="10" grpId="0" build="allAtOnce"/>
      <p:bldP spid="11"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Point focal CHM du Burkina Faso</a:t>
            </a:r>
            <a:endParaRPr lang="fr-FR"/>
          </a:p>
        </p:txBody>
      </p:sp>
      <p:sp>
        <p:nvSpPr>
          <p:cNvPr id="5" name="Espace réservé de la date 4"/>
          <p:cNvSpPr>
            <a:spLocks noGrp="1"/>
          </p:cNvSpPr>
          <p:nvPr>
            <p:ph type="dt" sz="half" idx="10"/>
          </p:nvPr>
        </p:nvSpPr>
        <p:spPr/>
        <p:txBody>
          <a:bodyPr/>
          <a:lstStyle/>
          <a:p>
            <a:fld id="{421232DD-9495-4E7F-A03F-C84C10EF2464}" type="datetime1">
              <a:rPr lang="fr-FR" smtClean="0"/>
              <a:pPr/>
              <a:t>02/02/2015</a:t>
            </a:fld>
            <a:endParaRPr lang="fr-FR"/>
          </a:p>
        </p:txBody>
      </p:sp>
      <p:pic>
        <p:nvPicPr>
          <p:cNvPr id="6" name="Image 5"/>
          <p:cNvPicPr/>
          <p:nvPr/>
        </p:nvPicPr>
        <p:blipFill>
          <a:blip r:embed="rId2" cstate="print"/>
          <a:stretch>
            <a:fillRect/>
          </a:stretch>
        </p:blipFill>
        <p:spPr>
          <a:xfrm>
            <a:off x="71438" y="357190"/>
            <a:ext cx="8929718" cy="64293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15"/>
          <p:cNvSpPr>
            <a:spLocks noChangeArrowheads="1" noChangeShapeType="1" noTextEdit="1"/>
          </p:cNvSpPr>
          <p:nvPr/>
        </p:nvSpPr>
        <p:spPr bwMode="auto">
          <a:xfrm>
            <a:off x="500034" y="269867"/>
            <a:ext cx="7489825" cy="2016125"/>
          </a:xfrm>
          <a:prstGeom prst="rect">
            <a:avLst/>
          </a:prstGeom>
        </p:spPr>
        <p:txBody>
          <a:bodyPr wrap="none" fromWordArt="1">
            <a:prstTxWarp prst="textSlantUp">
              <a:avLst>
                <a:gd name="adj" fmla="val 32056"/>
              </a:avLst>
            </a:prstTxWarp>
          </a:bodyPr>
          <a:lstStyle/>
          <a:p>
            <a:pPr algn="ctr"/>
            <a:r>
              <a:rPr lang="fr-FR" sz="360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Je vous remercie</a:t>
            </a:r>
          </a:p>
        </p:txBody>
      </p:sp>
      <p:pic>
        <p:nvPicPr>
          <p:cNvPr id="5" name="Espace réservé du contenu 4" descr="DSC00420.JPG"/>
          <p:cNvPicPr>
            <a:picLocks noGrp="1" noChangeAspect="1"/>
          </p:cNvPicPr>
          <p:nvPr>
            <p:ph idx="1"/>
          </p:nvPr>
        </p:nvPicPr>
        <p:blipFill>
          <a:blip r:embed="rId2" cstate="print"/>
          <a:stretch>
            <a:fillRect/>
          </a:stretch>
        </p:blipFill>
        <p:spPr>
          <a:xfrm>
            <a:off x="1638992" y="2272775"/>
            <a:ext cx="6018415" cy="4513811"/>
          </a:xfrm>
        </p:spPr>
      </p:pic>
      <p:sp>
        <p:nvSpPr>
          <p:cNvPr id="6" name="Espace réservé du pied de page 5"/>
          <p:cNvSpPr>
            <a:spLocks noGrp="1"/>
          </p:cNvSpPr>
          <p:nvPr>
            <p:ph type="ftr" sz="quarter" idx="11"/>
          </p:nvPr>
        </p:nvSpPr>
        <p:spPr/>
        <p:txBody>
          <a:bodyPr/>
          <a:lstStyle/>
          <a:p>
            <a:r>
              <a:rPr lang="fr-FR" smtClean="0"/>
              <a:t>Point focal CHM du Burkina Faso</a:t>
            </a:r>
            <a:endParaRPr lang="fr-FR"/>
          </a:p>
        </p:txBody>
      </p:sp>
      <p:sp>
        <p:nvSpPr>
          <p:cNvPr id="7" name="Espace réservé de la date 6"/>
          <p:cNvSpPr>
            <a:spLocks noGrp="1"/>
          </p:cNvSpPr>
          <p:nvPr>
            <p:ph type="dt" sz="half" idx="10"/>
          </p:nvPr>
        </p:nvSpPr>
        <p:spPr/>
        <p:txBody>
          <a:bodyPr/>
          <a:lstStyle/>
          <a:p>
            <a:fld id="{CCEE3FC7-B2D5-4563-BE71-7D04A0E7E326}" type="datetime1">
              <a:rPr lang="fr-FR" smtClean="0"/>
              <a:pPr/>
              <a:t>02/02/2015</a:t>
            </a:fld>
            <a:endParaRPr lang="fr-F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85720" y="214290"/>
            <a:ext cx="8643998" cy="1643074"/>
          </a:xfrm>
        </p:spPr>
        <p:txBody>
          <a:bodyPr>
            <a:noAutofit/>
          </a:bodyPr>
          <a:lstStyle/>
          <a:p>
            <a:r>
              <a:rPr lang="fr-FR" sz="2800" dirty="0" smtClean="0"/>
              <a:t>Cet ensemble d’état naturel  rend assez vulnérable, mais présente grande variété diversité biologique</a:t>
            </a:r>
          </a:p>
          <a:p>
            <a:r>
              <a:rPr lang="fr-FR" sz="2800" dirty="0" smtClean="0"/>
              <a:t> </a:t>
            </a:r>
            <a:endParaRPr lang="fr-FR" sz="2800" dirty="0"/>
          </a:p>
        </p:txBody>
      </p:sp>
      <p:sp>
        <p:nvSpPr>
          <p:cNvPr id="4" name="ZoneTexte 3"/>
          <p:cNvSpPr txBox="1"/>
          <p:nvPr/>
        </p:nvSpPr>
        <p:spPr>
          <a:xfrm>
            <a:off x="285720" y="3526414"/>
            <a:ext cx="8501122" cy="2831544"/>
          </a:xfrm>
          <a:prstGeom prst="rect">
            <a:avLst/>
          </a:prstGeom>
          <a:noFill/>
        </p:spPr>
        <p:txBody>
          <a:bodyPr wrap="square" rtlCol="0">
            <a:spAutoFit/>
          </a:bodyPr>
          <a:lstStyle/>
          <a:p>
            <a:pPr algn="ctr"/>
            <a:r>
              <a:rPr lang="fr-FR" sz="3200" dirty="0">
                <a:solidFill>
                  <a:schemeClr val="tx1">
                    <a:tint val="75000"/>
                  </a:schemeClr>
                </a:solidFill>
              </a:rPr>
              <a:t>Depuis l’entrée en vigueur, le 29 décembre 1993, de la Convention sur la Diversité Biologique, le Burkina Faso s’est résolument engagé dans la voie de l’application de ce traité dont il est Partie </a:t>
            </a:r>
            <a:r>
              <a:rPr lang="fr-FR" sz="3200" dirty="0" smtClean="0">
                <a:solidFill>
                  <a:schemeClr val="tx1">
                    <a:tint val="75000"/>
                  </a:schemeClr>
                </a:solidFill>
              </a:rPr>
              <a:t>contractante</a:t>
            </a:r>
            <a:endParaRPr lang="fr-FR" sz="3200" dirty="0">
              <a:solidFill>
                <a:schemeClr val="tx1">
                  <a:tint val="75000"/>
                </a:schemeClr>
              </a:solidFill>
            </a:endParaRPr>
          </a:p>
          <a:p>
            <a:endParaRPr lang="fr-FR" dirty="0"/>
          </a:p>
        </p:txBody>
      </p:sp>
      <p:sp>
        <p:nvSpPr>
          <p:cNvPr id="8" name="ZoneTexte 7"/>
          <p:cNvSpPr txBox="1"/>
          <p:nvPr/>
        </p:nvSpPr>
        <p:spPr>
          <a:xfrm>
            <a:off x="285720" y="1928802"/>
            <a:ext cx="8501122" cy="954107"/>
          </a:xfrm>
          <a:prstGeom prst="rect">
            <a:avLst/>
          </a:prstGeom>
          <a:noFill/>
        </p:spPr>
        <p:txBody>
          <a:bodyPr wrap="square" rtlCol="0">
            <a:spAutoFit/>
          </a:bodyPr>
          <a:lstStyle/>
          <a:p>
            <a:pPr algn="ctr"/>
            <a:r>
              <a:rPr lang="fr-FR" sz="2800" dirty="0" smtClean="0"/>
              <a:t>Cette situation interpelle </a:t>
            </a:r>
          </a:p>
          <a:p>
            <a:pPr algn="ctr"/>
            <a:r>
              <a:rPr lang="fr-FR" sz="2800" dirty="0" smtClean="0"/>
              <a:t>tous les acteurs à tous les niveaux</a:t>
            </a:r>
          </a:p>
        </p:txBody>
      </p:sp>
      <p:sp>
        <p:nvSpPr>
          <p:cNvPr id="7" name="Espace réservé de la date 6"/>
          <p:cNvSpPr>
            <a:spLocks noGrp="1"/>
          </p:cNvSpPr>
          <p:nvPr>
            <p:ph type="dt" sz="half" idx="10"/>
          </p:nvPr>
        </p:nvSpPr>
        <p:spPr/>
        <p:txBody>
          <a:bodyPr/>
          <a:lstStyle/>
          <a:p>
            <a:fld id="{AF0266EE-7908-41F2-BBD5-2F0A99D7D452}" type="datetime1">
              <a:rPr lang="fr-FR" smtClean="0"/>
              <a:pPr/>
              <a:t>02/02/2015</a:t>
            </a:fld>
            <a:endParaRPr lang="fr-FR"/>
          </a:p>
        </p:txBody>
      </p:sp>
      <p:sp>
        <p:nvSpPr>
          <p:cNvPr id="9" name="Espace réservé du pied de page 8"/>
          <p:cNvSpPr>
            <a:spLocks noGrp="1"/>
          </p:cNvSpPr>
          <p:nvPr>
            <p:ph type="ftr" sz="quarter" idx="11"/>
          </p:nvPr>
        </p:nvSpPr>
        <p:spPr/>
        <p:txBody>
          <a:bodyPr/>
          <a:lstStyle/>
          <a:p>
            <a:r>
              <a:rPr lang="fr-FR" smtClean="0"/>
              <a:t>Point focal CHM du Burkina Faso</a:t>
            </a:r>
            <a:endParaRPr lang="fr-F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additive="base">
                                        <p:cTn id="2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 calcmode="lin" valueType="num">
                                      <p:cBhvr additive="base">
                                        <p:cTn id="2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allAtOnce"/>
      <p:bldP spid="8"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4282" y="2071678"/>
            <a:ext cx="8443914" cy="571504"/>
          </a:xfrm>
        </p:spPr>
        <p:txBody>
          <a:bodyPr>
            <a:normAutofit lnSpcReduction="10000"/>
          </a:bodyPr>
          <a:lstStyle/>
          <a:p>
            <a:pPr algn="just">
              <a:buNone/>
            </a:pPr>
            <a:r>
              <a:rPr lang="fr-FR" dirty="0" smtClean="0"/>
              <a:t>    Dont l’objectif final recherché est d’aboutir à: </a:t>
            </a:r>
            <a:endParaRPr lang="fr-FR" dirty="0"/>
          </a:p>
        </p:txBody>
      </p:sp>
      <p:sp>
        <p:nvSpPr>
          <p:cNvPr id="6" name="Espace réservé du pied de page 5"/>
          <p:cNvSpPr>
            <a:spLocks noGrp="1"/>
          </p:cNvSpPr>
          <p:nvPr>
            <p:ph type="ftr" sz="quarter" idx="11"/>
          </p:nvPr>
        </p:nvSpPr>
        <p:spPr/>
        <p:txBody>
          <a:bodyPr/>
          <a:lstStyle/>
          <a:p>
            <a:r>
              <a:rPr lang="fr-FR" smtClean="0"/>
              <a:t>Point focal CHM du Burkina Faso</a:t>
            </a:r>
            <a:endParaRPr lang="fr-FR"/>
          </a:p>
        </p:txBody>
      </p:sp>
      <p:sp>
        <p:nvSpPr>
          <p:cNvPr id="4" name="ZoneTexte 3"/>
          <p:cNvSpPr txBox="1"/>
          <p:nvPr/>
        </p:nvSpPr>
        <p:spPr>
          <a:xfrm>
            <a:off x="357158" y="928670"/>
            <a:ext cx="8286808" cy="1077218"/>
          </a:xfrm>
          <a:prstGeom prst="rect">
            <a:avLst/>
          </a:prstGeom>
          <a:noFill/>
        </p:spPr>
        <p:txBody>
          <a:bodyPr wrap="square" rtlCol="0">
            <a:spAutoFit/>
          </a:bodyPr>
          <a:lstStyle/>
          <a:p>
            <a:pPr algn="ctr"/>
            <a:r>
              <a:rPr lang="fr-FR" sz="3200" dirty="0"/>
              <a:t>Une </a:t>
            </a:r>
            <a:r>
              <a:rPr lang="fr-FR" sz="3200" b="1" dirty="0" smtClean="0">
                <a:effectLst>
                  <a:outerShdw blurRad="38100" dist="38100" dir="2700000" algn="tl">
                    <a:srgbClr val="000000">
                      <a:alpha val="43137"/>
                    </a:srgbClr>
                  </a:outerShdw>
                </a:effectLst>
              </a:rPr>
              <a:t>Stratégie Nationale </a:t>
            </a:r>
            <a:r>
              <a:rPr lang="fr-FR" sz="3200" dirty="0" smtClean="0"/>
              <a:t>et </a:t>
            </a:r>
            <a:r>
              <a:rPr lang="fr-FR" sz="3200" dirty="0"/>
              <a:t>un </a:t>
            </a:r>
            <a:r>
              <a:rPr lang="fr-FR" sz="3200" b="1" dirty="0" smtClean="0">
                <a:effectLst>
                  <a:outerShdw blurRad="38100" dist="38100" dir="2700000" algn="tl">
                    <a:srgbClr val="000000">
                      <a:alpha val="43137"/>
                    </a:srgbClr>
                  </a:outerShdw>
                </a:effectLst>
              </a:rPr>
              <a:t>Plan d’Action </a:t>
            </a:r>
            <a:r>
              <a:rPr lang="fr-FR" sz="3200" dirty="0" smtClean="0"/>
              <a:t>en </a:t>
            </a:r>
            <a:r>
              <a:rPr lang="fr-FR" sz="3200" dirty="0"/>
              <a:t>phase </a:t>
            </a:r>
            <a:r>
              <a:rPr lang="fr-FR" sz="3200" dirty="0" smtClean="0"/>
              <a:t>d’exécution</a:t>
            </a:r>
            <a:endParaRPr lang="fr-FR" sz="3200" dirty="0"/>
          </a:p>
        </p:txBody>
      </p:sp>
      <p:sp>
        <p:nvSpPr>
          <p:cNvPr id="7" name="ZoneTexte 6"/>
          <p:cNvSpPr txBox="1"/>
          <p:nvPr/>
        </p:nvSpPr>
        <p:spPr>
          <a:xfrm>
            <a:off x="285720" y="285728"/>
            <a:ext cx="8286808" cy="584775"/>
          </a:xfrm>
          <a:prstGeom prst="rect">
            <a:avLst/>
          </a:prstGeom>
          <a:noFill/>
        </p:spPr>
        <p:txBody>
          <a:bodyPr wrap="square" rtlCol="0">
            <a:spAutoFit/>
          </a:bodyPr>
          <a:lstStyle/>
          <a:p>
            <a:pPr algn="ctr"/>
            <a:r>
              <a:rPr lang="fr-FR" sz="32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POUR LE COMPTE DE LA CONVENTION</a:t>
            </a:r>
            <a:endParaRPr lang="fr-FR" sz="32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sp>
        <p:nvSpPr>
          <p:cNvPr id="8" name="Espace réservé de la date 7"/>
          <p:cNvSpPr>
            <a:spLocks noGrp="1"/>
          </p:cNvSpPr>
          <p:nvPr>
            <p:ph type="dt" sz="half" idx="10"/>
          </p:nvPr>
        </p:nvSpPr>
        <p:spPr/>
        <p:txBody>
          <a:bodyPr/>
          <a:lstStyle/>
          <a:p>
            <a:fld id="{300EB7CA-B67F-48AA-B5A3-0C86A0BA8F10}" type="datetime1">
              <a:rPr lang="fr-FR" smtClean="0"/>
              <a:pPr/>
              <a:t>02/02/2015</a:t>
            </a:fld>
            <a:endParaRPr lang="fr-FR"/>
          </a:p>
        </p:txBody>
      </p:sp>
      <p:sp>
        <p:nvSpPr>
          <p:cNvPr id="10" name="Flèche droite 9"/>
          <p:cNvSpPr/>
          <p:nvPr/>
        </p:nvSpPr>
        <p:spPr>
          <a:xfrm>
            <a:off x="428596" y="3071810"/>
            <a:ext cx="57150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droite 10"/>
          <p:cNvSpPr/>
          <p:nvPr/>
        </p:nvSpPr>
        <p:spPr>
          <a:xfrm>
            <a:off x="428596" y="4286256"/>
            <a:ext cx="57150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droite 11"/>
          <p:cNvSpPr/>
          <p:nvPr/>
        </p:nvSpPr>
        <p:spPr>
          <a:xfrm>
            <a:off x="500034" y="5500702"/>
            <a:ext cx="57150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1071538" y="2832083"/>
            <a:ext cx="7786742" cy="954107"/>
          </a:xfrm>
          <a:prstGeom prst="rect">
            <a:avLst/>
          </a:prstGeom>
          <a:noFill/>
        </p:spPr>
        <p:txBody>
          <a:bodyPr wrap="square" rtlCol="0">
            <a:spAutoFit/>
          </a:bodyPr>
          <a:lstStyle/>
          <a:p>
            <a:r>
              <a:rPr lang="fr-FR" sz="2800" dirty="0" smtClean="0">
                <a:solidFill>
                  <a:schemeClr val="tx2"/>
                </a:solidFill>
              </a:rPr>
              <a:t>une amélioration continue de la situation écologique du pays; </a:t>
            </a:r>
          </a:p>
        </p:txBody>
      </p:sp>
      <p:sp>
        <p:nvSpPr>
          <p:cNvPr id="14" name="ZoneTexte 13"/>
          <p:cNvSpPr txBox="1"/>
          <p:nvPr/>
        </p:nvSpPr>
        <p:spPr>
          <a:xfrm>
            <a:off x="1071538" y="4046529"/>
            <a:ext cx="8072462" cy="954107"/>
          </a:xfrm>
          <a:prstGeom prst="rect">
            <a:avLst/>
          </a:prstGeom>
          <a:noFill/>
        </p:spPr>
        <p:txBody>
          <a:bodyPr wrap="square" rtlCol="0">
            <a:spAutoFit/>
          </a:bodyPr>
          <a:lstStyle/>
          <a:p>
            <a:r>
              <a:rPr lang="fr-FR" sz="2800" dirty="0" smtClean="0">
                <a:solidFill>
                  <a:schemeClr val="tx2"/>
                </a:solidFill>
              </a:rPr>
              <a:t>une réduction de l’érosion du patrimoine génétique des espèces animales et végétales;</a:t>
            </a:r>
          </a:p>
        </p:txBody>
      </p:sp>
      <p:sp>
        <p:nvSpPr>
          <p:cNvPr id="15" name="ZoneTexte 14"/>
          <p:cNvSpPr txBox="1"/>
          <p:nvPr/>
        </p:nvSpPr>
        <p:spPr>
          <a:xfrm>
            <a:off x="1142976" y="5260975"/>
            <a:ext cx="8001024" cy="954107"/>
          </a:xfrm>
          <a:prstGeom prst="rect">
            <a:avLst/>
          </a:prstGeom>
          <a:noFill/>
        </p:spPr>
        <p:txBody>
          <a:bodyPr wrap="square" rtlCol="0">
            <a:spAutoFit/>
          </a:bodyPr>
          <a:lstStyle/>
          <a:p>
            <a:r>
              <a:rPr lang="fr-FR" sz="2800" dirty="0" smtClean="0">
                <a:solidFill>
                  <a:schemeClr val="tx2"/>
                </a:solidFill>
              </a:rPr>
              <a:t>un éveil de la  conscience collective nationale sur les enjeux de la perte de la diversité biologique</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 calcmode="lin" valueType="num">
                                      <p:cBhvr additive="base">
                                        <p:cTn id="36"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 calcmode="lin" valueType="num">
                                      <p:cBhvr additive="base">
                                        <p:cTn id="4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 calcmode="lin" valueType="num">
                                      <p:cBhvr additive="base">
                                        <p:cTn id="48"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build="allAtOnce"/>
      <p:bldP spid="7" grpId="0" build="allAtOnce"/>
      <p:bldP spid="10" grpId="0" animBg="1"/>
      <p:bldP spid="11" grpId="0" animBg="1"/>
      <p:bldP spid="12" grpId="0" animBg="1"/>
      <p:bldP spid="13" grpId="0" build="allAtOnce"/>
      <p:bldP spid="14" grpId="0" build="allAtOnce"/>
      <p:bldP spid="15"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1406" y="2000240"/>
            <a:ext cx="4572032" cy="2928958"/>
          </a:xfrm>
        </p:spPr>
        <p:txBody>
          <a:bodyPr>
            <a:noAutofit/>
          </a:bodyPr>
          <a:lstStyle/>
          <a:p>
            <a:pPr algn="ctr">
              <a:buNone/>
            </a:pPr>
            <a:endParaRPr lang="fr-FR" sz="2400" dirty="0" smtClean="0"/>
          </a:p>
          <a:p>
            <a:pPr algn="ctr">
              <a:buNone/>
            </a:pPr>
            <a:r>
              <a:rPr lang="fr-FR" sz="2800" dirty="0" smtClean="0"/>
              <a:t>Le 5</a:t>
            </a:r>
            <a:r>
              <a:rPr lang="fr-FR" sz="2800" baseline="30000" dirty="0" smtClean="0"/>
              <a:t>ème</a:t>
            </a:r>
            <a:r>
              <a:rPr lang="fr-FR" sz="2800" dirty="0" smtClean="0"/>
              <a:t> Rapport National du Burkina Faso sur la Diversité Biologique est validé depuis  le 06 mai 2014</a:t>
            </a:r>
            <a:endParaRPr lang="fr-FR" sz="2800" dirty="0"/>
          </a:p>
        </p:txBody>
      </p:sp>
      <p:sp>
        <p:nvSpPr>
          <p:cNvPr id="5" name="Espace réservé du pied de page 4"/>
          <p:cNvSpPr>
            <a:spLocks noGrp="1"/>
          </p:cNvSpPr>
          <p:nvPr>
            <p:ph type="ftr" sz="quarter" idx="11"/>
          </p:nvPr>
        </p:nvSpPr>
        <p:spPr/>
        <p:txBody>
          <a:bodyPr/>
          <a:lstStyle/>
          <a:p>
            <a:r>
              <a:rPr lang="fr-FR" smtClean="0"/>
              <a:t>Point focal CHM du Burkina Faso</a:t>
            </a:r>
            <a:endParaRPr lang="fr-FR"/>
          </a:p>
        </p:txBody>
      </p:sp>
      <p:sp>
        <p:nvSpPr>
          <p:cNvPr id="6" name="ZoneTexte 5"/>
          <p:cNvSpPr txBox="1"/>
          <p:nvPr/>
        </p:nvSpPr>
        <p:spPr>
          <a:xfrm>
            <a:off x="285720" y="285728"/>
            <a:ext cx="8286808" cy="584775"/>
          </a:xfrm>
          <a:prstGeom prst="rect">
            <a:avLst/>
          </a:prstGeom>
          <a:noFill/>
        </p:spPr>
        <p:txBody>
          <a:bodyPr wrap="square" rtlCol="0">
            <a:spAutoFit/>
          </a:bodyPr>
          <a:lstStyle/>
          <a:p>
            <a:pPr algn="ctr"/>
            <a:r>
              <a:rPr lang="fr-FR" sz="32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POUR LE COMPTE DE LA CONVENTION</a:t>
            </a:r>
            <a:endParaRPr lang="fr-FR" sz="32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pic>
        <p:nvPicPr>
          <p:cNvPr id="7" name="Image 6"/>
          <p:cNvPicPr/>
          <p:nvPr/>
        </p:nvPicPr>
        <p:blipFill>
          <a:blip r:embed="rId2" cstate="print"/>
          <a:srcRect/>
          <a:stretch>
            <a:fillRect/>
          </a:stretch>
        </p:blipFill>
        <p:spPr bwMode="auto">
          <a:xfrm>
            <a:off x="4714876" y="1071546"/>
            <a:ext cx="4214842" cy="5500726"/>
          </a:xfrm>
          <a:prstGeom prst="rect">
            <a:avLst/>
          </a:prstGeom>
          <a:noFill/>
          <a:ln w="9525">
            <a:noFill/>
            <a:miter lim="800000"/>
            <a:headEnd/>
            <a:tailEnd/>
          </a:ln>
        </p:spPr>
      </p:pic>
      <p:sp>
        <p:nvSpPr>
          <p:cNvPr id="8" name="Espace réservé de la date 7"/>
          <p:cNvSpPr>
            <a:spLocks noGrp="1"/>
          </p:cNvSpPr>
          <p:nvPr>
            <p:ph type="dt" sz="half" idx="10"/>
          </p:nvPr>
        </p:nvSpPr>
        <p:spPr/>
        <p:txBody>
          <a:bodyPr/>
          <a:lstStyle/>
          <a:p>
            <a:fld id="{3BA2383F-444A-438D-BC59-156C1CD5356D}" type="datetime1">
              <a:rPr lang="fr-FR" smtClean="0"/>
              <a:pPr/>
              <a:t>02/02/2015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6"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654164"/>
          </a:xfrm>
        </p:spPr>
        <p:txBody>
          <a:bodyPr>
            <a:normAutofit/>
          </a:bodyPr>
          <a:lstStyle/>
          <a:p>
            <a:r>
              <a:rPr lang="fr-FR" dirty="0" smtClean="0"/>
              <a:t/>
            </a:r>
            <a:br>
              <a:rPr lang="fr-FR" dirty="0" smtClean="0"/>
            </a:br>
            <a:endParaRPr lang="fr-FR" dirty="0"/>
          </a:p>
        </p:txBody>
      </p:sp>
      <p:sp>
        <p:nvSpPr>
          <p:cNvPr id="3" name="Espace réservé du contenu 2"/>
          <p:cNvSpPr>
            <a:spLocks noGrp="1"/>
          </p:cNvSpPr>
          <p:nvPr>
            <p:ph idx="1"/>
          </p:nvPr>
        </p:nvSpPr>
        <p:spPr>
          <a:xfrm>
            <a:off x="500034" y="1928802"/>
            <a:ext cx="8229600" cy="1143008"/>
          </a:xfrm>
        </p:spPr>
        <p:txBody>
          <a:bodyPr/>
          <a:lstStyle/>
          <a:p>
            <a:pPr algn="ctr">
              <a:buNone/>
            </a:pPr>
            <a:r>
              <a:rPr lang="fr-FR" dirty="0" smtClean="0"/>
              <a:t>Mai 2006;  Activités de sensibilisation à l'écocitoyenneté dans 5 régions du Burkina </a:t>
            </a:r>
          </a:p>
          <a:p>
            <a:pPr algn="just">
              <a:buNone/>
            </a:pPr>
            <a:endParaRPr lang="fr-FR" dirty="0"/>
          </a:p>
        </p:txBody>
      </p:sp>
      <p:sp>
        <p:nvSpPr>
          <p:cNvPr id="9" name="Espace réservé du pied de page 8"/>
          <p:cNvSpPr>
            <a:spLocks noGrp="1"/>
          </p:cNvSpPr>
          <p:nvPr>
            <p:ph type="ftr" sz="quarter" idx="11"/>
          </p:nvPr>
        </p:nvSpPr>
        <p:spPr/>
        <p:txBody>
          <a:bodyPr/>
          <a:lstStyle/>
          <a:p>
            <a:r>
              <a:rPr lang="fr-FR" smtClean="0"/>
              <a:t>Point focal CHM du Burkina Faso</a:t>
            </a:r>
            <a:endParaRPr lang="fr-FR"/>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1025" name="WordArt 1" descr="Marbre blanc"/>
          <p:cNvSpPr>
            <a:spLocks noChangeArrowheads="1" noChangeShapeType="1" noTextEdit="1"/>
          </p:cNvSpPr>
          <p:nvPr/>
        </p:nvSpPr>
        <p:spPr bwMode="auto">
          <a:xfrm>
            <a:off x="500034" y="423846"/>
            <a:ext cx="7715304" cy="647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rtl="0"/>
            <a:r>
              <a:rPr lang="fr-FR" sz="3600" kern="10" spc="0" dirty="0" smtClean="0">
                <a:ln w="9525">
                  <a:round/>
                  <a:headEnd/>
                  <a:tailEnd/>
                </a:ln>
                <a:blipFill dpi="0" rotWithShape="0">
                  <a:blip r:embed="rId2"/>
                  <a:srcRect/>
                  <a:tile tx="0" ty="0" sx="100000" sy="100000" flip="none" algn="tl"/>
                </a:blipFill>
                <a:effectLst/>
                <a:latin typeface="Arial Black"/>
              </a:rPr>
              <a:t>ACTIONS POUR LE CHM</a:t>
            </a:r>
            <a:endParaRPr lang="fr-FR" sz="3600" kern="10" spc="0" dirty="0">
              <a:ln w="9525">
                <a:round/>
                <a:headEnd/>
                <a:tailEnd/>
              </a:ln>
              <a:blipFill dpi="0" rotWithShape="0">
                <a:blip r:embed="rId2"/>
                <a:srcRect/>
                <a:tile tx="0" ty="0" sx="100000" sy="100000" flip="none" algn="tl"/>
              </a:blipFill>
              <a:effectLst/>
              <a:latin typeface="Arial Black"/>
            </a:endParaRPr>
          </a:p>
        </p:txBody>
      </p:sp>
      <p:pic>
        <p:nvPicPr>
          <p:cNvPr id="6" name="Image 5" descr="region eco"/>
          <p:cNvPicPr/>
          <p:nvPr/>
        </p:nvPicPr>
        <p:blipFill>
          <a:blip r:embed="rId3" cstate="print"/>
          <a:srcRect/>
          <a:stretch>
            <a:fillRect/>
          </a:stretch>
        </p:blipFill>
        <p:spPr bwMode="auto">
          <a:xfrm>
            <a:off x="285752" y="3214686"/>
            <a:ext cx="4214810" cy="3071834"/>
          </a:xfrm>
          <a:prstGeom prst="rect">
            <a:avLst/>
          </a:prstGeom>
          <a:noFill/>
        </p:spPr>
      </p:pic>
      <p:pic>
        <p:nvPicPr>
          <p:cNvPr id="7" name="Image 6"/>
          <p:cNvPicPr/>
          <p:nvPr/>
        </p:nvPicPr>
        <p:blipFill>
          <a:blip r:embed="rId4" cstate="print"/>
          <a:srcRect/>
          <a:stretch>
            <a:fillRect/>
          </a:stretch>
        </p:blipFill>
        <p:spPr bwMode="auto">
          <a:xfrm>
            <a:off x="4857752" y="3286124"/>
            <a:ext cx="4000528" cy="3071834"/>
          </a:xfrm>
          <a:prstGeom prst="rect">
            <a:avLst/>
          </a:prstGeom>
          <a:noFill/>
          <a:ln w="9525">
            <a:noFill/>
            <a:miter lim="800000"/>
            <a:headEnd/>
            <a:tailEnd/>
          </a:ln>
        </p:spPr>
      </p:pic>
      <p:sp>
        <p:nvSpPr>
          <p:cNvPr id="10" name="Espace réservé de la date 9"/>
          <p:cNvSpPr>
            <a:spLocks noGrp="1"/>
          </p:cNvSpPr>
          <p:nvPr>
            <p:ph type="dt" sz="half" idx="10"/>
          </p:nvPr>
        </p:nvSpPr>
        <p:spPr/>
        <p:txBody>
          <a:bodyPr/>
          <a:lstStyle/>
          <a:p>
            <a:fld id="{6D83598C-504F-4130-B730-584A0D99B1A4}" type="datetime1">
              <a:rPr lang="fr-FR" smtClean="0"/>
              <a:pPr/>
              <a:t>02/02/2015</a:t>
            </a:fld>
            <a:endParaRPr lang="fr-FR"/>
          </a:p>
        </p:txBody>
      </p:sp>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25">
                                            <p:txEl>
                                              <p:pRg st="0" end="0"/>
                                            </p:txEl>
                                          </p:spTgt>
                                        </p:tgtEl>
                                        <p:attrNameLst>
                                          <p:attrName>style.visibility</p:attrName>
                                        </p:attrNameLst>
                                      </p:cBhvr>
                                      <p:to>
                                        <p:strVal val="visible"/>
                                      </p:to>
                                    </p:set>
                                    <p:anim calcmode="lin" valueType="num">
                                      <p:cBhvr additive="base">
                                        <p:cTn id="7" dur="500" fill="hold"/>
                                        <p:tgtEl>
                                          <p:spTgt spid="10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1025"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876" y="71414"/>
            <a:ext cx="8858280" cy="1143000"/>
          </a:xfrm>
        </p:spPr>
        <p:txBody>
          <a:bodyPr>
            <a:normAutofit/>
          </a:bodyPr>
          <a:lstStyle/>
          <a:p>
            <a:pPr algn="ctr"/>
            <a:r>
              <a:rPr lang="fr-FR" sz="2800" dirty="0" smtClean="0"/>
              <a:t>Réseaux  de gestion d’informations existants </a:t>
            </a:r>
            <a:endParaRPr lang="fr-FR" sz="2800" dirty="0"/>
          </a:p>
        </p:txBody>
      </p:sp>
      <p:sp>
        <p:nvSpPr>
          <p:cNvPr id="3" name="Espace réservé du contenu 2"/>
          <p:cNvSpPr>
            <a:spLocks noGrp="1"/>
          </p:cNvSpPr>
          <p:nvPr>
            <p:ph idx="1"/>
          </p:nvPr>
        </p:nvSpPr>
        <p:spPr>
          <a:xfrm>
            <a:off x="285720" y="3314712"/>
            <a:ext cx="8401080" cy="1257296"/>
          </a:xfrm>
        </p:spPr>
        <p:txBody>
          <a:bodyPr>
            <a:normAutofit/>
          </a:bodyPr>
          <a:lstStyle/>
          <a:p>
            <a:pPr algn="ctr">
              <a:buFont typeface="Wingdings" pitchFamily="2" charset="2"/>
              <a:buChar char="Ø"/>
            </a:pPr>
            <a:r>
              <a:rPr lang="fr-FR" sz="3200" dirty="0" smtClean="0"/>
              <a:t>le réseau d'information et de documentation environnementale (</a:t>
            </a:r>
            <a:r>
              <a:rPr lang="fr-FR" sz="3200" b="1" dirty="0" smtClean="0">
                <a:effectLst>
                  <a:outerShdw blurRad="38100" dist="38100" dir="2700000" algn="tl">
                    <a:srgbClr val="000000">
                      <a:alpha val="43137"/>
                    </a:srgbClr>
                  </a:outerShdw>
                </a:effectLst>
              </a:rPr>
              <a:t>RIDEB</a:t>
            </a:r>
            <a:r>
              <a:rPr lang="fr-FR" sz="3200" dirty="0" smtClean="0"/>
              <a:t>) créé 2006</a:t>
            </a:r>
          </a:p>
          <a:p>
            <a:pPr lvl="0">
              <a:buNone/>
            </a:pPr>
            <a:endParaRPr lang="fr-FR" dirty="0" smtClean="0"/>
          </a:p>
          <a:p>
            <a:pPr>
              <a:buNone/>
            </a:pPr>
            <a:endParaRPr lang="fr-FR" dirty="0"/>
          </a:p>
        </p:txBody>
      </p:sp>
      <p:sp>
        <p:nvSpPr>
          <p:cNvPr id="7" name="Espace réservé du pied de page 6"/>
          <p:cNvSpPr>
            <a:spLocks noGrp="1"/>
          </p:cNvSpPr>
          <p:nvPr>
            <p:ph type="ftr" sz="quarter" idx="11"/>
          </p:nvPr>
        </p:nvSpPr>
        <p:spPr/>
        <p:txBody>
          <a:bodyPr/>
          <a:lstStyle/>
          <a:p>
            <a:r>
              <a:rPr lang="fr-FR" smtClean="0"/>
              <a:t>Point focal CHM du Burkina Faso</a:t>
            </a:r>
            <a:endParaRPr lang="fr-FR"/>
          </a:p>
        </p:txBody>
      </p:sp>
      <p:sp>
        <p:nvSpPr>
          <p:cNvPr id="4" name="ZoneTexte 3"/>
          <p:cNvSpPr txBox="1"/>
          <p:nvPr/>
        </p:nvSpPr>
        <p:spPr>
          <a:xfrm>
            <a:off x="214282" y="1643050"/>
            <a:ext cx="8643998" cy="1754326"/>
          </a:xfrm>
          <a:prstGeom prst="rect">
            <a:avLst/>
          </a:prstGeom>
          <a:noFill/>
        </p:spPr>
        <p:txBody>
          <a:bodyPr wrap="square" rtlCol="0">
            <a:spAutoFit/>
          </a:bodyPr>
          <a:lstStyle/>
          <a:p>
            <a:pPr lvl="0" algn="ctr">
              <a:buFont typeface="Wingdings" pitchFamily="2" charset="2"/>
              <a:buChar char="Ø"/>
            </a:pPr>
            <a:r>
              <a:rPr lang="fr-FR" sz="2400" dirty="0" smtClean="0"/>
              <a:t> </a:t>
            </a:r>
            <a:r>
              <a:rPr lang="fr-FR" sz="2800" dirty="0" smtClean="0"/>
              <a:t>Réseau du Programme National de Gestion de l’Information sur le Milieu (</a:t>
            </a:r>
            <a:r>
              <a:rPr lang="fr-FR" sz="2800" b="1" dirty="0" smtClean="0">
                <a:effectLst>
                  <a:outerShdw blurRad="38100" dist="38100" dir="2700000" algn="tl">
                    <a:srgbClr val="000000">
                      <a:alpha val="43137"/>
                    </a:srgbClr>
                  </a:outerShdw>
                </a:effectLst>
              </a:rPr>
              <a:t>PNGIM</a:t>
            </a:r>
            <a:r>
              <a:rPr lang="fr-FR" sz="2800" dirty="0" smtClean="0"/>
              <a:t>) depuis 1993 avec des missions plus ou moins pointues</a:t>
            </a:r>
            <a:endParaRPr lang="fr-FR" sz="2400" dirty="0" smtClean="0"/>
          </a:p>
          <a:p>
            <a:endParaRPr lang="fr-FR" sz="2400" dirty="0"/>
          </a:p>
        </p:txBody>
      </p:sp>
      <p:sp>
        <p:nvSpPr>
          <p:cNvPr id="5" name="ZoneTexte 4"/>
          <p:cNvSpPr txBox="1"/>
          <p:nvPr/>
        </p:nvSpPr>
        <p:spPr>
          <a:xfrm>
            <a:off x="214282" y="4830087"/>
            <a:ext cx="8572560" cy="1815882"/>
          </a:xfrm>
          <a:prstGeom prst="rect">
            <a:avLst/>
          </a:prstGeom>
          <a:noFill/>
        </p:spPr>
        <p:txBody>
          <a:bodyPr wrap="square" rtlCol="0">
            <a:spAutoFit/>
          </a:bodyPr>
          <a:lstStyle/>
          <a:p>
            <a:pPr lvl="0" algn="ctr">
              <a:buFont typeface="Wingdings" pitchFamily="2" charset="2"/>
              <a:buChar char="Ø"/>
            </a:pPr>
            <a:r>
              <a:rPr lang="fr-FR" sz="2800" dirty="0" smtClean="0">
                <a:latin typeface="Bookman Old Style" pitchFamily="18" charset="0"/>
              </a:rPr>
              <a:t>L’institutionnalisation  de la rédaction du </a:t>
            </a:r>
            <a:r>
              <a:rPr lang="fr-FR" sz="2800" b="1" dirty="0" smtClean="0">
                <a:effectLst>
                  <a:outerShdw blurRad="38100" dist="38100" dir="2700000" algn="tl">
                    <a:srgbClr val="000000">
                      <a:alpha val="43137"/>
                    </a:srgbClr>
                  </a:outerShdw>
                </a:effectLst>
                <a:latin typeface="Bookman Old Style" pitchFamily="18" charset="0"/>
              </a:rPr>
              <a:t>REEB </a:t>
            </a:r>
          </a:p>
          <a:p>
            <a:pPr lvl="0" algn="ctr"/>
            <a:r>
              <a:rPr lang="fr-FR" sz="2800" dirty="0" smtClean="0">
                <a:effectLst>
                  <a:outerShdw blurRad="38100" dist="38100" dir="2700000" algn="tl">
                    <a:srgbClr val="000000">
                      <a:alpha val="43137"/>
                    </a:srgbClr>
                  </a:outerShdw>
                </a:effectLst>
                <a:latin typeface="Bookman Old Style" pitchFamily="18" charset="0"/>
              </a:rPr>
              <a:t>(</a:t>
            </a:r>
            <a:r>
              <a:rPr lang="fr-FR" sz="2800" b="1" dirty="0" smtClean="0">
                <a:latin typeface="Bookman Old Style" pitchFamily="18" charset="0"/>
              </a:rPr>
              <a:t>R</a:t>
            </a:r>
            <a:r>
              <a:rPr lang="fr-FR" sz="2800" dirty="0" smtClean="0">
                <a:latin typeface="Bookman Old Style" pitchFamily="18" charset="0"/>
              </a:rPr>
              <a:t>apport  sur l’</a:t>
            </a:r>
            <a:r>
              <a:rPr lang="fr-FR" sz="2800" b="1" dirty="0" smtClean="0">
                <a:latin typeface="Bookman Old Style" pitchFamily="18" charset="0"/>
              </a:rPr>
              <a:t>E</a:t>
            </a:r>
            <a:r>
              <a:rPr lang="fr-FR" sz="2800" dirty="0" smtClean="0">
                <a:latin typeface="Bookman Old Style" pitchFamily="18" charset="0"/>
              </a:rPr>
              <a:t>tat de l’</a:t>
            </a:r>
            <a:r>
              <a:rPr lang="fr-FR" sz="2800" b="1" dirty="0" smtClean="0">
                <a:latin typeface="Bookman Old Style" pitchFamily="18" charset="0"/>
              </a:rPr>
              <a:t>E</a:t>
            </a:r>
            <a:r>
              <a:rPr lang="fr-FR" sz="2800" dirty="0" smtClean="0">
                <a:latin typeface="Bookman Old Style" pitchFamily="18" charset="0"/>
              </a:rPr>
              <a:t>nvironnement au </a:t>
            </a:r>
            <a:r>
              <a:rPr lang="fr-FR" sz="2800" b="1" dirty="0" smtClean="0">
                <a:latin typeface="Bookman Old Style" pitchFamily="18" charset="0"/>
              </a:rPr>
              <a:t>B</a:t>
            </a:r>
            <a:r>
              <a:rPr lang="fr-FR" sz="2800" dirty="0" smtClean="0">
                <a:latin typeface="Bookman Old Style" pitchFamily="18" charset="0"/>
              </a:rPr>
              <a:t>F)</a:t>
            </a:r>
            <a:endParaRPr lang="fr-FR" sz="2800" dirty="0" smtClean="0"/>
          </a:p>
          <a:p>
            <a:endParaRPr lang="fr-FR" sz="2800" dirty="0"/>
          </a:p>
        </p:txBody>
      </p:sp>
      <p:sp>
        <p:nvSpPr>
          <p:cNvPr id="8" name="Espace réservé de la date 7"/>
          <p:cNvSpPr>
            <a:spLocks noGrp="1"/>
          </p:cNvSpPr>
          <p:nvPr>
            <p:ph type="dt" sz="half" idx="10"/>
          </p:nvPr>
        </p:nvSpPr>
        <p:spPr/>
        <p:txBody>
          <a:bodyPr/>
          <a:lstStyle/>
          <a:p>
            <a:fld id="{C7F09C7D-531F-4585-9B9E-3B1DA4212FCC}" type="datetime1">
              <a:rPr lang="fr-FR" smtClean="0"/>
              <a:pPr/>
              <a:t>02/02/2015</a:t>
            </a:fld>
            <a:endParaRPr lang="fr-F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 calcmode="lin" valueType="num">
                                      <p:cBhvr additive="base">
                                        <p:cTn id="2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P spid="4" grpId="0" build="allAtOnce"/>
      <p:bldP spid="5"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PRODUCTION DES REEB</a:t>
            </a:r>
            <a:r>
              <a:rPr lang="fr-FR" sz="2800" dirty="0" smtClean="0"/>
              <a:t>S</a:t>
            </a:r>
            <a:endParaRPr lang="fr-FR" dirty="0"/>
          </a:p>
        </p:txBody>
      </p:sp>
      <p:sp>
        <p:nvSpPr>
          <p:cNvPr id="5" name="Espace réservé du pied de page 4"/>
          <p:cNvSpPr>
            <a:spLocks noGrp="1"/>
          </p:cNvSpPr>
          <p:nvPr>
            <p:ph type="ftr" sz="quarter" idx="11"/>
          </p:nvPr>
        </p:nvSpPr>
        <p:spPr/>
        <p:txBody>
          <a:bodyPr/>
          <a:lstStyle/>
          <a:p>
            <a:r>
              <a:rPr lang="fr-FR" dirty="0" smtClean="0"/>
              <a:t>Point focal CHM du Burkina Faso</a:t>
            </a:r>
            <a:endParaRPr lang="fr-FR" dirty="0"/>
          </a:p>
        </p:txBody>
      </p:sp>
      <p:pic>
        <p:nvPicPr>
          <p:cNvPr id="6" name="Picture 7"/>
          <p:cNvPicPr>
            <a:picLocks noChangeAspect="1" noChangeArrowheads="1"/>
          </p:cNvPicPr>
          <p:nvPr/>
        </p:nvPicPr>
        <p:blipFill>
          <a:blip r:embed="rId3" cstate="print"/>
          <a:srcRect/>
          <a:stretch>
            <a:fillRect/>
          </a:stretch>
        </p:blipFill>
        <p:spPr bwMode="auto">
          <a:xfrm>
            <a:off x="66027" y="1857364"/>
            <a:ext cx="3005775" cy="3857652"/>
          </a:xfrm>
          <a:prstGeom prst="rect">
            <a:avLst/>
          </a:prstGeom>
          <a:noFill/>
          <a:ln w="9525">
            <a:noFill/>
            <a:miter lim="800000"/>
            <a:headEnd/>
            <a:tailEnd/>
          </a:ln>
          <a:effectLst/>
        </p:spPr>
      </p:pic>
      <p:graphicFrame>
        <p:nvGraphicFramePr>
          <p:cNvPr id="1026" name="Object 6"/>
          <p:cNvGraphicFramePr>
            <a:graphicFrameLocks noChangeAspect="1"/>
          </p:cNvGraphicFramePr>
          <p:nvPr/>
        </p:nvGraphicFramePr>
        <p:xfrm>
          <a:off x="3143250" y="1857391"/>
          <a:ext cx="2857500" cy="3857625"/>
        </p:xfrm>
        <a:graphic>
          <a:graphicData uri="http://schemas.openxmlformats.org/presentationml/2006/ole">
            <p:oleObj spid="_x0000_s1026" name="Acrobat Document" r:id="rId4" imgW="5017680" imgH="7064640" progId="AcroExch.Document.7">
              <p:embed/>
            </p:oleObj>
          </a:graphicData>
        </a:graphic>
      </p:graphicFrame>
      <p:pic>
        <p:nvPicPr>
          <p:cNvPr id="8" name="Image 7"/>
          <p:cNvPicPr/>
          <p:nvPr/>
        </p:nvPicPr>
        <p:blipFill>
          <a:blip r:embed="rId5" cstate="print"/>
          <a:srcRect/>
          <a:stretch>
            <a:fillRect/>
          </a:stretch>
        </p:blipFill>
        <p:spPr bwMode="auto">
          <a:xfrm>
            <a:off x="6072076" y="1857364"/>
            <a:ext cx="2929080" cy="3857652"/>
          </a:xfrm>
          <a:prstGeom prst="rect">
            <a:avLst/>
          </a:prstGeom>
          <a:noFill/>
          <a:ln w="9525">
            <a:noFill/>
            <a:miter lim="800000"/>
            <a:headEnd/>
            <a:tailEnd/>
          </a:ln>
        </p:spPr>
      </p:pic>
      <p:sp>
        <p:nvSpPr>
          <p:cNvPr id="9" name="ZoneTexte 8"/>
          <p:cNvSpPr txBox="1"/>
          <p:nvPr/>
        </p:nvSpPr>
        <p:spPr>
          <a:xfrm>
            <a:off x="1071538" y="5643578"/>
            <a:ext cx="857256" cy="400110"/>
          </a:xfrm>
          <a:prstGeom prst="rect">
            <a:avLst/>
          </a:prstGeom>
          <a:noFill/>
        </p:spPr>
        <p:txBody>
          <a:bodyPr wrap="square" rtlCol="0">
            <a:spAutoFit/>
          </a:bodyPr>
          <a:lstStyle/>
          <a:p>
            <a:r>
              <a:rPr lang="fr-FR" sz="2000" b="1" dirty="0" smtClean="0"/>
              <a:t>2002</a:t>
            </a:r>
            <a:endParaRPr lang="fr-FR" sz="2000" b="1" dirty="0"/>
          </a:p>
        </p:txBody>
      </p:sp>
      <p:sp>
        <p:nvSpPr>
          <p:cNvPr id="10" name="ZoneTexte 9"/>
          <p:cNvSpPr txBox="1"/>
          <p:nvPr/>
        </p:nvSpPr>
        <p:spPr>
          <a:xfrm>
            <a:off x="4214810" y="5643578"/>
            <a:ext cx="1071570" cy="400110"/>
          </a:xfrm>
          <a:prstGeom prst="rect">
            <a:avLst/>
          </a:prstGeom>
          <a:noFill/>
        </p:spPr>
        <p:txBody>
          <a:bodyPr wrap="square" rtlCol="0">
            <a:spAutoFit/>
          </a:bodyPr>
          <a:lstStyle/>
          <a:p>
            <a:r>
              <a:rPr lang="fr-FR" sz="2000" b="1" dirty="0" smtClean="0"/>
              <a:t>2006</a:t>
            </a:r>
            <a:endParaRPr lang="fr-FR" sz="2000" b="1" dirty="0"/>
          </a:p>
        </p:txBody>
      </p:sp>
      <p:sp>
        <p:nvSpPr>
          <p:cNvPr id="11" name="ZoneTexte 10"/>
          <p:cNvSpPr txBox="1"/>
          <p:nvPr/>
        </p:nvSpPr>
        <p:spPr>
          <a:xfrm>
            <a:off x="6929454" y="5672096"/>
            <a:ext cx="928694" cy="400110"/>
          </a:xfrm>
          <a:prstGeom prst="rect">
            <a:avLst/>
          </a:prstGeom>
          <a:noFill/>
        </p:spPr>
        <p:txBody>
          <a:bodyPr wrap="square" rtlCol="0">
            <a:spAutoFit/>
          </a:bodyPr>
          <a:lstStyle/>
          <a:p>
            <a:r>
              <a:rPr lang="fr-FR" sz="2000" b="1" dirty="0" smtClean="0"/>
              <a:t>2010</a:t>
            </a:r>
            <a:endParaRPr lang="fr-FR" sz="2000" b="1" dirty="0"/>
          </a:p>
        </p:txBody>
      </p:sp>
      <p:sp>
        <p:nvSpPr>
          <p:cNvPr id="12" name="Espace réservé de la date 11"/>
          <p:cNvSpPr>
            <a:spLocks noGrp="1"/>
          </p:cNvSpPr>
          <p:nvPr>
            <p:ph type="dt" sz="half" idx="10"/>
          </p:nvPr>
        </p:nvSpPr>
        <p:spPr/>
        <p:txBody>
          <a:bodyPr/>
          <a:lstStyle/>
          <a:p>
            <a:fld id="{8D06969C-ADB4-4990-9432-87856FE2A4DD}" type="datetime1">
              <a:rPr lang="fr-FR" smtClean="0"/>
              <a:pPr/>
              <a:t>02/02/2015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romenade">
  <a:themeElements>
    <a:clrScheme name="Promenad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Promenade">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Promenade">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826</TotalTime>
  <Words>886</Words>
  <Application>Microsoft Office PowerPoint</Application>
  <PresentationFormat>Affichage à l'écran (4:3)</PresentationFormat>
  <Paragraphs>157</Paragraphs>
  <Slides>33</Slides>
  <Notes>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33</vt:i4>
      </vt:variant>
    </vt:vector>
  </HeadingPairs>
  <TitlesOfParts>
    <vt:vector size="35" baseType="lpstr">
      <vt:lpstr>Promenade</vt:lpstr>
      <vt:lpstr>Acrobat Document</vt:lpstr>
      <vt:lpstr> LE CHM DU BURKINA FASO </vt:lpstr>
      <vt:lpstr> SITUATION DU BURKINA FASO </vt:lpstr>
      <vt:lpstr> SITUATION DU DU BURKINA FASO </vt:lpstr>
      <vt:lpstr>Diapositive 4</vt:lpstr>
      <vt:lpstr>Diapositive 5</vt:lpstr>
      <vt:lpstr>Diapositive 6</vt:lpstr>
      <vt:lpstr> </vt:lpstr>
      <vt:lpstr>Réseaux  de gestion d’informations existants </vt:lpstr>
      <vt:lpstr>PRODUCTION DES REEBS</vt:lpstr>
      <vt:lpstr>Diapositive 10</vt:lpstr>
      <vt:lpstr>Pause observée</vt:lpstr>
      <vt:lpstr>Pause observée</vt:lpstr>
      <vt:lpstr> Relance activités CHM</vt:lpstr>
      <vt:lpstr>Diapositive 14</vt:lpstr>
      <vt:lpstr>CADRE INSTITUTIONNEL </vt:lpstr>
      <vt:lpstr>CADRE INSTITUTIONNEL </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Entre autre acquis</vt:lpstr>
      <vt:lpstr> Relance activités CHM</vt:lpstr>
      <vt:lpstr>Activités en cours:</vt:lpstr>
      <vt:lpstr>Diapositive 32</vt:lpstr>
      <vt:lpstr>Diapositive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SITUATION DU CHM DU BURKINA FASO</dc:title>
  <dc:creator>HP</dc:creator>
  <cp:lastModifiedBy>akponajd</cp:lastModifiedBy>
  <cp:revision>132</cp:revision>
  <dcterms:created xsi:type="dcterms:W3CDTF">2013-12-12T10:12:56Z</dcterms:created>
  <dcterms:modified xsi:type="dcterms:W3CDTF">2015-02-02T09:18:18Z</dcterms:modified>
</cp:coreProperties>
</file>