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0" r:id="rId3"/>
    <p:sldId id="309" r:id="rId4"/>
    <p:sldId id="290" r:id="rId5"/>
    <p:sldId id="311" r:id="rId6"/>
    <p:sldId id="312" r:id="rId7"/>
    <p:sldId id="283" r:id="rId8"/>
    <p:sldId id="304" r:id="rId9"/>
    <p:sldId id="306" r:id="rId10"/>
    <p:sldId id="308" r:id="rId11"/>
    <p:sldId id="310" r:id="rId12"/>
    <p:sldId id="303" r:id="rId13"/>
    <p:sldId id="314" r:id="rId14"/>
    <p:sldId id="313" r:id="rId15"/>
    <p:sldId id="316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26FA5-F9BE-486E-8327-B25EA38C601E}" type="datetimeFigureOut">
              <a:rPr lang="pt-PT" smtClean="0"/>
              <a:pPr/>
              <a:t>02-02-2015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4079-8326-4C6A-8F90-D7A5FDC4ECDA}" type="slidenum">
              <a:rPr lang="pt-PT" smtClean="0"/>
              <a:pPr/>
              <a:t>‹N°›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882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91E6-CFA5-4FC5-97FC-77804D555157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88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81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61A66-6D28-4AD8-A156-3DC8B4EFDB6B}" type="slidenum">
              <a:rPr lang="pt-PT" smtClean="0"/>
              <a:pPr eaLnBrk="1" hangingPunct="1"/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691E6-CFA5-4FC5-97FC-77804D555157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cta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44D26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7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051B-EC08-4ABD-84F5-A3867C9B4B39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8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43F7-EEA0-4848-9341-AE6F96C7EE73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10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30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394C-2FB2-4842-B69E-E3A240075385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6BAD-E17D-4F11-A91F-7F4C4CF3B66C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13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8389-F77C-40FB-8670-2F9123C91EF9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F7FB-0F99-4B8C-8399-8B6A7B6B57E5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8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2C0F-A3D0-4381-9A9F-5624D13FCBCC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7808-533C-4D25-B08C-D411DC7B1C3F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5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FB0C-9D47-4B70-846E-5ADDF7BAE5AA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8FF1-EF77-4D50-81D8-6F9F3E6FD865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31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E980-F97C-406C-AD58-2800F3D993C8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0A9A-489D-447A-9A02-39934411E366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44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D3E7-7A97-4386-9020-6647AF8E9E0D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10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11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003F-0FF5-4242-8E55-C1EC9E44BD3A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76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9FCC-00D7-428C-9AEC-AC0FC072F863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4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27C6-EF3C-4AD1-A709-54D719773D99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9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9953-B83F-4555-A380-472176048AE3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3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4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402-1D55-47D0-BE22-5824282C91B1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72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D782-D182-4682-A377-A65261AE7836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2772-4237-43A1-A127-F668DBABE3BB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9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CDF0-74A4-4813-A02A-FEA39EB597FE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8173-3E2B-4E4F-BAF9-608EFECF440D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95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ex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en-US" altLang="pt-PT" smtClean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113B5E-A92F-47EE-B34A-621E67C75919}" type="datetimeFigureOut">
              <a:rPr lang="pt-PT">
                <a:solidFill>
                  <a:srgbClr val="444D26"/>
                </a:solidFill>
              </a:rPr>
              <a:pPr>
                <a:defRPr/>
              </a:pPr>
              <a:t>02-02-2015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>
              <a:solidFill>
                <a:srgbClr val="444D26"/>
              </a:solidFill>
            </a:endParaRPr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F27B6-EFAF-45E4-B210-AA94A042D390}" type="slidenum">
              <a:rPr lang="pt-PT">
                <a:solidFill>
                  <a:srgbClr val="444D26"/>
                </a:solidFill>
              </a:rPr>
              <a:pPr>
                <a:defRPr/>
              </a:pPr>
              <a:t>‹N°›</a:t>
            </a:fld>
            <a:endParaRPr lang="pt-PT">
              <a:solidFill>
                <a:srgbClr val="444D26"/>
              </a:solidFill>
            </a:endParaRPr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46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295658"/>
            <a:ext cx="8352928" cy="1549152"/>
          </a:xfrm>
          <a:noFill/>
        </p:spPr>
        <p:txBody>
          <a:bodyPr/>
          <a:lstStyle/>
          <a:p>
            <a:r>
              <a:rPr lang="fr-FR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République de Guinée-Bissau</a:t>
            </a:r>
            <a:br>
              <a:rPr lang="fr-FR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fr-FR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Institut de la Biodiversité et des Aires Protégées (IBAP</a:t>
            </a:r>
            <a:r>
              <a:rPr lang="pt-PT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</a:t>
            </a:r>
            <a:endParaRPr lang="pt-PT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3" name="Imagem 3" descr="IBAP NOVO LOGO TIPO 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832"/>
            <a:ext cx="1259235" cy="13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4348" y="4643446"/>
            <a:ext cx="700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Atelier  de « Promotion de la coopération sous régionale pour la mise en œuvre du centre d´échange d´information sur la biodiversité (CHM) » </a:t>
            </a:r>
          </a:p>
          <a:p>
            <a:pPr algn="ctr"/>
            <a:r>
              <a:rPr lang="fr-FR" b="1" dirty="0" smtClean="0">
                <a:solidFill>
                  <a:srgbClr val="FFC000"/>
                </a:solidFill>
              </a:rPr>
              <a:t>Cotonou du 25 au 27 Novembre 2014</a:t>
            </a:r>
          </a:p>
          <a:p>
            <a:pPr algn="ctr"/>
            <a:endParaRPr lang="fr-FR" b="1" dirty="0" smtClean="0">
              <a:solidFill>
                <a:srgbClr val="FFC000"/>
              </a:solidFill>
            </a:endParaRPr>
          </a:p>
          <a:p>
            <a:pPr algn="ctr"/>
            <a:endParaRPr lang="fr-FR" b="1" dirty="0" smtClean="0">
              <a:solidFill>
                <a:srgbClr val="FFC000"/>
              </a:solidFill>
            </a:endParaRPr>
          </a:p>
          <a:p>
            <a:pPr algn="r"/>
            <a:r>
              <a:rPr lang="fr-FR" b="1" dirty="0" err="1" smtClean="0">
                <a:solidFill>
                  <a:srgbClr val="FFC000"/>
                </a:solidFill>
              </a:rPr>
              <a:t>Udimila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</a:rPr>
              <a:t>Kadija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</a:rPr>
              <a:t>Queta</a:t>
            </a:r>
            <a:endParaRPr lang="pt-P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" y="588"/>
            <a:ext cx="9141658" cy="6856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Naturiel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des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Lagunes</a:t>
            </a:r>
            <a:r>
              <a:rPr lang="pt-PT" sz="3200" b="1" dirty="0" smtClean="0">
                <a:solidFill>
                  <a:srgbClr val="030301"/>
                </a:solidFill>
              </a:rPr>
              <a:t>  de </a:t>
            </a:r>
            <a:r>
              <a:rPr lang="pt-PT" sz="3200" b="1" dirty="0" err="1" smtClean="0">
                <a:solidFill>
                  <a:srgbClr val="030301"/>
                </a:solidFill>
              </a:rPr>
              <a:t>Cufada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rgbClr val="030301"/>
                </a:solidFill>
              </a:rPr>
              <a:t>Convention sur la Diversité Biologique</a:t>
            </a:r>
            <a:endParaRPr lang="fr-FR" sz="3600" b="1" u="sng" dirty="0">
              <a:solidFill>
                <a:srgbClr val="03030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072098"/>
          </a:xfrm>
        </p:spPr>
        <p:txBody>
          <a:bodyPr/>
          <a:lstStyle/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La Guinée-Bissau a ratifiée la Convention sur la Diversité Biologique en 1995;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En tant que Pays Partie de la Convention, elle a élaborée en 2002, la 1</a:t>
            </a:r>
            <a:r>
              <a:rPr lang="fr-FR" baseline="30000" dirty="0" smtClean="0">
                <a:solidFill>
                  <a:srgbClr val="030301"/>
                </a:solidFill>
                <a:latin typeface="Arial Narrow" pitchFamily="34" charset="0"/>
              </a:rPr>
              <a:t>ère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 Stratégie et Plan d’Action National pour la Diversité Biologique;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En 2012 la tutelle de la Convention a passée a l' IBAP;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En 2014, le pays a élaboré son 5</a:t>
            </a:r>
            <a:r>
              <a:rPr lang="fr-FR" baseline="30000" dirty="0" smtClean="0">
                <a:solidFill>
                  <a:srgbClr val="030301"/>
                </a:solidFill>
                <a:latin typeface="Arial Narrow" pitchFamily="34" charset="0"/>
              </a:rPr>
              <a:t>ème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 Rapport National qui a été soumis au Secrétariat de la Convention; 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Il est en cours l’élaboration de la 2</a:t>
            </a:r>
            <a:r>
              <a:rPr lang="fr-FR" baseline="30000" dirty="0" smtClean="0">
                <a:solidFill>
                  <a:srgbClr val="030301"/>
                </a:solidFill>
                <a:latin typeface="Arial Narrow" pitchFamily="34" charset="0"/>
              </a:rPr>
              <a:t>ème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 Stratégie et Plan d’Action National sur la Diversité Biologique.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3929090"/>
          </a:xfrm>
        </p:spPr>
        <p:txBody>
          <a:bodyPr/>
          <a:lstStyle/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La Guinée-Bissau en tant que Pays Partie a la Convention, a pour obligation de créer une plateforme d’échange d’information et le Clearing-House </a:t>
            </a:r>
            <a:r>
              <a:rPr lang="fr-FR" dirty="0" err="1" smtClean="0">
                <a:solidFill>
                  <a:srgbClr val="030301"/>
                </a:solidFill>
                <a:latin typeface="Arial Narrow" pitchFamily="34" charset="0"/>
              </a:rPr>
              <a:t>Mechanism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La pays a souffert au cours des dernières années des successifs instabilités politiques. Quand la CBD a passée sur la tutelle de l’IBAP, il ya eu ensuite un Coup d’Etat (depuis 1998), toutes ces raisons a amenée au retard dans la création de la</a:t>
            </a:r>
            <a:r>
              <a:rPr lang="pt-PT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structure du CHM.</a:t>
            </a:r>
            <a:endParaRPr lang="pt-PT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 lvl="0">
              <a:buNone/>
            </a:pPr>
            <a:endParaRPr lang="pt-PT" sz="3000" dirty="0" smtClean="0">
              <a:solidFill>
                <a:srgbClr val="030301"/>
              </a:solidFill>
            </a:endParaRPr>
          </a:p>
          <a:p>
            <a:endParaRPr lang="pt-PT" dirty="0">
              <a:solidFill>
                <a:srgbClr val="03030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500066"/>
            <a:ext cx="8401080" cy="1071546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</a:rPr>
              <a:t>Processus de création du Clearing-House </a:t>
            </a:r>
            <a:r>
              <a:rPr lang="fr-FR" sz="3200" b="1" u="sng" dirty="0" err="1" smtClean="0">
                <a:solidFill>
                  <a:srgbClr val="030301"/>
                </a:solidFill>
              </a:rPr>
              <a:t>Mechanism</a:t>
            </a:r>
            <a:r>
              <a:rPr lang="fr-FR" sz="3200" b="1" u="sng" dirty="0" smtClean="0">
                <a:solidFill>
                  <a:srgbClr val="030301"/>
                </a:solidFill>
              </a:rPr>
              <a:t> en Guinée-Bissau</a:t>
            </a:r>
            <a:endParaRPr lang="fr-FR" sz="3200" b="1" u="sng" dirty="0">
              <a:solidFill>
                <a:srgbClr val="03030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47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4976834"/>
          </a:xfrm>
        </p:spPr>
        <p:txBody>
          <a:bodyPr/>
          <a:lstStyle/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Choisi le Point Focal CHM;</a:t>
            </a:r>
          </a:p>
          <a:p>
            <a:pPr lvl="0"/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Récemment il a été crée un Comité de Pilotage constitue par des représentants de différentes institutions;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Ce CP a défini les priorités et une liste d’institutions qu‘iront supporter la création et la diffusion de la Stratégie et Plan d‘Action CHM et EPANDB;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Il a été défini le contenu du Site Web pour la diffusion de la convention et des activités développées et a développer qui sera directement liée au site Web de l’IBAP;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Les services d’informations a fournir ont été décrits;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Les contactes avec les Agences de Communication pour la création du Site Web du CHM ont été débutées.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</a:rPr>
              <a:t>Progrès</a:t>
            </a:r>
            <a:endParaRPr lang="fr-FR" sz="3200" b="1" u="sng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929354"/>
          </a:xfrm>
        </p:spPr>
        <p:txBody>
          <a:bodyPr/>
          <a:lstStyle/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Comme l’EPANDB se trouve encore  en phase d’élaboration   ou compilation des documents sectoriels, ils est prévu de:</a:t>
            </a:r>
          </a:p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Choisir l’institution qu’ira mieux abriter la structure CHM;</a:t>
            </a:r>
          </a:p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Au sein de l’IBAP il existe déjà une stratégie pour la conservation de la biodiversité et des Aires Protégées, un réseau de collecte des savoirs traditionnels, un système de sensibilisation a travers les radios communautaires et des EVA (Ecole de Vérification Environnement). La structure CHM prétend s’appuyer  dans ce processus;</a:t>
            </a:r>
          </a:p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Le Comite National du CHM doit être constitué et officialisé;</a:t>
            </a:r>
          </a:p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Elaborer le PAN CHM;</a:t>
            </a:r>
          </a:p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Renforcer les capacités techniques et la coopération scientifique et technique;</a:t>
            </a:r>
          </a:p>
          <a:p>
            <a:r>
              <a:rPr lang="fr-FR" sz="2500" dirty="0" smtClean="0">
                <a:solidFill>
                  <a:srgbClr val="030301"/>
                </a:solidFill>
                <a:latin typeface="Arial Narrow" pitchFamily="34" charset="0"/>
              </a:rPr>
              <a:t> Instaurer un mécanisme financier pour le CHM Guinée-Bissau.</a:t>
            </a:r>
          </a:p>
          <a:p>
            <a:endParaRPr lang="pt-PT" dirty="0" smtClean="0">
              <a:solidFill>
                <a:srgbClr val="030301"/>
              </a:solidFill>
            </a:endParaRPr>
          </a:p>
          <a:p>
            <a:endParaRPr lang="pt-PT" dirty="0">
              <a:solidFill>
                <a:srgbClr val="03030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</a:rPr>
              <a:t>Perspectives</a:t>
            </a:r>
            <a:endParaRPr lang="fr-FR" sz="3200" b="1" u="sng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" y="0"/>
            <a:ext cx="9140561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57356" y="500042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FFFF00"/>
                </a:solidFill>
              </a:rPr>
              <a:t>MUITO OBRIGADA</a:t>
            </a:r>
          </a:p>
          <a:p>
            <a:r>
              <a:rPr lang="pt-PT" sz="4000" b="1" dirty="0" smtClean="0">
                <a:solidFill>
                  <a:srgbClr val="FFFF00"/>
                </a:solidFill>
              </a:rPr>
              <a:t>MERCI BEAUCOUP</a:t>
            </a:r>
            <a:endParaRPr lang="pt-PT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fr-FR" sz="3200" b="1" u="sng" dirty="0" smtClean="0">
                <a:solidFill>
                  <a:srgbClr val="030301"/>
                </a:solidFill>
              </a:rPr>
              <a:t>Contexte</a:t>
            </a:r>
            <a:endParaRPr lang="fr-FR" sz="3200" b="1" u="sng" dirty="0">
              <a:solidFill>
                <a:srgbClr val="03030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302854" cy="6000768"/>
          </a:xfrm>
        </p:spPr>
        <p:txBody>
          <a:bodyPr/>
          <a:lstStyle/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La GB se situe sur la Cote Occidentale de l’Afrique;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Avec une superficie de 36.125 km2;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Constituée par une partie continentale et une autre insulaire composée par 88 iles et ilots;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Avec environ 1.600.000 habitants;</a:t>
            </a:r>
          </a:p>
          <a:p>
            <a:r>
              <a:rPr lang="fr-FR" sz="2800" dirty="0" smtClean="0">
                <a:solidFill>
                  <a:srgbClr val="030301"/>
                </a:solidFill>
                <a:latin typeface="Arial Narrow" pitchFamily="34" charset="0"/>
              </a:rPr>
              <a:t>80% vit dans la zone côtière et dépend des ressources naturelles pour sa survie.</a:t>
            </a:r>
          </a:p>
          <a:p>
            <a:endParaRPr lang="pt-PT" sz="3000" dirty="0" smtClean="0">
              <a:solidFill>
                <a:srgbClr val="030301"/>
              </a:solidFill>
              <a:latin typeface="Arial Narrow" pitchFamily="34" charset="0"/>
            </a:endParaRPr>
          </a:p>
          <a:p>
            <a:pPr>
              <a:buNone/>
            </a:pPr>
            <a:endParaRPr lang="pt-PT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2"/>
            <a:endParaRPr lang="pt-PT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pt-PT" dirty="0">
              <a:latin typeface="Arial Narrow" pitchFamily="34" charset="0"/>
            </a:endParaRPr>
          </a:p>
        </p:txBody>
      </p:sp>
      <p:pic>
        <p:nvPicPr>
          <p:cNvPr id="5" name="Marcador de Posição de Conteúdo 4" descr="boe parqu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28096"/>
            <a:ext cx="4206875" cy="2973308"/>
          </a:xfrm>
        </p:spPr>
      </p:pic>
    </p:spTree>
    <p:extLst>
      <p:ext uri="{BB962C8B-B14F-4D97-AF65-F5344CB8AC3E}">
        <p14:creationId xmlns="" xmlns:p14="http://schemas.microsoft.com/office/powerpoint/2010/main" val="2707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857916"/>
          </a:xfrm>
        </p:spPr>
        <p:txBody>
          <a:bodyPr/>
          <a:lstStyle/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Le pays est connu par sa richesse en biodiversité reparties dans différents écosystèmes naturels (forets subhumides, mangrove, estuaires, lagunes, etc.);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Dans ce contexte le Gouvernement a décidée de créer des Aires Protégées  pour gérer de manière durables cette biodiversité;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Ce processus a débuté dans les années 80, avec l’UICN et a culminée avec la création de l'IBAP;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Actuellement ils existe 6 Aires Protégées crées par Décret et une Reserve de Biosphère de l’Archipel de Bolama Bijagós crée en 1996 – Label UNESCO;</a:t>
            </a:r>
          </a:p>
          <a:p>
            <a:r>
              <a:rPr lang="fr-FR" dirty="0" smtClean="0">
                <a:solidFill>
                  <a:srgbClr val="030301"/>
                </a:solidFill>
                <a:latin typeface="Arial Narrow" pitchFamily="34" charset="0"/>
              </a:rPr>
              <a:t>Pour une meilleure représentativité des écosystèmes il est prévu la création de plus 2 AP et 3 corridors de la faune sauvage et le Système National des Aires Protégées va permettre de classifier jusqu’q la fin 2014, 26% du territoire national en AP.</a:t>
            </a:r>
            <a:endParaRPr lang="fr-F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u="sng" dirty="0" smtClean="0">
                <a:solidFill>
                  <a:srgbClr val="030301"/>
                </a:solidFill>
              </a:rPr>
              <a:t>Contexte</a:t>
            </a:r>
            <a:endParaRPr lang="fr-FR" sz="3600" b="1" u="sng" dirty="0">
              <a:solidFill>
                <a:srgbClr val="0303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1491991"/>
            <a:ext cx="8532440" cy="52231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520" y="171450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30301"/>
                </a:solidFill>
                <a:latin typeface="Constantia" pitchFamily="16" charset="0"/>
              </a:rPr>
              <a:t>15% du territoire National sont des Aires Protégées avec une prévision d’extension vers 26,3% en 2014</a:t>
            </a:r>
            <a:endParaRPr lang="fr-FR" sz="2800" b="1" dirty="0">
              <a:solidFill>
                <a:srgbClr val="030301"/>
              </a:solidFill>
              <a:latin typeface="Constantia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2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034" y="21429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80808"/>
                </a:solidFill>
                <a:latin typeface="Constantia" pitchFamily="16" charset="0"/>
              </a:rPr>
              <a:t>Potentialités Biologiques </a:t>
            </a:r>
            <a:endParaRPr lang="fr-FR" sz="32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1273151"/>
            <a:ext cx="87154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Tortues marines: PNMJVP, 1</a:t>
            </a:r>
            <a:r>
              <a:rPr lang="fr-FR" sz="2600" baseline="30000" dirty="0" smtClean="0">
                <a:solidFill>
                  <a:srgbClr val="030301"/>
                </a:solidFill>
                <a:latin typeface="Arial Narrow" pitchFamily="34" charset="0"/>
              </a:rPr>
              <a:t>er</a:t>
            </a: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 site de ponte des tortues vertes dans l’Afrique Occidentale;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Oiseaux Aquatiques: Le pays reçoit annuellement plus de 1.000.000 limicoles en provenance d’Europe;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Perroquet-gris: Présent dans le PNMJVP et PNO. Considéré maintenant une espèce unique </a:t>
            </a:r>
            <a:r>
              <a:rPr lang="fr-FR" sz="2600" i="1" dirty="0" err="1" smtClean="0">
                <a:solidFill>
                  <a:srgbClr val="030301"/>
                </a:solidFill>
                <a:latin typeface="Arial Narrow" pitchFamily="34" charset="0"/>
              </a:rPr>
              <a:t>Psittacus</a:t>
            </a:r>
            <a:r>
              <a:rPr lang="fr-FR" sz="2600" i="1" dirty="0" smtClean="0">
                <a:solidFill>
                  <a:srgbClr val="030301"/>
                </a:solidFill>
                <a:latin typeface="Arial Narrow" pitchFamily="34" charset="0"/>
              </a:rPr>
              <a:t> </a:t>
            </a:r>
            <a:r>
              <a:rPr lang="fr-FR" sz="2600" i="1" dirty="0" err="1" smtClean="0">
                <a:solidFill>
                  <a:srgbClr val="030301"/>
                </a:solidFill>
                <a:latin typeface="Arial Narrow" pitchFamily="34" charset="0"/>
              </a:rPr>
              <a:t>timneh</a:t>
            </a:r>
            <a:r>
              <a:rPr lang="pt-PT" sz="2600" i="1" dirty="0" smtClean="0">
                <a:solidFill>
                  <a:srgbClr val="030301"/>
                </a:solidFill>
                <a:latin typeface="Arial Narrow" pitchFamily="34" charset="0"/>
              </a:rPr>
              <a:t>;</a:t>
            </a:r>
            <a:endParaRPr lang="pt-PT" sz="2600" i="1" dirty="0">
              <a:solidFill>
                <a:srgbClr val="030301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Hippopotame: unique utilise l’eau douce et marine;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Mangrove: le pays en termes de superficie territoire/superficie mangrove est le 2</a:t>
            </a:r>
            <a:r>
              <a:rPr lang="fr-FR" sz="2600" baseline="30000" dirty="0" smtClean="0">
                <a:solidFill>
                  <a:srgbClr val="030301"/>
                </a:solidFill>
                <a:latin typeface="Arial Narrow" pitchFamily="34" charset="0"/>
              </a:rPr>
              <a:t>ème</a:t>
            </a: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 en Afrique après le Nigéria;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600" dirty="0" smtClean="0">
                <a:solidFill>
                  <a:srgbClr val="030301"/>
                </a:solidFill>
                <a:latin typeface="Arial Narrow" pitchFamily="34" charset="0"/>
              </a:rPr>
              <a:t>Autres: chimpanzés et autres primates, éléphants, lamantins, </a:t>
            </a:r>
            <a:r>
              <a:rPr lang="fr-FR" sz="2600" dirty="0" err="1" smtClean="0">
                <a:solidFill>
                  <a:srgbClr val="030301"/>
                </a:solidFill>
                <a:latin typeface="Arial Narrow" pitchFamily="34" charset="0"/>
              </a:rPr>
              <a:t>etc</a:t>
            </a:r>
            <a:r>
              <a:rPr lang="pt-PT" sz="2600" dirty="0" smtClean="0">
                <a:solidFill>
                  <a:srgbClr val="030301"/>
                </a:solidFill>
                <a:latin typeface="Arial Narrow" pitchFamily="34" charset="0"/>
              </a:rPr>
              <a:t>.</a:t>
            </a:r>
            <a:endParaRPr lang="pt-PT" sz="2600" dirty="0">
              <a:solidFill>
                <a:srgbClr val="030301"/>
              </a:solidFill>
              <a:latin typeface="Arial Narrow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395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94928"/>
          </a:xfrm>
        </p:spPr>
        <p:txBody>
          <a:bodyPr/>
          <a:lstStyle/>
          <a:p>
            <a:r>
              <a:rPr lang="pt-PT" dirty="0" smtClean="0">
                <a:solidFill>
                  <a:srgbClr val="0070C0"/>
                </a:solidFill>
              </a:rPr>
              <a:t>      </a:t>
            </a:r>
            <a:r>
              <a:rPr lang="fr-FR" dirty="0" smtClean="0">
                <a:solidFill>
                  <a:srgbClr val="0070C0"/>
                </a:solidFill>
              </a:rPr>
              <a:t>Biodiversité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76509"/>
            <a:ext cx="2303271" cy="173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65231"/>
            <a:ext cx="2304256" cy="207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502" y="4941168"/>
            <a:ext cx="195099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852937"/>
            <a:ext cx="1916863" cy="17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7734" y="1013580"/>
            <a:ext cx="2085340" cy="156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108" y="3429000"/>
            <a:ext cx="1946443" cy="16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80928"/>
            <a:ext cx="2015720" cy="179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arcador de Posição de Conteúdo 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614" y="4725144"/>
            <a:ext cx="2116544" cy="18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arcador de Posição de Conteúdo 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74" y="4686821"/>
            <a:ext cx="2160240" cy="18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arcador de Posição de Conteúdo 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507" y="1819499"/>
            <a:ext cx="2303271" cy="15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arcador de Posição de Conteúdo 3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914906"/>
            <a:ext cx="2026694" cy="15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514" y="116632"/>
            <a:ext cx="2084982" cy="156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721078" y="677811"/>
            <a:ext cx="2085340" cy="173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495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" y="0"/>
            <a:ext cx="9142432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85852" y="50004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National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d´Orango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65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" name="Imagem 8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" y="588"/>
            <a:ext cx="9142432" cy="6856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71472" y="50004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National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Marin</a:t>
            </a:r>
            <a:r>
              <a:rPr lang="pt-PT" sz="3200" b="1" dirty="0" smtClean="0">
                <a:solidFill>
                  <a:srgbClr val="030301"/>
                </a:solidFill>
              </a:rPr>
              <a:t> João Vieira e </a:t>
            </a:r>
            <a:r>
              <a:rPr lang="pt-PT" sz="3200" b="1" dirty="0" err="1" smtClean="0">
                <a:solidFill>
                  <a:srgbClr val="030301"/>
                </a:solidFill>
              </a:rPr>
              <a:t>Poilão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enHaut-R0093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" y="588"/>
            <a:ext cx="9142432" cy="68568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rgbClr val="030301"/>
                </a:solidFill>
              </a:rPr>
              <a:t>Parc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Naturiel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des</a:t>
            </a:r>
            <a:r>
              <a:rPr lang="pt-PT" sz="3200" b="1" dirty="0" smtClean="0">
                <a:solidFill>
                  <a:srgbClr val="030301"/>
                </a:solidFill>
              </a:rPr>
              <a:t> </a:t>
            </a:r>
            <a:r>
              <a:rPr lang="pt-PT" sz="3200" b="1" dirty="0" err="1" smtClean="0">
                <a:solidFill>
                  <a:srgbClr val="030301"/>
                </a:solidFill>
              </a:rPr>
              <a:t>Mangroves</a:t>
            </a:r>
            <a:r>
              <a:rPr lang="pt-PT" sz="3200" b="1" dirty="0" smtClean="0">
                <a:solidFill>
                  <a:srgbClr val="030301"/>
                </a:solidFill>
              </a:rPr>
              <a:t> de </a:t>
            </a:r>
            <a:r>
              <a:rPr lang="pt-PT" sz="3200" b="1" dirty="0" err="1" smtClean="0">
                <a:solidFill>
                  <a:srgbClr val="030301"/>
                </a:solidFill>
              </a:rPr>
              <a:t>Cacheu</a:t>
            </a:r>
            <a:endParaRPr lang="pt-PT" sz="3200" b="1" dirty="0">
              <a:solidFill>
                <a:srgbClr val="03030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fundo IBAP">
      <a:dk1>
        <a:srgbClr val="BECA95"/>
      </a:dk1>
      <a:lt1>
        <a:srgbClr val="444D26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788</Words>
  <Application>Microsoft Office PowerPoint</Application>
  <PresentationFormat>Affichage à l'écran (4:3)</PresentationFormat>
  <Paragraphs>62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Papel</vt:lpstr>
      <vt:lpstr>République de Guinée-Bissau Institut de la Biodiversité et des Aires Protégées (IBAP)</vt:lpstr>
      <vt:lpstr>Contexte</vt:lpstr>
      <vt:lpstr>Contexte</vt:lpstr>
      <vt:lpstr>Diapositive 4</vt:lpstr>
      <vt:lpstr>Diapositive 5</vt:lpstr>
      <vt:lpstr>      Biodiversité</vt:lpstr>
      <vt:lpstr>Diapositive 7</vt:lpstr>
      <vt:lpstr>Diapositive 8</vt:lpstr>
      <vt:lpstr>Diapositive 9</vt:lpstr>
      <vt:lpstr>Diapositive 10</vt:lpstr>
      <vt:lpstr>Convention sur la Diversité Biologique</vt:lpstr>
      <vt:lpstr>Processus de création du Clearing-House Mechanism en Guinée-Bissau</vt:lpstr>
      <vt:lpstr>Progrès</vt:lpstr>
      <vt:lpstr>Perspectives</vt:lpstr>
      <vt:lpstr>Diapositive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Tiju</dc:creator>
  <cp:lastModifiedBy>akponajd</cp:lastModifiedBy>
  <cp:revision>99</cp:revision>
  <dcterms:created xsi:type="dcterms:W3CDTF">2014-08-15T06:53:36Z</dcterms:created>
  <dcterms:modified xsi:type="dcterms:W3CDTF">2015-02-02T09:20:46Z</dcterms:modified>
</cp:coreProperties>
</file>