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77" r:id="rId4"/>
    <p:sldId id="288" r:id="rId5"/>
    <p:sldId id="299" r:id="rId6"/>
    <p:sldId id="300" r:id="rId7"/>
    <p:sldId id="293" r:id="rId8"/>
    <p:sldId id="304" r:id="rId9"/>
    <p:sldId id="303" r:id="rId10"/>
    <p:sldId id="302" r:id="rId11"/>
    <p:sldId id="298" r:id="rId12"/>
    <p:sldId id="281" r:id="rId13"/>
    <p:sldId id="301" r:id="rId14"/>
    <p:sldId id="282" r:id="rId15"/>
    <p:sldId id="259" r:id="rId16"/>
    <p:sldId id="260" r:id="rId17"/>
    <p:sldId id="268" r:id="rId18"/>
    <p:sldId id="285" r:id="rId19"/>
    <p:sldId id="263" r:id="rId20"/>
    <p:sldId id="266" r:id="rId21"/>
    <p:sldId id="296" r:id="rId22"/>
    <p:sldId id="295" r:id="rId23"/>
    <p:sldId id="297" r:id="rId24"/>
    <p:sldId id="289" r:id="rId25"/>
    <p:sldId id="290" r:id="rId26"/>
    <p:sldId id="267" r:id="rId27"/>
    <p:sldId id="273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0F36-23F4-4550-A3BF-9D9347FDFFAE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3BA6-EC40-40B6-B80A-0BD58B62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13BA6-EC40-40B6-B80A-0BD58B62EBA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6BC9-FB2A-43BE-8992-2BE2A167B7B1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0782-4846-4B79-B12A-26BCDCFA0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A15C-B0CA-4C72-B50A-B712E1B08D23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B78B-0F45-4BAA-83C7-3DBF21AC2D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E84B-F69D-4C53-BFE2-10E6F1E928F4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6A9A-32CA-4A37-9D48-F4EB7919E9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1756-D12C-4D08-B367-B5922A4D687E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1E57-7622-4F4D-9E7B-76BFD84D4A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4C93-B50D-4345-82B9-E61DC7136617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B745-235A-4961-89B3-FFC3749B66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FB12-6523-4B2F-A1FA-ADF891DB0D87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72FF-0CED-4FDD-A049-72339974EC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9E89-F1C0-479C-A325-FF0A4E1E3523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0A48-7817-41C9-9476-F911D9EA08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85F0-C5F0-4DE7-9888-1015195959D5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37FD-46FA-4F31-938E-3AF98F33AF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6213-58A0-41AA-9F05-53A79B0391F1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E7D2-CE32-4647-B921-2CC5259309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87E4-DABF-4FDC-B58E-E6D5E1523A02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8FB0-8A28-4BA7-88E3-1F634D42A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6529-4147-4524-9C05-DAECA12BF162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CAE5-2A95-4C0A-AE36-7102021559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E9A0D-8834-409F-A48C-211910D681C2}" type="datetime1">
              <a:rPr lang="fr-FR" smtClean="0"/>
              <a:pPr>
                <a:defRPr/>
              </a:pPr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5672B-21A0-4295-84C2-219CC3BE42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oneTexte 3"/>
          <p:cNvSpPr txBox="1">
            <a:spLocks noChangeArrowheads="1"/>
          </p:cNvSpPr>
          <p:nvPr/>
        </p:nvSpPr>
        <p:spPr bwMode="auto">
          <a:xfrm>
            <a:off x="4572000" y="5864386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Dr.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OUATTARA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Djakalia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Assistant au Point Focal CHM 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7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0"/>
            <a:ext cx="80724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357686" y="4720248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Rencontre du Bénin  </a:t>
            </a:r>
          </a:p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Cotonou, </a:t>
            </a:r>
            <a:r>
              <a:rPr lang="es-ES" b="1" dirty="0" err="1" smtClean="0">
                <a:solidFill>
                  <a:srgbClr val="002060"/>
                </a:solidFill>
              </a:rPr>
              <a:t>Bénin</a:t>
            </a:r>
            <a:r>
              <a:rPr lang="es-ES" b="1" dirty="0" smtClean="0">
                <a:solidFill>
                  <a:srgbClr val="002060"/>
                </a:solidFill>
              </a:rPr>
              <a:t>, 25-27 </a:t>
            </a:r>
            <a:r>
              <a:rPr lang="es-ES" b="1" dirty="0" err="1" smtClean="0">
                <a:solidFill>
                  <a:srgbClr val="002060"/>
                </a:solidFill>
              </a:rPr>
              <a:t>Novembre</a:t>
            </a:r>
            <a:r>
              <a:rPr lang="es-ES" b="1" dirty="0" smtClean="0">
                <a:solidFill>
                  <a:srgbClr val="002060"/>
                </a:solidFill>
              </a:rPr>
              <a:t> 2014</a:t>
            </a:r>
            <a:endParaRPr lang="fr-FR" b="1" dirty="0" smtClean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fr-F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2" descr="Bla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54" y="0"/>
            <a:ext cx="1214446" cy="1131644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29124" y="2500306"/>
            <a:ext cx="4500594" cy="2031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  <a:cs typeface="Segoe UI" pitchFamily="34" charset="0"/>
              </a:rPr>
              <a:t>MISE EN ŒUVRE DU CHM EN COTE D’IVOIRE</a:t>
            </a:r>
          </a:p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  <a:cs typeface="Segoe UI" pitchFamily="34" charset="0"/>
              </a:rPr>
              <a:t>Historique, Bonnes pratiques et Défis</a:t>
            </a:r>
          </a:p>
        </p:txBody>
      </p:sp>
      <p:pic>
        <p:nvPicPr>
          <p:cNvPr id="14" name="Image 13" descr="20141119_16172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7422" y="4143380"/>
            <a:ext cx="2000264" cy="2643206"/>
          </a:xfrm>
          <a:prstGeom prst="rect">
            <a:avLst/>
          </a:prstGeom>
        </p:spPr>
      </p:pic>
      <p:pic>
        <p:nvPicPr>
          <p:cNvPr id="15" name="Picture 2" descr="http://upload.wikimedia.org/wikipedia/commons/thumb/d/dc/Elephant_near_ndutu.jpg/220px-Elephant_near_ndut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357298"/>
            <a:ext cx="2071702" cy="2714644"/>
          </a:xfrm>
          <a:prstGeom prst="rect">
            <a:avLst/>
          </a:prstGeom>
          <a:noFill/>
        </p:spPr>
      </p:pic>
      <p:pic>
        <p:nvPicPr>
          <p:cNvPr id="16" name="Image 15" descr="20141119_160841.jpg"/>
          <p:cNvPicPr/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182122" y="4461332"/>
            <a:ext cx="2721665" cy="207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20782-4846-4B79-B12A-26BCDCFA0D9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314" y="428604"/>
          <a:ext cx="8786842" cy="631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450"/>
                <a:gridCol w="2724342"/>
                <a:gridCol w="2786050"/>
              </a:tblGrid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Nom et Prénom (s)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Rôle</a:t>
                      </a:r>
                      <a:r>
                        <a:rPr lang="fr-FR" baseline="0" dirty="0" smtClean="0"/>
                        <a:t> sur le site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Institution d’origine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ADOU </a:t>
                      </a:r>
                      <a:r>
                        <a:rPr lang="fr-FR" dirty="0" err="1" smtClean="0"/>
                        <a:t>Kouablan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SODEFOR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DIARRA</a:t>
                      </a:r>
                      <a:r>
                        <a:rPr lang="fr-FR" baseline="0" dirty="0" smtClean="0"/>
                        <a:t> Youssouf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OIPR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GONE</a:t>
                      </a:r>
                      <a:r>
                        <a:rPr lang="fr-FR" baseline="0" dirty="0" smtClean="0"/>
                        <a:t> Bi </a:t>
                      </a:r>
                      <a:r>
                        <a:rPr lang="fr-FR" baseline="0" dirty="0" err="1" smtClean="0"/>
                        <a:t>Zoro</a:t>
                      </a:r>
                      <a:r>
                        <a:rPr lang="fr-FR" baseline="0" dirty="0" smtClean="0"/>
                        <a:t> Bertin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CSRS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KOFFI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Kouablan</a:t>
                      </a:r>
                      <a:r>
                        <a:rPr lang="fr-FR" baseline="0" dirty="0" smtClean="0"/>
                        <a:t> Edmond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CNRA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KOMOE Koffi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SOS-FORETS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KONE</a:t>
                      </a:r>
                      <a:r>
                        <a:rPr lang="fr-FR" baseline="0" dirty="0" smtClean="0"/>
                        <a:t> Augustin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CNDD/MINESUDD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MANGARA Ali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CRE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N’DA </a:t>
                      </a:r>
                      <a:r>
                        <a:rPr lang="fr-FR" dirty="0" err="1" smtClean="0"/>
                        <a:t>Kognan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Degrâce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DEPN/MINESUDD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SANKARE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Yacouba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CRO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SYLLA </a:t>
                      </a:r>
                      <a:r>
                        <a:rPr lang="fr-FR" dirty="0" err="1" smtClean="0"/>
                        <a:t>Soumaïla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CRO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OUATTARA </a:t>
                      </a:r>
                      <a:r>
                        <a:rPr lang="fr-FR" b="1" dirty="0" err="1" smtClean="0"/>
                        <a:t>Djakalia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Gestionnaire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UFHB</a:t>
                      </a:r>
                      <a:endParaRPr lang="fr-FR" b="1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TIBRE Marie Solange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UFHB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VROH Bi </a:t>
                      </a:r>
                      <a:r>
                        <a:rPr lang="fr-FR" dirty="0" err="1" smtClean="0"/>
                        <a:t>Tra</a:t>
                      </a:r>
                      <a:r>
                        <a:rPr lang="fr-FR" dirty="0" smtClean="0"/>
                        <a:t> Aimé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UFHB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YIAN </a:t>
                      </a:r>
                      <a:r>
                        <a:rPr lang="fr-FR" dirty="0" err="1" smtClean="0"/>
                        <a:t>Gouvé</a:t>
                      </a:r>
                      <a:r>
                        <a:rPr lang="fr-FR" baseline="0" dirty="0" smtClean="0"/>
                        <a:t> Claver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CSBIO</a:t>
                      </a:r>
                      <a:endParaRPr lang="fr-FR" dirty="0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r>
                        <a:rPr lang="fr-FR" dirty="0" smtClean="0"/>
                        <a:t>KPAN </a:t>
                      </a:r>
                      <a:r>
                        <a:rPr lang="fr-FR" dirty="0" err="1" smtClean="0"/>
                        <a:t>Wokapeu</a:t>
                      </a:r>
                      <a:r>
                        <a:rPr lang="fr-FR" dirty="0" smtClean="0"/>
                        <a:t> Blaise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UFHB</a:t>
                      </a:r>
                      <a:endParaRPr lang="fr-FR" dirty="0"/>
                    </a:p>
                  </a:txBody>
                  <a:tcPr/>
                </a:tc>
              </a:tr>
              <a:tr h="459636">
                <a:tc>
                  <a:txBody>
                    <a:bodyPr/>
                    <a:lstStyle/>
                    <a:p>
                      <a:r>
                        <a:rPr lang="fr-FR" dirty="0" smtClean="0"/>
                        <a:t>KOUTOUAN</a:t>
                      </a:r>
                      <a:r>
                        <a:rPr lang="fr-FR" baseline="0" dirty="0" smtClean="0"/>
                        <a:t> Milène Nadège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Contributeur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UFHB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5720" y="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 des contributeurs du CHM ivoirien Année 2014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21429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MISE EN PLACE D’UNE CELLULE NATIONALE C.H.M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720" y="1265244"/>
            <a:ext cx="88582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	</a:t>
            </a:r>
            <a:r>
              <a:rPr lang="fr-FR" sz="2800" b="1" dirty="0" smtClean="0"/>
              <a:t>O</a:t>
            </a:r>
            <a:r>
              <a:rPr lang="fr-FR" sz="2400" b="1" dirty="0" smtClean="0"/>
              <a:t>bjet : Meilleure animation du site</a:t>
            </a:r>
            <a:endParaRPr lang="fr-FR" sz="2800" b="1" dirty="0" smtClean="0"/>
          </a:p>
          <a:p>
            <a:pPr>
              <a:buFontTx/>
              <a:buChar char="-"/>
            </a:pPr>
            <a:endParaRPr lang="fr-FR" sz="500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Coordination des contributions;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Participer aux activités du PF CBD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Partage /Diffusion d’informations;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Visites aux contributeurs/Coaching privé;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Félicitations et Interpellations les contributeurs;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Autres activités (Exposés, conférences débats, sorties   	d’études, sorties détentes);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Soutien aux acteurs en cas d’évènements </a:t>
            </a:r>
          </a:p>
          <a:p>
            <a:pPr lvl="1">
              <a:buClr>
                <a:srgbClr val="FF0000"/>
              </a:buClr>
            </a:pPr>
            <a:r>
              <a:rPr lang="fr-FR" sz="2400" dirty="0"/>
              <a:t> </a:t>
            </a:r>
            <a:r>
              <a:rPr lang="fr-FR" sz="2400" dirty="0" smtClean="0"/>
              <a:t>    familiaux/professionnels;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Faire la liaison avec les différents partenaires;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Participer aux rencontres nationales et internationales;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Mobiliser des ressources pour le CHM national</a:t>
            </a:r>
          </a:p>
          <a:p>
            <a:endParaRPr lang="fr-FR" dirty="0"/>
          </a:p>
        </p:txBody>
      </p:sp>
      <p:pic>
        <p:nvPicPr>
          <p:cNvPr id="6" name="Image 7" descr="SAM_0917.JPG"/>
          <p:cNvPicPr>
            <a:picLocks noChangeAspect="1" noChangeArrowheads="1"/>
          </p:cNvPicPr>
          <p:nvPr/>
        </p:nvPicPr>
        <p:blipFill>
          <a:blip r:embed="rId2" cstate="print"/>
          <a:srcRect t="17889"/>
          <a:stretch>
            <a:fillRect/>
          </a:stretch>
        </p:blipFill>
        <p:spPr bwMode="auto">
          <a:xfrm>
            <a:off x="6643703" y="1214422"/>
            <a:ext cx="2286016" cy="173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76" y="1714488"/>
            <a:ext cx="90011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3200" b="1" dirty="0" smtClean="0">
                <a:solidFill>
                  <a:srgbClr val="FF0000"/>
                </a:solidFill>
              </a:rPr>
              <a:t>Crises </a:t>
            </a:r>
            <a:r>
              <a:rPr lang="fr-FR" sz="3200" b="1" dirty="0" err="1" smtClean="0">
                <a:solidFill>
                  <a:srgbClr val="FF0000"/>
                </a:solidFill>
              </a:rPr>
              <a:t>socio-politiques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/>
            <a:endParaRPr lang="fr-FR" b="1" dirty="0" smtClean="0">
              <a:solidFill>
                <a:srgbClr val="FF0000"/>
              </a:solidFill>
            </a:endParaRPr>
          </a:p>
          <a:p>
            <a:pPr marL="914400" lvl="1" indent="-457200">
              <a:buAutoNum type="arabicPeriod"/>
            </a:pPr>
            <a:r>
              <a:rPr lang="fr-FR" sz="2000" b="1" dirty="0" smtClean="0"/>
              <a:t>Perturbations /Paralysie des activités administratives/Recherches, Coopération, </a:t>
            </a:r>
            <a:r>
              <a:rPr lang="fr-FR" sz="2000" b="1" dirty="0" err="1" smtClean="0"/>
              <a:t>etc</a:t>
            </a:r>
            <a:r>
              <a:rPr lang="fr-FR" sz="2000" b="1" dirty="0" smtClean="0"/>
              <a:t>  </a:t>
            </a:r>
          </a:p>
          <a:p>
            <a:pPr marL="914400" lvl="1" indent="-457200">
              <a:buAutoNum type="arabicPeriod"/>
            </a:pPr>
            <a:endParaRPr lang="fr-FR" sz="2000" b="1" dirty="0" smtClean="0"/>
          </a:p>
          <a:p>
            <a:pPr marL="914400" lvl="1" indent="-457200">
              <a:buAutoNum type="arabicPeriod"/>
            </a:pPr>
            <a:endParaRPr lang="fr-FR" sz="2000" b="1" dirty="0" smtClean="0"/>
          </a:p>
          <a:p>
            <a:pPr marL="914400" lvl="1" indent="-457200">
              <a:buAutoNum type="arabicPeriod"/>
            </a:pPr>
            <a:r>
              <a:rPr lang="fr-FR" sz="2000" b="1" dirty="0" smtClean="0"/>
              <a:t>Changement de Ministres  en charge de l’Environnement (</a:t>
            </a:r>
            <a:r>
              <a:rPr lang="fr-FR" sz="2000" b="1" dirty="0" smtClean="0">
                <a:solidFill>
                  <a:schemeClr val="bg1"/>
                </a:solidFill>
              </a:rPr>
              <a:t>03 Ministres en  2 ans)</a:t>
            </a:r>
          </a:p>
          <a:p>
            <a:pPr marL="914400" lvl="1" indent="-457200">
              <a:buAutoNum type="arabicPeriod"/>
            </a:pPr>
            <a:endParaRPr lang="fr-FR" sz="2000" b="1" dirty="0" smtClean="0"/>
          </a:p>
          <a:p>
            <a:pPr marL="914400" lvl="1" indent="-457200">
              <a:buAutoNum type="arabicPeriod" startAt="3"/>
            </a:pPr>
            <a:r>
              <a:rPr lang="fr-FR" sz="2000" b="1" dirty="0" smtClean="0"/>
              <a:t>Faible appui financier de l’Etat au CHM</a:t>
            </a:r>
          </a:p>
          <a:p>
            <a:pPr marL="914400" lvl="1" indent="-457200">
              <a:buAutoNum type="arabicPeriod" startAt="3"/>
            </a:pPr>
            <a:endParaRPr lang="fr-FR" sz="2000" b="1" dirty="0" smtClean="0"/>
          </a:p>
          <a:p>
            <a:pPr marL="914400" lvl="1" indent="-457200">
              <a:buAutoNum type="arabicPeriod" startAt="3"/>
            </a:pPr>
            <a:r>
              <a:rPr lang="fr-FR" sz="2000" b="1" dirty="0" smtClean="0"/>
              <a:t>Faible capacités de mobilisation de fonds pour les activités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06" y="28572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DEFIS/CONTRAINTES MAJEURES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21429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INSTAURATION « DES MARDIS » DU CHM</a:t>
            </a:r>
            <a:endParaRPr lang="fr-FR" sz="2400" b="1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4345" y="1331601"/>
            <a:ext cx="892968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B050"/>
                </a:solidFill>
                <a:latin typeface="Calibri" pitchFamily="34" charset="0"/>
              </a:rPr>
              <a:t>Le mardi de la semaine, chaque contributeur doit :</a:t>
            </a:r>
            <a:endParaRPr lang="fr-FR" sz="2400" b="1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Calibri" pitchFamily="34" charset="0"/>
              </a:rPr>
              <a:t> Se </a:t>
            </a:r>
            <a:r>
              <a:rPr lang="fr-FR" sz="2400" b="1" dirty="0">
                <a:latin typeface="Calibri" pitchFamily="34" charset="0"/>
              </a:rPr>
              <a:t>rappeler du </a:t>
            </a:r>
            <a:r>
              <a:rPr lang="fr-FR" sz="2400" b="1" dirty="0" smtClean="0">
                <a:latin typeface="Calibri" pitchFamily="34" charset="0"/>
              </a:rPr>
              <a:t>C.H.M.;</a:t>
            </a:r>
            <a:endParaRPr lang="fr-FR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 Faire un ajout sur le site;</a:t>
            </a:r>
            <a:endParaRPr lang="fr-FR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Calibri" pitchFamily="34" charset="0"/>
              </a:rPr>
              <a:t>Exprimer ses difficultés personnelles  sur le PTK;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Avoir </a:t>
            </a:r>
            <a:r>
              <a:rPr lang="fr-FR" sz="2400" b="1" dirty="0">
                <a:solidFill>
                  <a:srgbClr val="C00000"/>
                </a:solidFill>
                <a:latin typeface="Calibri" pitchFamily="34" charset="0"/>
              </a:rPr>
              <a:t>des nouvelles des </a:t>
            </a:r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autres contributeurs;</a:t>
            </a:r>
            <a:endParaRPr lang="fr-F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143372" y="4357694"/>
            <a:ext cx="78581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5610541"/>
            <a:ext cx="60007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Call center tous les Dimanches à 20 H </a:t>
            </a:r>
            <a:endParaRPr lang="fr-FR" sz="2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 l="2390" t="27567" b="13095"/>
          <a:stretch>
            <a:fillRect/>
          </a:stretch>
        </p:blipFill>
        <p:spPr bwMode="auto">
          <a:xfrm>
            <a:off x="322294" y="1428754"/>
            <a:ext cx="8750300" cy="51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ZoneTexte 7"/>
          <p:cNvSpPr txBox="1">
            <a:spLocks noChangeArrowheads="1"/>
          </p:cNvSpPr>
          <p:nvPr/>
        </p:nvSpPr>
        <p:spPr bwMode="auto">
          <a:xfrm>
            <a:off x="428596" y="214290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alibri" pitchFamily="34" charset="0"/>
              </a:rPr>
              <a:t>MISE EN PLACE D’UN SYSTÈME D’ÉVALUATION  </a:t>
            </a:r>
            <a:endParaRPr lang="fr-FR" sz="2400" b="1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7224" y="78579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b="1" dirty="0" smtClean="0">
                <a:solidFill>
                  <a:schemeClr val="tx2"/>
                </a:solidFill>
              </a:rPr>
              <a:t> Evaluation du site  Janvier - Juillet 2014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2370" b="15463"/>
          <a:stretch>
            <a:fillRect/>
          </a:stretch>
        </p:blipFill>
        <p:spPr bwMode="auto">
          <a:xfrm>
            <a:off x="71438" y="857232"/>
            <a:ext cx="907256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285720" y="285728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 Evaluation des </a:t>
            </a:r>
            <a:r>
              <a:rPr lang="fr-FR" sz="2400" b="1" dirty="0">
                <a:solidFill>
                  <a:schemeClr val="tx2"/>
                </a:solidFill>
                <a:latin typeface="Calibri" pitchFamily="34" charset="0"/>
              </a:rPr>
              <a:t>contributeurs par </a:t>
            </a:r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répertoire 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Déc</a:t>
            </a:r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 13 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Janv</a:t>
            </a:r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fév</a:t>
            </a:r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 14 </a:t>
            </a:r>
            <a:endParaRPr lang="fr-FR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oneTexte 4"/>
          <p:cNvSpPr txBox="1">
            <a:spLocks noChangeArrowheads="1"/>
          </p:cNvSpPr>
          <p:nvPr/>
        </p:nvSpPr>
        <p:spPr bwMode="auto">
          <a:xfrm>
            <a:off x="0" y="285728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alibri" pitchFamily="34" charset="0"/>
              </a:rPr>
              <a:t>ATELIER DE RECYCLAGE DES CONTRIBUTEURS SUR LE PTK </a:t>
            </a:r>
          </a:p>
          <a:p>
            <a:r>
              <a:rPr lang="fr-FR" sz="2400" b="1" dirty="0" smtClean="0">
                <a:latin typeface="Calibri" pitchFamily="34" charset="0"/>
              </a:rPr>
              <a:t>        FÉVRIER  2014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1438" y="1357298"/>
            <a:ext cx="41433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Objectifs: </a:t>
            </a:r>
          </a:p>
          <a:p>
            <a:pPr algn="ctr">
              <a:buFont typeface="Wingdings" pitchFamily="2" charset="2"/>
              <a:buChar char="v"/>
            </a:pPr>
            <a:r>
              <a:rPr lang="fr-FR" sz="2400" b="1" dirty="0" smtClean="0">
                <a:latin typeface="Calibri" pitchFamily="34" charset="0"/>
              </a:rPr>
              <a:t>Décrire les </a:t>
            </a:r>
            <a:r>
              <a:rPr lang="fr-FR" sz="2400" b="1" dirty="0">
                <a:latin typeface="Calibri" pitchFamily="34" charset="0"/>
              </a:rPr>
              <a:t>problèmes rencontrés par les contributeurs </a:t>
            </a:r>
          </a:p>
          <a:p>
            <a:pPr algn="ctr"/>
            <a:endParaRPr lang="fr-FR" sz="1200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Faire des exercices de renforcement/recyclage pour résoudre les difficultés</a:t>
            </a:r>
          </a:p>
          <a:p>
            <a:pPr algn="ctr"/>
            <a:endParaRPr lang="fr-FR" sz="1200" b="1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fr-FR" sz="2400" b="1" dirty="0" smtClean="0">
                <a:latin typeface="Calibri" pitchFamily="34" charset="0"/>
              </a:rPr>
              <a:t>Responsabiliser les contributeurs sur les tâches/répertoires  </a:t>
            </a:r>
            <a:endParaRPr lang="fr-FR" sz="2400" b="1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v"/>
            </a:pPr>
            <a:endParaRPr lang="fr-FR" sz="1200" b="1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0070C0"/>
                </a:solidFill>
                <a:latin typeface="Calibri" pitchFamily="34" charset="0"/>
              </a:rPr>
              <a:t>Partager les résultats de la première évaluation trimestrielle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198" name="Image 5" descr="SAM_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71725"/>
            <a:ext cx="4786346" cy="370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1" y="714369"/>
          <a:ext cx="8643998" cy="5857903"/>
        </p:xfrm>
        <a:graphic>
          <a:graphicData uri="http://schemas.openxmlformats.org/drawingml/2006/table">
            <a:tbl>
              <a:tblPr/>
              <a:tblGrid>
                <a:gridCol w="1710883"/>
                <a:gridCol w="1710883"/>
                <a:gridCol w="2611116"/>
                <a:gridCol w="2611116"/>
              </a:tblGrid>
              <a:tr h="17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REPERTOIRE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SOUS-REPERTOIRE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RESPONSABLE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AUTRES ACTEURS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775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CONVENTION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Cartagena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KONE Augustin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Mme AMARI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Nagoya/APA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Mme AMARI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KONE Augustin, KONKON Gilles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Plan stratégique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N’GUESSAN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35502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BIODIVERSITE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Aires protégées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DIARRA Youssouf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N’DA Degrâce, SANKARE, Ali MANGARA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Faune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SANKARE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ZORO, SYLLA, AKPATOU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Flore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N’GUESSAN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VROH, ADOU Kouablan, KOMOE Koffi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Ecosystèmes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ADOU Constant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VROH, EGNANKOU, KOMOE, SANKARE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Biodiversité agricole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Edmond KOFFI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ADOU Yao ; VROH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775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MISE EN ŒUVRE DE LA CONVENTION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Monographie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N’GUESSAN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PEDIA, VROH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Documents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KONE Augustin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Lois, codes, décrets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N’DA Degrâce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775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COOPERATION ETCHNIQUE ET SCIENTIFIQUE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Projets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DJAK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Ateliers régionaux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N’GUESSAN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Partenaires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N’GUESSAN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PEDIA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Articles scientifiques et techniques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N’GUESSAN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SANKARE, SYLLA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35502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INFORMATIONS ET LIENS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Liens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TIEBRE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KOUTOUAN Milène, YIAN Claver, Clovis, VROH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Sensibilisation environnementale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EGNANKOU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TOURE Moussa, KONE Inza, DJAK, KOMOE, ADOU Constant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Informations 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YIAN Claver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KOUTOUAN Milène, VROH, Clovis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Géopoints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VROH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KOUTOUAN Milène, YIAN Claver,  Clovis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Calibri"/>
                          <a:cs typeface="Times New Roman"/>
                        </a:rPr>
                        <a:t>PHOTOS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Photos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mbria"/>
                          <a:ea typeface="Calibri"/>
                          <a:cs typeface="Times New Roman"/>
                        </a:rPr>
                        <a:t>SANKARE</a:t>
                      </a:r>
                      <a:endParaRPr lang="fr-F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latin typeface="Cambria"/>
                          <a:ea typeface="Calibri"/>
                          <a:cs typeface="Times New Roman"/>
                        </a:rPr>
                        <a:t>SYLLA, ADOU </a:t>
                      </a:r>
                      <a:r>
                        <a:rPr lang="fr-FR" sz="700" dirty="0" err="1">
                          <a:latin typeface="Cambria"/>
                          <a:ea typeface="Calibri"/>
                          <a:cs typeface="Times New Roman"/>
                        </a:rPr>
                        <a:t>Kouablan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42976" y="14285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RESPONSABILISATION DES CONTRIBUTEURS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142875" y="71414"/>
            <a:ext cx="878681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300" b="1" dirty="0" smtClean="0">
                <a:latin typeface="Calibri" pitchFamily="34" charset="0"/>
              </a:rPr>
              <a:t>ORGANISATION D’UNE CONFÉRENCE/DÉBAT AUX MEMBRES DU CLUB DES SCIENCES BIOLOGIQUES DE L’UNIVERSITÉ FÉLIX HOUPHOUËT-BOIGNY: </a:t>
            </a:r>
            <a:r>
              <a:rPr lang="fr-FR" sz="2300" dirty="0" smtClean="0">
                <a:latin typeface="Calibri" pitchFamily="34" charset="0"/>
              </a:rPr>
              <a:t>09 AVRIL 2014</a:t>
            </a:r>
            <a:endParaRPr lang="fr-FR" sz="2300" b="1" dirty="0">
              <a:latin typeface="Calibri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28596" y="1285860"/>
            <a:ext cx="421484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THÈME: 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Calibri" pitchFamily="34" charset="0"/>
              </a:rPr>
              <a:t>« Le 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CHM, Quelle contribution à la formation de l’étudiant en Sciences Biologiques </a:t>
            </a:r>
            <a:r>
              <a:rPr lang="fr-FR" sz="2400" b="1" dirty="0" smtClean="0">
                <a:solidFill>
                  <a:srgbClr val="0070C0"/>
                </a:solidFill>
                <a:latin typeface="Calibri" pitchFamily="34" charset="0"/>
              </a:rPr>
              <a:t>? »</a:t>
            </a:r>
            <a:endParaRPr lang="fr-F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fr-FR" sz="3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r>
              <a:rPr lang="fr-FR" sz="2400" b="1" dirty="0">
                <a:latin typeface="Calibri" pitchFamily="34" charset="0"/>
              </a:rPr>
              <a:t>Objectif: Présenter </a:t>
            </a:r>
            <a:r>
              <a:rPr lang="fr-FR" sz="2400" b="1" dirty="0" smtClean="0">
                <a:latin typeface="Calibri" pitchFamily="34" charset="0"/>
              </a:rPr>
              <a:t>les opportunités du </a:t>
            </a:r>
            <a:r>
              <a:rPr lang="fr-FR" sz="2400" b="1" dirty="0">
                <a:latin typeface="Calibri" pitchFamily="34" charset="0"/>
              </a:rPr>
              <a:t>site </a:t>
            </a:r>
            <a:r>
              <a:rPr lang="fr-FR" sz="2400" b="1" dirty="0" smtClean="0">
                <a:latin typeface="Calibri" pitchFamily="34" charset="0"/>
              </a:rPr>
              <a:t>aux étudiants, 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14942" y="464344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 descr="SAM_0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98" y="1142984"/>
            <a:ext cx="3929058" cy="3286148"/>
          </a:xfrm>
          <a:prstGeom prst="rect">
            <a:avLst/>
          </a:prstGeom>
        </p:spPr>
      </p:pic>
      <p:pic>
        <p:nvPicPr>
          <p:cNvPr id="14" name="Image 13" descr="SAM_0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1" y="3929066"/>
            <a:ext cx="3571900" cy="2678925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85720" y="274621"/>
            <a:ext cx="8229600" cy="796925"/>
          </a:xfrm>
        </p:spPr>
        <p:txBody>
          <a:bodyPr/>
          <a:lstStyle/>
          <a:p>
            <a:pPr eaLnBrk="1" hangingPunct="1"/>
            <a:r>
              <a:rPr lang="fr-FR" b="1" dirty="0" smtClean="0"/>
              <a:t>PLAN DE L’EXPOSÉ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1546243"/>
            <a:ext cx="9001125" cy="45259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2800" b="1" dirty="0" smtClean="0">
                <a:latin typeface="+mj-lt"/>
              </a:rPr>
              <a:t>HISTORIQUE DU CHM IVOIRIEN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2800" b="1" dirty="0" smtClean="0">
                <a:latin typeface="+mj-lt"/>
              </a:rPr>
              <a:t>ORGANISATION ET FONCTIONNEMENT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2800" b="1" dirty="0" smtClean="0">
                <a:latin typeface="+mj-lt"/>
              </a:rPr>
              <a:t>REALISATIONS &amp; BONNES PRATIQUES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2800" b="1" dirty="0" smtClean="0">
                <a:latin typeface="+mj-lt"/>
              </a:rPr>
              <a:t>ATOUTS ET FAIBLESSES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2800" b="1" dirty="0" smtClean="0">
                <a:latin typeface="+mj-lt"/>
              </a:rPr>
              <a:t>DEFIS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2800" b="1" dirty="0" smtClean="0">
                <a:latin typeface="+mj-lt"/>
              </a:rPr>
              <a:t> PERSPECTIVES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FR" sz="2800" b="1" dirty="0" smtClean="0">
              <a:latin typeface="+mj-lt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b="1" dirty="0" smtClean="0">
              <a:latin typeface="+mj-lt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b="1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Sortie 1: </a:t>
            </a:r>
            <a:r>
              <a:rPr lang="fr-FR" sz="3200" b="1" dirty="0" err="1" smtClean="0">
                <a:solidFill>
                  <a:srgbClr val="FF0000"/>
                </a:solidFill>
              </a:rPr>
              <a:t>Agbahou</a:t>
            </a:r>
            <a:r>
              <a:rPr lang="fr-FR" sz="3200" b="1" dirty="0" smtClean="0">
                <a:solidFill>
                  <a:srgbClr val="FF0000"/>
                </a:solidFill>
              </a:rPr>
              <a:t> : </a:t>
            </a:r>
            <a:r>
              <a:rPr lang="fr-FR" sz="2400" b="1" dirty="0" smtClean="0"/>
              <a:t>Observations écologiques</a:t>
            </a:r>
            <a:endParaRPr lang="fr-FR" sz="3200" b="1" dirty="0"/>
          </a:p>
        </p:txBody>
      </p:sp>
      <p:pic>
        <p:nvPicPr>
          <p:cNvPr id="5" name="Image 6" descr="E:\AGBAOU_Photo\PHOTOS AGBAOU\PHOTO RETOUR\P1240494.JPG"/>
          <p:cNvPicPr>
            <a:picLocks noChangeAspect="1" noChangeArrowheads="1"/>
          </p:cNvPicPr>
          <p:nvPr/>
        </p:nvPicPr>
        <p:blipFill>
          <a:blip r:embed="rId2" cstate="print"/>
          <a:srcRect t="9158"/>
          <a:stretch>
            <a:fillRect/>
          </a:stretch>
        </p:blipFill>
        <p:spPr bwMode="auto">
          <a:xfrm>
            <a:off x="428597" y="1357298"/>
            <a:ext cx="27163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AGBAOU_Photo\PHOTOS AGBAOU\PHOTO RETOUR\P12404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78" y="1357298"/>
            <a:ext cx="2857520" cy="3214709"/>
          </a:xfrm>
        </p:spPr>
      </p:pic>
      <p:pic>
        <p:nvPicPr>
          <p:cNvPr id="9" name="Picture 2" descr="F:\AGBAOU_Photo\PHOTOS AGBAOU\PHOTO RETOUR\P124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10215"/>
            <a:ext cx="2500330" cy="18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42910" y="485776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Cola </a:t>
            </a:r>
            <a:r>
              <a:rPr lang="fr-FR" sz="2000" b="1" i="1" dirty="0" err="1" smtClean="0"/>
              <a:t>lorougnonis</a:t>
            </a:r>
            <a:r>
              <a:rPr lang="fr-FR" dirty="0" smtClean="0"/>
              <a:t> (</a:t>
            </a:r>
            <a:r>
              <a:rPr lang="fr-FR" sz="2000" b="1" dirty="0" smtClean="0"/>
              <a:t>Endémique Ivoirienne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58" y="5643578"/>
            <a:ext cx="82153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Sortie 2: PNB :      </a:t>
            </a:r>
            <a:r>
              <a:rPr lang="fr-FR" sz="2800" b="1" dirty="0" smtClean="0"/>
              <a:t>Récolte de champignons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271462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fr-FR" b="1" dirty="0" smtClean="0"/>
              <a:t>IMPACTS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18434" name="AutoShape 2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0" name="AutoShape 8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|15%20May|06%20May|1:||37|56|74|112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chm st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2" y="142852"/>
            <a:ext cx="8501118" cy="34361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7158" y="364331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15 Mai 2013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286644" y="352895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06 Mai 2014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7356" y="4181781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Statistiques du nombre de visiteurs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58" y="562042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% de nouvelles visites : 81,13 %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18434" name="AutoShape 2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0" name="AutoShape 8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|15%20May|06%20May|1:||37|56|74|112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85786" y="1677362"/>
          <a:ext cx="7858180" cy="3108960"/>
        </p:xfrm>
        <a:graphic>
          <a:graphicData uri="http://schemas.openxmlformats.org/drawingml/2006/table">
            <a:tbl>
              <a:tblPr/>
              <a:tblGrid>
                <a:gridCol w="3929090"/>
                <a:gridCol w="3929090"/>
              </a:tblGrid>
              <a:tr h="412753">
                <a:tc>
                  <a:txBody>
                    <a:bodyPr/>
                    <a:lstStyle/>
                    <a:p>
                      <a:r>
                        <a:rPr lang="fr-FR" sz="2400" b="1" dirty="0"/>
                        <a:t>Visites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9,381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r>
                        <a:rPr lang="fr-FR" sz="2400" b="1"/>
                        <a:t>Pages vues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/>
                        <a:t>28,387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r>
                        <a:rPr lang="fr-FR" sz="2400" b="1" dirty="0"/>
                        <a:t>Pages par visite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/>
                        <a:t>3.03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r>
                        <a:rPr lang="fr-FR" sz="2400" b="1"/>
                        <a:t>Taux de rebond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67.01%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318">
                <a:tc>
                  <a:txBody>
                    <a:bodyPr/>
                    <a:lstStyle/>
                    <a:p>
                      <a:r>
                        <a:rPr lang="fr-FR" sz="2400" b="1"/>
                        <a:t>Temps moyen passé sur le site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/>
                        <a:t>00:03:54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r>
                        <a:rPr lang="fr-FR" sz="2400" b="1"/>
                        <a:t>% de nouvelles visites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81.13%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Visits on the range of time: 15 May 2013 - 06 May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fr-FR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62" name="AutoShape 2" descr="http://chart.apis.google.com/chart?cht=lc&amp;chs=400x120&amp;chd=t:27,33,21,19,24,25,30,26,38,22,16,22,38,36,36,45,21,11,21,28,33,30,25,16,14,14,31,21,33,22,15,23,8,26,31,24,14,13,5,11,19,15,16,14,17,13,12,15,10,13,16,4,7,11,13,11,17,13,10,13,12,12,12,10,16,17,8,5,6,21,5,14,11,6,4,12,16,18,9,5,8,7,12,12,9,8,12,9,5,15,29,16,9,10,6,11,20,10,11,12,8,10,5,16,20,14,10,18,13,14,17,10,18,16,14,9,6,16,16,19,24,20,12,14,12,18,21,22,24,8,12,22,19,21,17,14,6,15,19,26,19,28,21,9,19,26,36,25,23,12,15,19,20,25,18,24,16,9,36,30,23,21,22,24,14,10,23,25,18,23,13,18,32,33,23,13,20,17,21,22,22,16,7,29,16,17,19,22,27,32,32,18,17,40,36,33,33,28,27,34,19,21,43,29,34,24,27,17,25,42,29,21,25,15,29,31,37,41,18,35,19,13,22,14,10,14,18,16,15,29,9,13,18,26,28,34,40,41,49,26,28,24,28,33,40,43,38,32,31,39,39,45,49,38,26,33,28,51,47,62,44,32,30,23,45,51,39,44,37,29,47,47,44,32,27,41,22,35,62,43,37,41,43,14,28,46,43,82,112,91,25,37,55,46,56,49,36,21,20,40,51,57,40,34,26,44,55,72,57,52,32,26,31,42,68,45,36,47,33,35,40,51,57,44,32,21,29,49,53,49,39,43,19,21,57,51,43,52,42,21,19,27,43,33,32,36,31,28,45,51,37,40,32,35,46,44,18&amp;chco=224499&amp;chm=B,76A4FB,0,0,0&amp;chds=0,123.2&amp;chxt=x,y&amp;chxl=0:%7C15%20May%7C06%20May%7C1:%7C%7C37%7C56%7C74%7C112%7C"/>
          <p:cNvSpPr>
            <a:spLocks noChangeAspect="1" noChangeArrowheads="1"/>
          </p:cNvSpPr>
          <p:nvPr/>
        </p:nvSpPr>
        <p:spPr bwMode="auto">
          <a:xfrm>
            <a:off x="120650" y="381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71472" y="752757"/>
            <a:ext cx="74295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STATISTIQUES DU SITE Mai 2013 – Avril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5" y="714352"/>
          <a:ext cx="8215371" cy="532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9"/>
                <a:gridCol w="2000264"/>
                <a:gridCol w="2214578"/>
              </a:tblGrid>
              <a:tr h="64294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INDICATEURS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AVANT 2012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AUJOURD’HUI</a:t>
                      </a:r>
                      <a:endParaRPr lang="fr-FR" sz="2400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Nombres</a:t>
                      </a:r>
                      <a:r>
                        <a:rPr lang="fr-FR" sz="2400" b="1" baseline="0" dirty="0" smtClean="0"/>
                        <a:t> de contributeurs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09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18</a:t>
                      </a:r>
                      <a:endParaRPr lang="fr-FR" sz="2400" b="1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Contributeurs</a:t>
                      </a:r>
                      <a:r>
                        <a:rPr lang="fr-FR" sz="2400" b="1" baseline="0" dirty="0" smtClean="0"/>
                        <a:t> actifs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01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11</a:t>
                      </a:r>
                      <a:endParaRPr lang="fr-FR" sz="2400" b="1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Nombre de réunions des contributeurs /an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00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04</a:t>
                      </a:r>
                      <a:endParaRPr lang="fr-FR" sz="2400" b="1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r>
                        <a:rPr lang="fr-FR" sz="2400" b="1" baseline="0" dirty="0" smtClean="0"/>
                        <a:t>% de nouvelles visites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11</a:t>
                      </a:r>
                      <a:r>
                        <a:rPr lang="fr-FR" sz="2400" b="1" baseline="0" dirty="0" smtClean="0"/>
                        <a:t> %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81,13%</a:t>
                      </a:r>
                      <a:endParaRPr lang="fr-FR" sz="2400" b="1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14414" y="264318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BONNES PRATIQUES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5720" y="571480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BONNES PRATIQUES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	CELLULE CHM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	PRIX DU MEILLEUR JOURNALISTE DU CHM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-71438"/>
            <a:ext cx="8358188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642938"/>
            <a:ext cx="5929313" cy="15716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4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Merci pour 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4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votre aimable attention</a:t>
            </a:r>
            <a:endParaRPr lang="fr-FR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7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425" y="-71438"/>
            <a:ext cx="2060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28662" y="3046397"/>
            <a:ext cx="74295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ORGANISATION ET FONCTIONNEMENT DU CHM EN COTE D’IVOIRE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7158" y="142852"/>
            <a:ext cx="857256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CHM IVOIRIEN LOGE AU MINISTERE EN CHARGE DE L’ENVIRONNEMENT</a:t>
            </a:r>
          </a:p>
          <a:p>
            <a:pPr algn="ctr"/>
            <a:endParaRPr lang="fr-FR" sz="3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00364" y="1428736"/>
            <a:ext cx="33575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PF CBD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14678" y="2285992"/>
            <a:ext cx="307183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Point focal CHM</a:t>
            </a:r>
          </a:p>
          <a:p>
            <a:pPr algn="ctr"/>
            <a:r>
              <a:rPr lang="fr-FR" sz="2000" b="1" dirty="0" smtClean="0"/>
              <a:t>(Gestionnaire WEB)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34" y="3143248"/>
            <a:ext cx="300039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Gestionnaire Web CNF</a:t>
            </a:r>
          </a:p>
          <a:p>
            <a:pPr algn="ctr"/>
            <a:r>
              <a:rPr lang="fr-FR" b="1" dirty="0" smtClean="0"/>
              <a:t>(Abidjan pôle sud)</a:t>
            </a:r>
          </a:p>
          <a:p>
            <a:pPr algn="ctr"/>
            <a:endParaRPr lang="fr-FR" sz="900" b="1" dirty="0" smtClean="0"/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Cellule CHM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14942" y="3354173"/>
            <a:ext cx="36433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Gestionnaire Web INPHB</a:t>
            </a:r>
          </a:p>
          <a:p>
            <a:pPr algn="ctr"/>
            <a:r>
              <a:rPr lang="fr-FR" b="1" dirty="0" smtClean="0"/>
              <a:t>(Yamoussoukro pôle Centre)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142976" y="4786322"/>
            <a:ext cx="70009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CONTRIBUTEURS INSTITUTIONNELS </a:t>
            </a:r>
            <a:r>
              <a:rPr lang="fr-FR" sz="2000" b="1" dirty="0" smtClean="0">
                <a:solidFill>
                  <a:schemeClr val="bg1"/>
                </a:solidFill>
              </a:rPr>
              <a:t>(16)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Représentants désignés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4429124" y="1928802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/>
          <p:cNvSpPr/>
          <p:nvPr/>
        </p:nvSpPr>
        <p:spPr>
          <a:xfrm>
            <a:off x="3500430" y="3643314"/>
            <a:ext cx="171451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2428860" y="4500570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2286381" y="4643049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6715140" y="464265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 vers le bas 36"/>
          <p:cNvSpPr/>
          <p:nvPr/>
        </p:nvSpPr>
        <p:spPr>
          <a:xfrm>
            <a:off x="4429124" y="3714752"/>
            <a:ext cx="7143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643174" y="6143644"/>
            <a:ext cx="47863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UTILISATEURS /VISITEURS</a:t>
            </a:r>
            <a:endParaRPr lang="fr-FR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715140" y="1428736"/>
            <a:ext cx="18573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IRScNB</a:t>
            </a:r>
            <a:r>
              <a:rPr lang="fr-FR" b="1" dirty="0" smtClean="0"/>
              <a:t>/CHM BELGE</a:t>
            </a:r>
            <a:endParaRPr lang="fr-FR" b="1" dirty="0"/>
          </a:p>
        </p:txBody>
      </p:sp>
      <p:sp>
        <p:nvSpPr>
          <p:cNvPr id="42" name="Double flèche horizontale 41"/>
          <p:cNvSpPr/>
          <p:nvPr/>
        </p:nvSpPr>
        <p:spPr>
          <a:xfrm>
            <a:off x="6357950" y="1643050"/>
            <a:ext cx="35719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714348" y="2000240"/>
            <a:ext cx="21431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CHM PAYS </a:t>
            </a:r>
            <a:endParaRPr lang="fr-FR" sz="2000" b="1" dirty="0"/>
          </a:p>
        </p:txBody>
      </p:sp>
      <p:cxnSp>
        <p:nvCxnSpPr>
          <p:cNvPr id="46" name="Connecteur droit avec flèche 45"/>
          <p:cNvCxnSpPr/>
          <p:nvPr/>
        </p:nvCxnSpPr>
        <p:spPr>
          <a:xfrm rot="5400000">
            <a:off x="1464447" y="2750339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40" idx="0"/>
          </p:cNvCxnSpPr>
          <p:nvPr/>
        </p:nvCxnSpPr>
        <p:spPr>
          <a:xfrm rot="5400000">
            <a:off x="7500958" y="1285860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5400000">
            <a:off x="2607455" y="5822173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>
            <a:off x="4607719" y="5822173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5400000">
            <a:off x="6501620" y="5857892"/>
            <a:ext cx="71358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èche vers le bas 55"/>
          <p:cNvSpPr/>
          <p:nvPr/>
        </p:nvSpPr>
        <p:spPr>
          <a:xfrm>
            <a:off x="4429124" y="928670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>
            <a:stCxn id="11" idx="3"/>
          </p:cNvCxnSpPr>
          <p:nvPr/>
        </p:nvCxnSpPr>
        <p:spPr>
          <a:xfrm>
            <a:off x="6286512" y="2639935"/>
            <a:ext cx="857256" cy="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0800000">
            <a:off x="2357422" y="271462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rot="5400000">
            <a:off x="6822297" y="296465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rot="5400000">
            <a:off x="2142314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20782-4846-4B79-B12A-26BCDCFA0D9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5786" y="2996983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REALISATIONS DU CHM IVOIRIEN  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5720" y="285728"/>
            <a:ext cx="8572560" cy="647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50" dirty="0" smtClean="0"/>
          </a:p>
          <a:p>
            <a:r>
              <a:rPr lang="fr-FR" sz="2800" b="1" dirty="0" smtClean="0">
                <a:solidFill>
                  <a:srgbClr val="FF0000"/>
                </a:solidFill>
              </a:rPr>
              <a:t>PENDANT LA CRISE (PERIODES CALMES)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Création d’une base de données numériques sur la flore et la végétation du PNM en zone de transition forêt-savane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Création d’une base de données numériques sur la flore et la végétation du P.N.C. en zone de savane soudanienne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Rédaction des axes stratégiques du CHM ivoirien (Objectifs/Produits/actions)  </a:t>
            </a:r>
            <a:r>
              <a:rPr lang="fr-FR" sz="2400" b="1" dirty="0" smtClean="0">
                <a:solidFill>
                  <a:schemeClr val="bg1"/>
                </a:solidFill>
              </a:rPr>
              <a:t>Non validés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Organisation d’un atelier régional Africain sur le CHM pour les pays  partenaires de la Belgique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Organisation d’un atelier national de renforcement de capacités des contributeurs nationaux</a:t>
            </a:r>
          </a:p>
          <a:p>
            <a:pPr>
              <a:buFont typeface="Wingdings" pitchFamily="2" charset="2"/>
              <a:buChar char="§"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20782-4846-4B79-B12A-26BCDCFA0D9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7158" y="285728"/>
            <a:ext cx="8429684" cy="66710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FF0000"/>
                </a:solidFill>
              </a:rPr>
              <a:t>APRES LA CRISE: REDYNAMISATION DU CHM</a:t>
            </a:r>
          </a:p>
          <a:p>
            <a:endParaRPr lang="fr-FR" sz="1050" b="1" dirty="0" smtClean="0"/>
          </a:p>
          <a:p>
            <a:pPr algn="just">
              <a:buFont typeface="Wingdings" pitchFamily="2" charset="2"/>
              <a:buChar char="q"/>
            </a:pPr>
            <a:r>
              <a:rPr lang="fr-FR" sz="2300" dirty="0" smtClean="0"/>
              <a:t>	</a:t>
            </a:r>
            <a:r>
              <a:rPr lang="fr-FR" sz="2400" dirty="0" smtClean="0"/>
              <a:t>Désignation d’un Suppléant au PF CHM;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Liste de 16 nouveaux contributeurs établie;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Formation du suppléant en Belgique (09/13);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Atelier sur le PTK pour 16 contributeurs (12/13);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Mise en place de la cellule CHM, (12/13);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La (</a:t>
            </a:r>
            <a:r>
              <a:rPr lang="fr-FR" sz="2400" dirty="0" err="1" smtClean="0"/>
              <a:t>re</a:t>
            </a:r>
            <a:r>
              <a:rPr lang="fr-FR" sz="2400" dirty="0" smtClean="0"/>
              <a:t>) exploitation des rapports des deux projets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             financés par </a:t>
            </a:r>
            <a:r>
              <a:rPr lang="fr-FR" sz="2400" dirty="0" err="1" smtClean="0"/>
              <a:t>IRScNB</a:t>
            </a:r>
            <a:r>
              <a:rPr lang="fr-FR" sz="2400" dirty="0" smtClean="0"/>
              <a:t> en 2008 et 2009 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Instauration des Mardis du C.H.M. (01/14);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Recyclage des contributeurs (02/14)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Conférence débat avec le CSBIO (04/14);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	Adoption d’un système d’évaluation des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         contributeurs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         Présentation du CHM aux hommes de presse et médias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         Instauration du prix du meilleur journaliste pour le CHM</a:t>
            </a:r>
          </a:p>
          <a:p>
            <a:pPr algn="just"/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20782-4846-4B79-B12A-26BCDCFA0D9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71472" y="28572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/>
              <a:t> OBTENTION DE 02 BOURSES  </a:t>
            </a:r>
          </a:p>
          <a:p>
            <a:endParaRPr lang="fr-FR" b="1" dirty="0" smtClean="0"/>
          </a:p>
          <a:p>
            <a:r>
              <a:rPr lang="fr-FR" b="1" dirty="0" smtClean="0"/>
              <a:t>	 CHAMPIGNONS </a:t>
            </a:r>
          </a:p>
          <a:p>
            <a:endParaRPr lang="fr-FR" b="1" dirty="0" smtClean="0"/>
          </a:p>
          <a:p>
            <a:r>
              <a:rPr lang="fr-FR" b="1" dirty="0" smtClean="0"/>
              <a:t>	CONFERENCE DES BOTANISTES DE L’UNESCO a paris  </a:t>
            </a:r>
          </a:p>
          <a:p>
            <a:r>
              <a:rPr lang="fr-FR" b="1" dirty="0" smtClean="0"/>
              <a:t>	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1E57-7622-4F4D-9E7B-76BFD84D4A4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Image 4" descr="PUB CHM 2.jpg"/>
          <p:cNvPicPr/>
          <p:nvPr/>
        </p:nvPicPr>
        <p:blipFill>
          <a:blip r:embed="rId2" cstate="print"/>
          <a:srcRect l="24246" t="3685" r="53042" b="7072"/>
          <a:stretch>
            <a:fillRect/>
          </a:stretch>
        </p:blipFill>
        <p:spPr>
          <a:xfrm rot="16200000">
            <a:off x="4193207" y="-1407180"/>
            <a:ext cx="1005205" cy="4819650"/>
          </a:xfrm>
          <a:prstGeom prst="rect">
            <a:avLst/>
          </a:prstGeom>
        </p:spPr>
      </p:pic>
      <p:pic>
        <p:nvPicPr>
          <p:cNvPr id="6" name="Image 5" descr="PUB CHM 3.jpg"/>
          <p:cNvPicPr/>
          <p:nvPr/>
        </p:nvPicPr>
        <p:blipFill>
          <a:blip r:embed="rId3" cstate="print"/>
          <a:srcRect l="10786" t="33967" b="33818"/>
          <a:stretch>
            <a:fillRect/>
          </a:stretch>
        </p:blipFill>
        <p:spPr>
          <a:xfrm rot="16200000">
            <a:off x="2279967" y="1368094"/>
            <a:ext cx="4736465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825</Words>
  <Application>Microsoft Office PowerPoint</Application>
  <PresentationFormat>Affichage à l'écran (4:3)</PresentationFormat>
  <Paragraphs>312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PLAN DE L’EXPOSÉ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IMPACTS 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TOSHIBA</dc:creator>
  <cp:lastModifiedBy>akponajd</cp:lastModifiedBy>
  <cp:revision>123</cp:revision>
  <dcterms:created xsi:type="dcterms:W3CDTF">2014-05-04T10:28:17Z</dcterms:created>
  <dcterms:modified xsi:type="dcterms:W3CDTF">2015-02-02T09:20:05Z</dcterms:modified>
</cp:coreProperties>
</file>