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7" r:id="rId2"/>
    <p:sldId id="300" r:id="rId3"/>
    <p:sldId id="309" r:id="rId4"/>
    <p:sldId id="311" r:id="rId5"/>
    <p:sldId id="312" r:id="rId6"/>
    <p:sldId id="283" r:id="rId7"/>
    <p:sldId id="304" r:id="rId8"/>
    <p:sldId id="306" r:id="rId9"/>
    <p:sldId id="308" r:id="rId10"/>
    <p:sldId id="310" r:id="rId11"/>
    <p:sldId id="314" r:id="rId12"/>
    <p:sldId id="319" r:id="rId13"/>
    <p:sldId id="320" r:id="rId14"/>
    <p:sldId id="313" r:id="rId15"/>
    <p:sldId id="318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01"/>
    <a:srgbClr val="DE82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62" d="100"/>
          <a:sy n="62" d="100"/>
        </p:scale>
        <p:origin x="-162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26FA5-F9BE-486E-8327-B25EA38C601E}" type="datetimeFigureOut">
              <a:rPr lang="pt-PT" smtClean="0"/>
              <a:pPr/>
              <a:t>01-02-2016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4079-8326-4C6A-8F90-D7A5FDC4ECD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8826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691E6-CFA5-4FC5-97FC-77804D555157}" type="slidenum">
              <a:rPr lang="pt-PT" smtClean="0">
                <a:solidFill>
                  <a:prstClr val="black"/>
                </a:solidFill>
              </a:rPr>
              <a:pPr/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0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cta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44D26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7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051B-EC08-4ABD-84F5-A3867C9B4B39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8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43F7-EEA0-4848-9341-AE6F96C7EE73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10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30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394C-2FB2-4842-B69E-E3A240075385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6BAD-E17D-4F11-A91F-7F4C4CF3B66C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13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8389-F77C-40FB-8670-2F9123C91EF9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F7FB-0F99-4B8C-8399-8B6A7B6B57E5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86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2C0F-A3D0-4381-9A9F-5624D13FCBCC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7808-533C-4D25-B08C-D411DC7B1C3F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56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FB0C-9D47-4B70-846E-5ADDF7BAE5AA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8FF1-EF77-4D50-81D8-6F9F3E6FD865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31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E980-F97C-406C-AD58-2800F3D993C8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0A9A-489D-447A-9A02-39934411E366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44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D3E7-7A97-4386-9020-6647AF8E9E0D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10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11" name="Marcador de Posição d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003F-0FF5-4242-8E55-C1EC9E44BD3A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76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9FCC-00D7-428C-9AEC-AC0FC072F863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4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27C6-EF3C-4AD1-A709-54D719773D99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9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9953-B83F-4555-A380-472176048AE3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3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4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6402-1D55-47D0-BE22-5824282C91B1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72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D782-D182-4682-A377-A65261AE7836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2772-4237-43A1-A127-F668DBABE3BB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9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DCDF0-74A4-4813-A02A-FEA39EB597FE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8173-3E2B-4E4F-BAF9-608EFECF440D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95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ex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  <a:endParaRPr lang="en-US" altLang="pt-PT" smtClean="0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113B5E-A92F-47EE-B34A-621E67C75919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01-02-2016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F27B6-EFAF-45E4-B210-AA94A042D390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46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IZIGE INSALI\Desktop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76200"/>
            <a:ext cx="8940800" cy="6705600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1115616" y="458112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FF00"/>
                </a:solidFill>
                <a:latin typeface="Century Gothic" pitchFamily="34" charset="0"/>
              </a:rPr>
              <a:t>Atelier de Concertation des Partenaires du CHM Belge</a:t>
            </a:r>
          </a:p>
          <a:p>
            <a:pPr algn="ctr"/>
            <a:r>
              <a:rPr lang="fr-FR" sz="2000" b="1" dirty="0" smtClean="0">
                <a:solidFill>
                  <a:srgbClr val="FFFF00"/>
                </a:solidFill>
                <a:latin typeface="Century Gothic" pitchFamily="34" charset="0"/>
              </a:rPr>
              <a:t>Cotonou du 01 au 03 </a:t>
            </a:r>
            <a:r>
              <a:rPr lang="fr-FR" sz="2000" b="1" dirty="0" err="1" smtClean="0">
                <a:solidFill>
                  <a:srgbClr val="FFFF00"/>
                </a:solidFill>
                <a:latin typeface="Century Gothic" pitchFamily="34" charset="0"/>
              </a:rPr>
              <a:t>Fevrier</a:t>
            </a:r>
            <a:r>
              <a:rPr lang="fr-FR" sz="2000" b="1" dirty="0" smtClean="0">
                <a:solidFill>
                  <a:srgbClr val="FFFF00"/>
                </a:solidFill>
                <a:latin typeface="Century Gothic" pitchFamily="34" charset="0"/>
              </a:rPr>
              <a:t> 2016</a:t>
            </a:r>
          </a:p>
          <a:p>
            <a:pPr algn="ctr"/>
            <a:endParaRPr lang="fr-FR" sz="2000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ctr"/>
            <a:endParaRPr lang="fr-FR" sz="2000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r"/>
            <a:endParaRPr lang="fr-FR" sz="2000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r"/>
            <a:r>
              <a:rPr lang="fr-FR" sz="2000" b="1" dirty="0" smtClean="0">
                <a:solidFill>
                  <a:srgbClr val="FFFF00"/>
                </a:solidFill>
                <a:latin typeface="Century Gothic" pitchFamily="34" charset="0"/>
              </a:rPr>
              <a:t>Edwige Evelyne Lima N`</a:t>
            </a:r>
            <a:r>
              <a:rPr lang="fr-FR" sz="2000" b="1" dirty="0" err="1" smtClean="0">
                <a:solidFill>
                  <a:srgbClr val="FFFF00"/>
                </a:solidFill>
                <a:latin typeface="Century Gothic" pitchFamily="34" charset="0"/>
              </a:rPr>
              <a:t>zalé</a:t>
            </a:r>
            <a:endParaRPr lang="pt-PT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979712" y="332656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République de la Guinée-Bissau</a:t>
            </a:r>
            <a:br>
              <a:rPr lang="fr-FR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itchFamily="34" charset="0"/>
              </a:rPr>
            </a:br>
            <a:r>
              <a:rPr lang="fr-FR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Institut de la Biodiversité et des Aires Protégées (IBAP</a:t>
            </a:r>
            <a:r>
              <a:rPr lang="pt-PT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)</a:t>
            </a:r>
            <a:endParaRPr lang="pt-PT" sz="2800" dirty="0">
              <a:latin typeface="Century Gothic" pitchFamily="34" charset="0"/>
            </a:endParaRPr>
          </a:p>
        </p:txBody>
      </p:sp>
      <p:pic>
        <p:nvPicPr>
          <p:cNvPr id="5" name="Imagem 3" descr="IBAP NOVO LOGO TIPO 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59235" cy="137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rgbClr val="030301"/>
                </a:solidFill>
              </a:rPr>
              <a:t>Convention sur la Diversité Biologique</a:t>
            </a:r>
            <a:endParaRPr lang="fr-FR" sz="3600" b="1" u="sng" dirty="0">
              <a:solidFill>
                <a:srgbClr val="03030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400600"/>
          </a:xfrm>
        </p:spPr>
        <p:txBody>
          <a:bodyPr/>
          <a:lstStyle/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La Guinée-Bissau a ratifiée la Convention sur la Diversité Biologique en 1995;</a:t>
            </a:r>
          </a:p>
          <a:p>
            <a:endParaRPr lang="fr-FR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En tant que Pays Partie de la Convention, elle a élaborée en 2002, la 1</a:t>
            </a:r>
            <a:r>
              <a:rPr lang="fr-FR" baseline="30000" dirty="0" smtClean="0">
                <a:solidFill>
                  <a:srgbClr val="030301"/>
                </a:solidFill>
                <a:latin typeface="Arial Narrow" pitchFamily="34" charset="0"/>
              </a:rPr>
              <a:t>ère</a:t>
            </a:r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 Stratégie et Plan d’Action National pour la Diversité Biologique;</a:t>
            </a:r>
          </a:p>
          <a:p>
            <a:endParaRPr lang="fr-FR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En 2014, le pays a élaboré son 5</a:t>
            </a:r>
            <a:r>
              <a:rPr lang="fr-FR" baseline="30000" dirty="0" smtClean="0">
                <a:solidFill>
                  <a:srgbClr val="030301"/>
                </a:solidFill>
                <a:latin typeface="Arial Narrow" pitchFamily="34" charset="0"/>
              </a:rPr>
              <a:t>ème</a:t>
            </a:r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 Rapport National qui a été soumis au Secrétariat de la Convention; </a:t>
            </a:r>
          </a:p>
          <a:p>
            <a:endParaRPr lang="fr-FR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En 2015, elle a élaborée la 2</a:t>
            </a:r>
            <a:r>
              <a:rPr lang="fr-FR" baseline="30000" dirty="0" smtClean="0">
                <a:solidFill>
                  <a:srgbClr val="030301"/>
                </a:solidFill>
                <a:latin typeface="Arial Narrow" pitchFamily="34" charset="0"/>
              </a:rPr>
              <a:t>ème</a:t>
            </a:r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 Stratégie et Plan d’Action National sur la Diversité Biologique;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0" y="1268760"/>
            <a:ext cx="8606760" cy="5400600"/>
          </a:xfrm>
        </p:spPr>
        <p:txBody>
          <a:bodyPr/>
          <a:lstStyle/>
          <a:p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</a:rPr>
              <a:t>Le Point Focal CHM Guinée- Bissau est </a:t>
            </a:r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  <a:cs typeface="Arial" pitchFamily="34" charset="0"/>
              </a:rPr>
              <a:t>nommé en 2013</a:t>
            </a:r>
            <a:r>
              <a:rPr lang="fr-FR" sz="3000" b="1" dirty="0" smtClean="0">
                <a:solidFill>
                  <a:srgbClr val="030301"/>
                </a:solidFill>
                <a:latin typeface="Arial Narrow" pitchFamily="34" charset="0"/>
              </a:rPr>
              <a:t>;</a:t>
            </a:r>
          </a:p>
          <a:p>
            <a:pPr>
              <a:buNone/>
            </a:pPr>
            <a:endParaRPr lang="fr-FR" sz="3000" b="1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 lvl="0"/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</a:rPr>
              <a:t>Un Comité de Pilotage constitue par des représentants de différentes institutions;</a:t>
            </a:r>
          </a:p>
          <a:p>
            <a:pPr lvl="0">
              <a:buNone/>
            </a:pPr>
            <a:endParaRPr lang="fr-FR" sz="30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</a:rPr>
              <a:t>Atelier  de Promotion de la coopération sous régionale pour la mise en œuvre du CHM sur la biodiversité – 2014;</a:t>
            </a:r>
          </a:p>
          <a:p>
            <a:pPr>
              <a:buNone/>
            </a:pPr>
            <a:endParaRPr lang="fr-FR" sz="30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</a:rPr>
              <a:t>Formation de gestionnaires web pour le Centre d’échange </a:t>
            </a:r>
            <a:endParaRPr lang="pt-PT" sz="30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</a:rPr>
              <a:t>d’informations (CHM) - Bruxelles, Belgique en 2015;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u="sng" dirty="0" smtClean="0">
                <a:solidFill>
                  <a:srgbClr val="030301"/>
                </a:solidFill>
                <a:latin typeface="Arial Narrow" pitchFamily="34" charset="0"/>
              </a:rPr>
              <a:t/>
            </a:r>
            <a:br>
              <a:rPr lang="fr-FR" sz="3200" b="1" u="sng" dirty="0" smtClean="0">
                <a:solidFill>
                  <a:srgbClr val="030301"/>
                </a:solidFill>
                <a:latin typeface="Arial Narrow" pitchFamily="34" charset="0"/>
              </a:rPr>
            </a:br>
            <a:r>
              <a:rPr lang="fr-FR" sz="3200" b="1" u="sng" dirty="0" smtClean="0">
                <a:solidFill>
                  <a:srgbClr val="030301"/>
                </a:solidFill>
                <a:latin typeface="Arial Narrow" pitchFamily="34" charset="0"/>
              </a:rPr>
              <a:t/>
            </a:r>
            <a:br>
              <a:rPr lang="fr-FR" sz="3200" b="1" u="sng" dirty="0" smtClean="0">
                <a:solidFill>
                  <a:srgbClr val="030301"/>
                </a:solidFill>
                <a:latin typeface="Arial Narrow" pitchFamily="34" charset="0"/>
              </a:rPr>
            </a:br>
            <a:r>
              <a:rPr lang="fr-FR" sz="3200" b="1" u="sng" dirty="0" smtClean="0">
                <a:solidFill>
                  <a:srgbClr val="030301"/>
                </a:solidFill>
                <a:latin typeface="Arial Narrow" pitchFamily="34" charset="0"/>
              </a:rPr>
              <a:t/>
            </a:r>
            <a:br>
              <a:rPr lang="fr-FR" sz="3200" b="1" u="sng" dirty="0" smtClean="0">
                <a:solidFill>
                  <a:srgbClr val="030301"/>
                </a:solidFill>
                <a:latin typeface="Arial Narrow" pitchFamily="34" charset="0"/>
              </a:rPr>
            </a:br>
            <a:r>
              <a:rPr lang="fr-FR" sz="4400" b="1" u="sng" dirty="0" smtClean="0">
                <a:solidFill>
                  <a:srgbClr val="030301"/>
                </a:solidFill>
                <a:latin typeface="Arial Narrow" pitchFamily="34" charset="0"/>
              </a:rPr>
              <a:t>CHM en Guinée-Bissau -                                                      Progrès</a:t>
            </a:r>
            <a:endParaRPr lang="fr-FR" sz="4400" b="1" u="sng" dirty="0">
              <a:solidFill>
                <a:srgbClr val="03030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79512" y="836712"/>
            <a:ext cx="8678768" cy="583264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</a:rPr>
              <a:t>Site Web pour la diffusion de la convention et des activités développées et a développer disponible - 2015;</a:t>
            </a:r>
          </a:p>
          <a:p>
            <a:pPr>
              <a:buFont typeface="Wingdings" pitchFamily="2" charset="2"/>
              <a:buChar char="§"/>
            </a:pPr>
            <a:endParaRPr lang="fr-FR" sz="30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</a:rPr>
              <a:t>La Stratégie et Plan d`Action National CHM sont élaborée en 2015. Nous sommes dans la phase de traduction à l'anglais;</a:t>
            </a:r>
          </a:p>
          <a:p>
            <a:pPr>
              <a:buFont typeface="Wingdings" pitchFamily="2" charset="2"/>
              <a:buChar char="§"/>
            </a:pPr>
            <a:endParaRPr lang="fr-FR" sz="30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</a:rPr>
              <a:t>Le pays a bénéficié</a:t>
            </a:r>
            <a:r>
              <a:rPr lang="fr-FR" sz="3000" dirty="0" smtClean="0">
                <a:solidFill>
                  <a:srgbClr val="030301"/>
                </a:solidFill>
              </a:rPr>
              <a:t> du </a:t>
            </a:r>
            <a:r>
              <a:rPr lang="fr-FR" sz="3000" dirty="0" smtClean="0">
                <a:solidFill>
                  <a:srgbClr val="030301"/>
                </a:solidFill>
                <a:latin typeface="Arial Narrow" pitchFamily="34" charset="0"/>
              </a:rPr>
              <a:t>financement du CHM belge pour le projet de sensibilisation et d'éducation environnementale des agents de développement local sur la gestion durable de la biodiversité et des ressources naturelles en Guinée -Bissau – 2015.</a:t>
            </a:r>
          </a:p>
          <a:p>
            <a:endParaRPr lang="fr-FR" dirty="0" smtClean="0">
              <a:solidFill>
                <a:srgbClr val="030301"/>
              </a:solidFill>
              <a:latin typeface="Arial Narrow" pitchFamily="34" charset="0"/>
            </a:endParaRPr>
          </a:p>
          <a:p>
            <a:endParaRPr lang="fr-FR" dirty="0" smtClean="0">
              <a:solidFill>
                <a:srgbClr val="030301"/>
              </a:solidFill>
              <a:latin typeface="Arial Narrow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u="sng" dirty="0" smtClean="0">
                <a:solidFill>
                  <a:srgbClr val="030301"/>
                </a:solidFill>
                <a:latin typeface="Arial Narrow" pitchFamily="34" charset="0"/>
              </a:rPr>
              <a:t>Progrès</a:t>
            </a:r>
            <a:endParaRPr lang="fr-FR" sz="4000" b="1" u="sng" dirty="0">
              <a:solidFill>
                <a:srgbClr val="03030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1124744"/>
            <a:ext cx="8643998" cy="5544616"/>
          </a:xfrm>
        </p:spPr>
        <p:txBody>
          <a:bodyPr/>
          <a:lstStyle/>
          <a:p>
            <a:endParaRPr lang="fr-FR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endParaRPr lang="fr-FR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sz="3200" dirty="0" smtClean="0">
                <a:solidFill>
                  <a:srgbClr val="030301"/>
                </a:solidFill>
                <a:latin typeface="Arial Narrow" pitchFamily="34" charset="0"/>
              </a:rPr>
              <a:t>Manque des ressources financières suffisantes;</a:t>
            </a:r>
          </a:p>
          <a:p>
            <a:pPr>
              <a:buNone/>
            </a:pPr>
            <a:endParaRPr lang="fr-FR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sz="3200" dirty="0" smtClean="0">
                <a:solidFill>
                  <a:srgbClr val="030301"/>
                </a:solidFill>
                <a:latin typeface="Arial Narrow" pitchFamily="34" charset="0"/>
              </a:rPr>
              <a:t>Une bonne connexion Internet;</a:t>
            </a:r>
          </a:p>
          <a:p>
            <a:endParaRPr lang="fr-FR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sz="3200" dirty="0" smtClean="0">
                <a:solidFill>
                  <a:srgbClr val="030301"/>
                </a:solidFill>
                <a:latin typeface="Arial Narrow" pitchFamily="34" charset="0"/>
              </a:rPr>
              <a:t>L'instabilité politique.</a:t>
            </a:r>
          </a:p>
          <a:p>
            <a:pPr>
              <a:buNone/>
            </a:pPr>
            <a:endParaRPr lang="fr-FR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endParaRPr lang="fr-FR" sz="30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endParaRPr lang="fr-FR" dirty="0" smtClean="0">
              <a:solidFill>
                <a:srgbClr val="030301"/>
              </a:solidFill>
              <a:latin typeface="Arial Narrow" pitchFamily="34" charset="0"/>
            </a:endParaRPr>
          </a:p>
          <a:p>
            <a:endParaRPr lang="fr-FR" dirty="0" smtClean="0">
              <a:solidFill>
                <a:srgbClr val="030301"/>
              </a:solidFill>
              <a:latin typeface="Arial Narrow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solidFill>
                  <a:srgbClr val="030301"/>
                </a:solidFill>
                <a:latin typeface="Arial Narrow" pitchFamily="34" charset="0"/>
              </a:rPr>
              <a:t>Difficultés</a:t>
            </a:r>
            <a:endParaRPr lang="fr-FR" sz="4000" b="1" u="sng" dirty="0">
              <a:solidFill>
                <a:srgbClr val="03030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929354"/>
          </a:xfrm>
        </p:spPr>
        <p:txBody>
          <a:bodyPr/>
          <a:lstStyle/>
          <a:p>
            <a:endParaRPr lang="pt-PT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pt-PT" sz="3200" dirty="0" err="1" smtClean="0">
                <a:solidFill>
                  <a:srgbClr val="030301"/>
                </a:solidFill>
                <a:latin typeface="Arial Narrow" pitchFamily="34" charset="0"/>
              </a:rPr>
              <a:t>Le</a:t>
            </a:r>
            <a:r>
              <a:rPr lang="pt-PT" sz="3200" dirty="0" smtClean="0">
                <a:solidFill>
                  <a:srgbClr val="030301"/>
                </a:solidFill>
                <a:latin typeface="Arial Narrow" pitchFamily="34" charset="0"/>
              </a:rPr>
              <a:t> </a:t>
            </a:r>
            <a:r>
              <a:rPr lang="pt-PT" sz="3200" dirty="0" err="1" smtClean="0">
                <a:solidFill>
                  <a:srgbClr val="030301"/>
                </a:solidFill>
                <a:latin typeface="Arial Narrow" pitchFamily="34" charset="0"/>
              </a:rPr>
              <a:t>renforcement</a:t>
            </a:r>
            <a:r>
              <a:rPr lang="pt-PT" sz="3200" dirty="0" smtClean="0">
                <a:solidFill>
                  <a:srgbClr val="030301"/>
                </a:solidFill>
                <a:latin typeface="Arial Narrow" pitchFamily="34" charset="0"/>
              </a:rPr>
              <a:t> </a:t>
            </a:r>
            <a:r>
              <a:rPr lang="pt-PT" sz="3200" dirty="0" err="1" smtClean="0">
                <a:solidFill>
                  <a:srgbClr val="030301"/>
                </a:solidFill>
                <a:latin typeface="Arial Narrow" pitchFamily="34" charset="0"/>
              </a:rPr>
              <a:t>des</a:t>
            </a:r>
            <a:r>
              <a:rPr lang="pt-PT" sz="3200" dirty="0" smtClean="0">
                <a:solidFill>
                  <a:srgbClr val="030301"/>
                </a:solidFill>
                <a:latin typeface="Arial Narrow" pitchFamily="34" charset="0"/>
              </a:rPr>
              <a:t> </a:t>
            </a:r>
            <a:r>
              <a:rPr lang="pt-PT" sz="3200" dirty="0" err="1" smtClean="0">
                <a:solidFill>
                  <a:srgbClr val="030301"/>
                </a:solidFill>
                <a:latin typeface="Arial Narrow" pitchFamily="34" charset="0"/>
              </a:rPr>
              <a:t>capacités</a:t>
            </a:r>
            <a:r>
              <a:rPr lang="pt-PT" sz="3200" dirty="0" smtClean="0">
                <a:solidFill>
                  <a:srgbClr val="030301"/>
                </a:solidFill>
                <a:latin typeface="Arial Narrow" pitchFamily="34" charset="0"/>
              </a:rPr>
              <a:t> </a:t>
            </a:r>
            <a:r>
              <a:rPr lang="pt-PT" sz="3200" dirty="0" err="1" smtClean="0">
                <a:solidFill>
                  <a:srgbClr val="030301"/>
                </a:solidFill>
                <a:latin typeface="Arial Narrow" pitchFamily="34" charset="0"/>
              </a:rPr>
              <a:t>du</a:t>
            </a:r>
            <a:r>
              <a:rPr lang="pt-PT" sz="3200" dirty="0" smtClean="0">
                <a:solidFill>
                  <a:srgbClr val="030301"/>
                </a:solidFill>
                <a:latin typeface="Arial Narrow" pitchFamily="34" charset="0"/>
              </a:rPr>
              <a:t> CHM Guiné-Bissau</a:t>
            </a:r>
            <a:r>
              <a:rPr lang="fr-FR" sz="3200" dirty="0" smtClean="0">
                <a:solidFill>
                  <a:srgbClr val="030301"/>
                </a:solidFill>
                <a:latin typeface="Arial Narrow" pitchFamily="34" charset="0"/>
              </a:rPr>
              <a:t>;</a:t>
            </a:r>
          </a:p>
          <a:p>
            <a:pPr>
              <a:buNone/>
            </a:pPr>
            <a:endParaRPr lang="fr-FR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sz="3200" dirty="0" smtClean="0">
                <a:solidFill>
                  <a:srgbClr val="030301"/>
                </a:solidFill>
                <a:latin typeface="Arial Narrow" pitchFamily="34" charset="0"/>
              </a:rPr>
              <a:t>Mobiliser des ressources financières pour la mise en œuvre de la Stratégie et de Plan d'Action CHM;</a:t>
            </a:r>
          </a:p>
          <a:p>
            <a:endParaRPr lang="fr-FR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r>
              <a:rPr lang="fr-FR" sz="3200" smtClean="0">
                <a:solidFill>
                  <a:srgbClr val="030301"/>
                </a:solidFill>
                <a:latin typeface="Arial Narrow" pitchFamily="34" charset="0"/>
              </a:rPr>
              <a:t>Instaurer un mécanisme financier pour le CHM Guinée-Bissau.</a:t>
            </a:r>
            <a:endParaRPr lang="fr-FR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endParaRPr lang="fr-FR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endParaRPr lang="pt-PT" sz="32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endParaRPr lang="pt-PT" dirty="0">
              <a:solidFill>
                <a:srgbClr val="03030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 smtClean="0">
                <a:solidFill>
                  <a:srgbClr val="030301"/>
                </a:solidFill>
              </a:rPr>
              <a:t>Perspectives</a:t>
            </a:r>
            <a:endParaRPr lang="fr-FR" sz="3200" b="1" u="sng" dirty="0">
              <a:solidFill>
                <a:srgbClr val="03030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IZIGE INSALI\Desktop\Imag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179512" y="162880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fr-FR" sz="5400" b="1" dirty="0" smtClean="0">
                <a:solidFill>
                  <a:srgbClr val="FFFF00"/>
                </a:solidFill>
                <a:latin typeface="Century Gothic" pitchFamily="34" charset="0"/>
                <a:cs typeface="Angsana New" pitchFamily="18" charset="-34"/>
              </a:rPr>
              <a:t>Merci de votre attention!</a:t>
            </a:r>
          </a:p>
          <a:p>
            <a:pPr algn="ctr">
              <a:buFontTx/>
              <a:buNone/>
            </a:pPr>
            <a:endParaRPr lang="fr-FR" sz="5400" b="1" dirty="0" smtClean="0">
              <a:solidFill>
                <a:schemeClr val="bg2"/>
              </a:solidFill>
              <a:latin typeface="Century Gothic" pitchFamily="34" charset="0"/>
              <a:cs typeface="Angsana New" pitchFamily="18" charset="-34"/>
            </a:endParaRPr>
          </a:p>
          <a:p>
            <a:pPr algn="ctr">
              <a:buFontTx/>
              <a:buNone/>
            </a:pPr>
            <a:r>
              <a:rPr lang="fr-FR" sz="5400" b="1" dirty="0" smtClean="0">
                <a:solidFill>
                  <a:schemeClr val="bg2"/>
                </a:solidFill>
                <a:latin typeface="Century Gothic" pitchFamily="34" charset="0"/>
                <a:cs typeface="Angsana New" pitchFamily="18" charset="-34"/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fr-FR" sz="3200" b="1" u="sng" dirty="0" smtClean="0">
                <a:solidFill>
                  <a:srgbClr val="030301"/>
                </a:solidFill>
              </a:rPr>
              <a:t>Contexte</a:t>
            </a:r>
            <a:endParaRPr lang="fr-FR" sz="3200" b="1" u="sng" dirty="0">
              <a:solidFill>
                <a:srgbClr val="03030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302854" cy="6000768"/>
          </a:xfrm>
        </p:spPr>
        <p:txBody>
          <a:bodyPr/>
          <a:lstStyle/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La GB se situe sur la Cote Occidentale de l’Afrique;</a:t>
            </a:r>
          </a:p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Avec une superficie de 36.125 km2;</a:t>
            </a:r>
          </a:p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Constituée par une partie continentale et une autre insulaire composée par 88 iles et ilots;</a:t>
            </a:r>
          </a:p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Avec 1.600.000 habitants;</a:t>
            </a:r>
          </a:p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80% vie dans la zone côtière et dépend des ressources naturelles pour sa survie.</a:t>
            </a:r>
          </a:p>
          <a:p>
            <a:endParaRPr lang="pt-PT" sz="30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>
              <a:buNone/>
            </a:pPr>
            <a:endParaRPr lang="pt-PT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2"/>
            <a:endParaRPr lang="pt-PT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pt-PT" dirty="0">
              <a:latin typeface="Arial Narrow" pitchFamily="34" charset="0"/>
            </a:endParaRPr>
          </a:p>
        </p:txBody>
      </p:sp>
      <p:pic>
        <p:nvPicPr>
          <p:cNvPr id="5" name="Marcador de Posição de Conteúdo 4" descr="boe parqu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28096"/>
            <a:ext cx="4206875" cy="2973308"/>
          </a:xfrm>
        </p:spPr>
      </p:pic>
    </p:spTree>
    <p:extLst>
      <p:ext uri="{BB962C8B-B14F-4D97-AF65-F5344CB8AC3E}">
        <p14:creationId xmlns="" xmlns:p14="http://schemas.microsoft.com/office/powerpoint/2010/main" val="27073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857916"/>
          </a:xfrm>
        </p:spPr>
        <p:txBody>
          <a:bodyPr/>
          <a:lstStyle/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Le pays est connu par sa richesse en biodiversité reparties dans différents écosystèmes naturels (forets subhumides, mangrove, estuaires, lagunes, etc.);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Dans ce contexte le Gouvernement a décidée de créer des Aires Protégées  pour gérer de manière durables cette biodiversité;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Ce processus a débuté dans les années 80, avec l’UICN et a culminée avec la création de l'IBAP;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Actuellement ils existe 6 Aires Protégées crées par Décret et une Reserve de Biosphère de l’Archipel de Bolama Bijagós crée en 1996 – Label UNESCO;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Pour une meilleure représentativité des écosystèmes il est créé de plus 2 APT et 3 coureurs de la faune sauvage. </a:t>
            </a:r>
            <a:endParaRPr lang="fr-F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u="sng" dirty="0" smtClean="0">
                <a:solidFill>
                  <a:srgbClr val="030301"/>
                </a:solidFill>
              </a:rPr>
              <a:t>Contexte</a:t>
            </a:r>
            <a:endParaRPr lang="fr-FR" sz="3600" b="1" u="sng" dirty="0">
              <a:solidFill>
                <a:srgbClr val="0303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0034" y="21429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80808"/>
                </a:solidFill>
                <a:latin typeface="Constantia" pitchFamily="16" charset="0"/>
              </a:rPr>
              <a:t>Potentialités Biologiques </a:t>
            </a:r>
            <a:endParaRPr lang="fr-FR" sz="32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980728"/>
            <a:ext cx="871543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Tortues marines: PNMJVP, 1</a:t>
            </a:r>
            <a:r>
              <a:rPr lang="fr-FR" sz="2600" baseline="30000" dirty="0" smtClean="0">
                <a:solidFill>
                  <a:srgbClr val="030301"/>
                </a:solidFill>
                <a:latin typeface="Arial Narrow" pitchFamily="34" charset="0"/>
              </a:rPr>
              <a:t>er</a:t>
            </a: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 site de ponte des tortues vertes dans l’Afrique Occidentale;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6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Oiseaux Aquatiques: Le pays reçoit annuellement plus de 1.000.000 limicoles en provenance d’Europe;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6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Perroquet-gris: Présent dans le PNMJVP et PNO. Considéré maintenant une espèce unique </a:t>
            </a:r>
            <a:r>
              <a:rPr lang="fr-FR" sz="2600" i="1" dirty="0" err="1" smtClean="0">
                <a:solidFill>
                  <a:srgbClr val="030301"/>
                </a:solidFill>
                <a:latin typeface="Arial Narrow" pitchFamily="34" charset="0"/>
              </a:rPr>
              <a:t>Psittacus</a:t>
            </a:r>
            <a:r>
              <a:rPr lang="fr-FR" sz="2600" i="1" dirty="0" smtClean="0">
                <a:solidFill>
                  <a:srgbClr val="030301"/>
                </a:solidFill>
                <a:latin typeface="Arial Narrow" pitchFamily="34" charset="0"/>
              </a:rPr>
              <a:t> </a:t>
            </a:r>
            <a:r>
              <a:rPr lang="fr-FR" sz="2600" i="1" dirty="0" err="1" smtClean="0">
                <a:solidFill>
                  <a:srgbClr val="030301"/>
                </a:solidFill>
                <a:latin typeface="Arial Narrow" pitchFamily="34" charset="0"/>
              </a:rPr>
              <a:t>timneh</a:t>
            </a:r>
            <a:r>
              <a:rPr lang="pt-PT" sz="2600" i="1" dirty="0" smtClean="0">
                <a:solidFill>
                  <a:srgbClr val="030301"/>
                </a:solidFill>
                <a:latin typeface="Arial Narrow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pt-PT" sz="2600" i="1" dirty="0">
              <a:solidFill>
                <a:srgbClr val="030301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Hippopotame: unique utilise l’eau douce et marine;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Mangrove: le pays en termes de superficie territoire/superficie mangrove est le 2</a:t>
            </a:r>
            <a:r>
              <a:rPr lang="fr-FR" sz="2600" baseline="30000" dirty="0" smtClean="0">
                <a:solidFill>
                  <a:srgbClr val="030301"/>
                </a:solidFill>
                <a:latin typeface="Arial Narrow" pitchFamily="34" charset="0"/>
              </a:rPr>
              <a:t>ème</a:t>
            </a: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 en Afrique après le Nigéria;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6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Autres: chimpanzés et autres primates, éléphants, lamantins, </a:t>
            </a:r>
            <a:r>
              <a:rPr lang="fr-FR" sz="2600" dirty="0" err="1" smtClean="0">
                <a:solidFill>
                  <a:srgbClr val="030301"/>
                </a:solidFill>
                <a:latin typeface="Arial Narrow" pitchFamily="34" charset="0"/>
              </a:rPr>
              <a:t>etc</a:t>
            </a:r>
            <a:r>
              <a:rPr lang="pt-PT" sz="2600" dirty="0" smtClean="0">
                <a:solidFill>
                  <a:srgbClr val="030301"/>
                </a:solidFill>
                <a:latin typeface="Arial Narrow" pitchFamily="34" charset="0"/>
              </a:rPr>
              <a:t>.</a:t>
            </a:r>
            <a:endParaRPr lang="pt-PT" sz="2600" dirty="0">
              <a:solidFill>
                <a:srgbClr val="030301"/>
              </a:solidFill>
              <a:latin typeface="Arial Narrow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3395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94928"/>
          </a:xfrm>
        </p:spPr>
        <p:txBody>
          <a:bodyPr/>
          <a:lstStyle/>
          <a:p>
            <a:r>
              <a:rPr lang="pt-PT" dirty="0" smtClean="0">
                <a:solidFill>
                  <a:srgbClr val="0070C0"/>
                </a:solidFill>
              </a:rPr>
              <a:t>   </a:t>
            </a:r>
            <a:r>
              <a:rPr lang="fr-FR" dirty="0" smtClean="0">
                <a:solidFill>
                  <a:srgbClr val="0070C0"/>
                </a:solidFill>
              </a:rPr>
              <a:t>Biodiversité - GB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76509"/>
            <a:ext cx="2303271" cy="173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65231"/>
            <a:ext cx="2304256" cy="207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5502" y="4941168"/>
            <a:ext cx="195099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7734" y="1013580"/>
            <a:ext cx="2085340" cy="156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108" y="3429000"/>
            <a:ext cx="1946443" cy="16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780928"/>
            <a:ext cx="2015720" cy="179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Marcador de Posição de Conteúdo 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614" y="4725144"/>
            <a:ext cx="2116544" cy="18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arcador de Posição de Conteúdo 3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797152"/>
            <a:ext cx="2160240" cy="186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arcador de Posição de Conteúdo 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1819499"/>
            <a:ext cx="2068514" cy="14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arcador de Posição de Conteúdo 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914906"/>
            <a:ext cx="2026694" cy="15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/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514" y="116632"/>
            <a:ext cx="2084982" cy="156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721078" y="677811"/>
            <a:ext cx="2085340" cy="173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4008" y="2996952"/>
            <a:ext cx="2121194" cy="1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95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 descr="enHaut-R009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" y="0"/>
            <a:ext cx="9142432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85852" y="500042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rgbClr val="030301"/>
                </a:solidFill>
              </a:rPr>
              <a:t>Parc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National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d´Orango</a:t>
            </a:r>
            <a:endParaRPr lang="pt-PT" sz="3200" b="1" dirty="0">
              <a:solidFill>
                <a:srgbClr val="03030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65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" name="Imagem 8" descr="enHaut-R009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" y="588"/>
            <a:ext cx="9142432" cy="68568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1472" y="500042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rgbClr val="030301"/>
                </a:solidFill>
              </a:rPr>
              <a:t>Parc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National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Marin</a:t>
            </a:r>
            <a:r>
              <a:rPr lang="pt-PT" sz="3200" b="1" dirty="0" smtClean="0">
                <a:solidFill>
                  <a:srgbClr val="030301"/>
                </a:solidFill>
              </a:rPr>
              <a:t> João Vieira e </a:t>
            </a:r>
            <a:r>
              <a:rPr lang="pt-PT" sz="3200" b="1" dirty="0" err="1" smtClean="0">
                <a:solidFill>
                  <a:srgbClr val="030301"/>
                </a:solidFill>
              </a:rPr>
              <a:t>Poilão</a:t>
            </a:r>
            <a:endParaRPr lang="pt-PT" sz="3200" b="1" dirty="0">
              <a:solidFill>
                <a:srgbClr val="03030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enHaut-R009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" y="588"/>
            <a:ext cx="9142432" cy="68568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0004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rgbClr val="030301"/>
                </a:solidFill>
              </a:rPr>
              <a:t>Parc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Naturiel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des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Mangroves</a:t>
            </a:r>
            <a:r>
              <a:rPr lang="pt-PT" sz="3200" b="1" dirty="0" smtClean="0">
                <a:solidFill>
                  <a:srgbClr val="030301"/>
                </a:solidFill>
              </a:rPr>
              <a:t> de </a:t>
            </a:r>
            <a:r>
              <a:rPr lang="pt-PT" sz="3200" b="1" dirty="0" err="1" smtClean="0">
                <a:solidFill>
                  <a:srgbClr val="030301"/>
                </a:solidFill>
              </a:rPr>
              <a:t>Cacheu</a:t>
            </a:r>
            <a:endParaRPr lang="pt-PT" sz="3200" b="1" dirty="0">
              <a:solidFill>
                <a:srgbClr val="03030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enHaut-R009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" y="588"/>
            <a:ext cx="9141658" cy="68568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0004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rgbClr val="030301"/>
                </a:solidFill>
              </a:rPr>
              <a:t>Parc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Naturiel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des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Lagunes</a:t>
            </a:r>
            <a:r>
              <a:rPr lang="pt-PT" sz="3200" b="1" dirty="0" smtClean="0">
                <a:solidFill>
                  <a:srgbClr val="030301"/>
                </a:solidFill>
              </a:rPr>
              <a:t>  de </a:t>
            </a:r>
            <a:r>
              <a:rPr lang="pt-PT" sz="3200" b="1" dirty="0" err="1" smtClean="0">
                <a:solidFill>
                  <a:srgbClr val="030301"/>
                </a:solidFill>
              </a:rPr>
              <a:t>Cufada</a:t>
            </a:r>
            <a:endParaRPr lang="pt-PT" sz="3200" b="1" dirty="0">
              <a:solidFill>
                <a:srgbClr val="03030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fundo IBAP">
      <a:dk1>
        <a:srgbClr val="BECA95"/>
      </a:dk1>
      <a:lt1>
        <a:srgbClr val="444D26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597</Words>
  <Application>Microsoft Office PowerPoint</Application>
  <PresentationFormat>Apresentação no Ecrã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Papel</vt:lpstr>
      <vt:lpstr>Diapositivo 1</vt:lpstr>
      <vt:lpstr>Contexte</vt:lpstr>
      <vt:lpstr>Contexte</vt:lpstr>
      <vt:lpstr>Diapositivo 4</vt:lpstr>
      <vt:lpstr>   Biodiversité - GB</vt:lpstr>
      <vt:lpstr>Diapositivo 6</vt:lpstr>
      <vt:lpstr>Diapositivo 7</vt:lpstr>
      <vt:lpstr>Diapositivo 8</vt:lpstr>
      <vt:lpstr>Diapositivo 9</vt:lpstr>
      <vt:lpstr>Convention sur la Diversité Biologique</vt:lpstr>
      <vt:lpstr>   CHM en Guinée-Bissau -                                                      Progrès</vt:lpstr>
      <vt:lpstr>Progrès</vt:lpstr>
      <vt:lpstr>Difficultés</vt:lpstr>
      <vt:lpstr>Perspectives</vt:lpstr>
      <vt:lpstr>Diapositivo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EDWIGE EVELYNE</dc:creator>
  <cp:lastModifiedBy>EIZIGE INSALI</cp:lastModifiedBy>
  <cp:revision>130</cp:revision>
  <dcterms:created xsi:type="dcterms:W3CDTF">2014-08-15T06:53:36Z</dcterms:created>
  <dcterms:modified xsi:type="dcterms:W3CDTF">2016-02-01T09:28:22Z</dcterms:modified>
</cp:coreProperties>
</file>