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65" r:id="rId6"/>
    <p:sldId id="259" r:id="rId7"/>
    <p:sldId id="260" r:id="rId8"/>
    <p:sldId id="263" r:id="rId9"/>
    <p:sldId id="264" r:id="rId10"/>
    <p:sldId id="26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6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7B2814-8F9F-4679-8D5E-8D94840A0E0C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970F6D-7B3C-44C9-B475-3AD390007B13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472518" cy="2071702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Atelier </a:t>
            </a:r>
            <a:r>
              <a:rPr lang="fr-FR" sz="2800" b="1" dirty="0" smtClean="0"/>
              <a:t>de renforcement des capacités des pays Francophones partenaires du  Centre d’Echange d’informations (CHM) Belge</a:t>
            </a:r>
            <a:endParaRPr lang="fr-FR" sz="2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28662" y="3500438"/>
            <a:ext cx="7143800" cy="2500330"/>
          </a:xfrm>
        </p:spPr>
        <p:txBody>
          <a:bodyPr>
            <a:normAutofit fontScale="47500" lnSpcReduction="20000"/>
          </a:bodyPr>
          <a:lstStyle/>
          <a:p>
            <a:pPr algn="ctr"/>
            <a:endParaRPr lang="fr-FR" sz="3200" b="1" dirty="0" smtClean="0"/>
          </a:p>
          <a:p>
            <a:pPr algn="ctr"/>
            <a:r>
              <a:rPr lang="fr-FR" sz="5100" b="1" dirty="0" smtClean="0"/>
              <a:t>Bilan des activités du CHM Gabon depuis Buea</a:t>
            </a:r>
            <a:endParaRPr lang="fr-FR" sz="5100" b="1" dirty="0" smtClean="0"/>
          </a:p>
          <a:p>
            <a:pPr algn="ctr"/>
            <a:endParaRPr lang="fr-FR" sz="3200" b="1" dirty="0" smtClean="0"/>
          </a:p>
          <a:p>
            <a:pPr algn="ctr"/>
            <a:endParaRPr lang="fr-FR" sz="3200" b="1" dirty="0" smtClean="0"/>
          </a:p>
          <a:p>
            <a:pPr algn="ctr"/>
            <a:r>
              <a:rPr lang="fr-FR" sz="3200" b="1" dirty="0" smtClean="0"/>
              <a:t>Présenté </a:t>
            </a:r>
          </a:p>
          <a:p>
            <a:pPr algn="ctr"/>
            <a:endParaRPr lang="fr-FR" sz="3200" b="1" dirty="0" smtClean="0"/>
          </a:p>
          <a:p>
            <a:pPr algn="ctr"/>
            <a:r>
              <a:rPr lang="fr-FR" sz="3200" b="1" dirty="0" smtClean="0"/>
              <a:t>Michelle MILENDJI, Point-Focal </a:t>
            </a:r>
          </a:p>
          <a:p>
            <a:pPr algn="ctr"/>
            <a:endParaRPr lang="fr-FR" sz="3200" dirty="0" smtClean="0"/>
          </a:p>
          <a:p>
            <a:pPr algn="ctr"/>
            <a:r>
              <a:rPr lang="fr-FR" b="1" i="1" dirty="0" smtClean="0"/>
              <a:t>Cotonou</a:t>
            </a:r>
            <a:r>
              <a:rPr lang="fr-FR" b="1" i="1" dirty="0" smtClean="0"/>
              <a:t>, </a:t>
            </a:r>
            <a:r>
              <a:rPr lang="fr-FR" b="1" i="1" dirty="0" smtClean="0"/>
              <a:t>du </a:t>
            </a:r>
            <a:r>
              <a:rPr lang="fr-FR" b="1" i="1" dirty="0" smtClean="0"/>
              <a:t>1 </a:t>
            </a:r>
            <a:r>
              <a:rPr lang="fr-FR" b="1" i="1" dirty="0" smtClean="0"/>
              <a:t>au </a:t>
            </a:r>
            <a:r>
              <a:rPr lang="fr-FR" b="1" i="1" dirty="0" smtClean="0"/>
              <a:t>3 janvier 2016</a:t>
            </a:r>
            <a:endParaRPr lang="fr-F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85786" y="3500438"/>
            <a:ext cx="7572428" cy="9233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Je vous remercie 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dirty="0" smtClean="0"/>
              <a:t>Sommaire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I. </a:t>
            </a:r>
            <a:r>
              <a:rPr lang="fr-FR" sz="4400" dirty="0" smtClean="0"/>
              <a:t>Introduction</a:t>
            </a:r>
          </a:p>
          <a:p>
            <a:r>
              <a:rPr lang="fr-FR" sz="4400" dirty="0" smtClean="0"/>
              <a:t>II. Activités</a:t>
            </a:r>
            <a:endParaRPr lang="fr-FR" sz="4400" dirty="0" smtClean="0"/>
          </a:p>
          <a:p>
            <a:r>
              <a:rPr lang="fr-FR" sz="4400" dirty="0" smtClean="0"/>
              <a:t>III. </a:t>
            </a:r>
            <a:r>
              <a:rPr lang="fr-FR" sz="4400" dirty="0" smtClean="0"/>
              <a:t>Les acquis</a:t>
            </a:r>
          </a:p>
          <a:p>
            <a:r>
              <a:rPr lang="fr-FR" sz="4400" dirty="0" smtClean="0"/>
              <a:t>IV</a:t>
            </a:r>
            <a:r>
              <a:rPr lang="fr-FR" sz="4400" dirty="0" smtClean="0"/>
              <a:t>. </a:t>
            </a:r>
            <a:r>
              <a:rPr lang="fr-FR" sz="4400" dirty="0" smtClean="0"/>
              <a:t>Les </a:t>
            </a:r>
            <a:r>
              <a:rPr lang="fr-FR" sz="4400" dirty="0" smtClean="0"/>
              <a:t>contraintes</a:t>
            </a:r>
          </a:p>
          <a:p>
            <a:r>
              <a:rPr lang="fr-FR" sz="4400" dirty="0" smtClean="0"/>
              <a:t>V. Perspectives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I. </a:t>
            </a:r>
            <a:r>
              <a:rPr lang="fr-FR" sz="4400" b="1" dirty="0" smtClean="0"/>
              <a:t>Introduction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fr-FR" sz="3200" dirty="0" smtClean="0"/>
          </a:p>
          <a:p>
            <a:r>
              <a:rPr lang="fr-FR" sz="3200" dirty="0" smtClean="0"/>
              <a:t>Le premier </a:t>
            </a:r>
            <a:r>
              <a:rPr lang="fr-FR" sz="3200" dirty="0" smtClean="0"/>
              <a:t>Centre d'échange du Gabon </a:t>
            </a:r>
            <a:r>
              <a:rPr lang="fr-FR" sz="3200" dirty="0" smtClean="0"/>
              <a:t>a été mis en ligne </a:t>
            </a:r>
            <a:r>
              <a:rPr lang="fr-FR" sz="3200" dirty="0" smtClean="0"/>
              <a:t>le 29 mars </a:t>
            </a:r>
            <a:r>
              <a:rPr lang="fr-FR" sz="3200" dirty="0" smtClean="0"/>
              <a:t>2002. (</a:t>
            </a:r>
            <a:r>
              <a:rPr lang="fr-FR" sz="3200" dirty="0" err="1" smtClean="0"/>
              <a:t>Cf</a:t>
            </a:r>
            <a:r>
              <a:rPr lang="fr-FR" sz="3200" dirty="0" smtClean="0"/>
              <a:t> ancien site). Son animation était faite par Marthe </a:t>
            </a:r>
            <a:r>
              <a:rPr lang="fr-FR" sz="3200" dirty="0" err="1" smtClean="0"/>
              <a:t>Mapangou</a:t>
            </a:r>
            <a:r>
              <a:rPr lang="fr-FR" sz="3200" dirty="0" smtClean="0"/>
              <a:t> jusqu’ en 2004;</a:t>
            </a:r>
          </a:p>
          <a:p>
            <a:endParaRPr lang="fr-FR" sz="3200" dirty="0" smtClean="0"/>
          </a:p>
          <a:p>
            <a:r>
              <a:rPr lang="fr-FR" sz="3200" dirty="0" smtClean="0"/>
              <a:t>Quelques données ont été </a:t>
            </a:r>
            <a:r>
              <a:rPr lang="fr-FR" sz="3200" dirty="0" smtClean="0"/>
              <a:t>postées sur l’ancien site:  </a:t>
            </a:r>
            <a:r>
              <a:rPr lang="fr-FR" sz="3200" dirty="0" smtClean="0"/>
              <a:t>loi sur l’environnement</a:t>
            </a:r>
            <a:r>
              <a:rPr lang="fr-FR" sz="3200" dirty="0" smtClean="0"/>
              <a:t>, </a:t>
            </a:r>
            <a:r>
              <a:rPr lang="fr-FR" sz="3200" dirty="0" smtClean="0"/>
              <a:t>loi forestière et des photos de la </a:t>
            </a:r>
            <a:r>
              <a:rPr lang="fr-FR" sz="3200" dirty="0" smtClean="0"/>
              <a:t>biodiversité</a:t>
            </a:r>
            <a:r>
              <a:rPr lang="fr-FR" sz="3200" dirty="0" smtClean="0"/>
              <a:t>;</a:t>
            </a:r>
            <a:endParaRPr lang="fr-FR" sz="3200" dirty="0" smtClean="0"/>
          </a:p>
          <a:p>
            <a:pPr>
              <a:buNone/>
            </a:pPr>
            <a:endParaRPr lang="fr-FR" sz="3200" dirty="0" smtClean="0"/>
          </a:p>
          <a:p>
            <a:r>
              <a:rPr lang="fr-FR" sz="3200" dirty="0" smtClean="0"/>
              <a:t>Ce site est resté inactif un certain </a:t>
            </a:r>
            <a:r>
              <a:rPr lang="fr-FR" sz="3200" dirty="0" smtClean="0"/>
              <a:t>temps;</a:t>
            </a:r>
          </a:p>
          <a:p>
            <a:pPr>
              <a:buNone/>
            </a:pPr>
            <a:endParaRPr lang="fr-FR" sz="3200" dirty="0" smtClean="0"/>
          </a:p>
          <a:p>
            <a:r>
              <a:rPr lang="fr-FR" sz="3200" dirty="0" smtClean="0"/>
              <a:t>Un </a:t>
            </a:r>
            <a:r>
              <a:rPr lang="fr-FR" sz="3200" dirty="0" smtClean="0"/>
              <a:t>nouveau site a été crée en 2009 sous la configuration </a:t>
            </a:r>
            <a:r>
              <a:rPr lang="fr-FR" sz="3200" dirty="0" smtClean="0"/>
              <a:t>actuelle;</a:t>
            </a:r>
          </a:p>
          <a:p>
            <a:pPr>
              <a:buNone/>
            </a:pPr>
            <a:endParaRPr lang="fr-FR" sz="3200" dirty="0" smtClean="0"/>
          </a:p>
          <a:p>
            <a:r>
              <a:rPr lang="fr-FR" sz="3200" dirty="0" smtClean="0"/>
              <a:t>Désignation </a:t>
            </a:r>
            <a:r>
              <a:rPr lang="fr-FR" sz="3200" dirty="0" smtClean="0"/>
              <a:t>du Point </a:t>
            </a:r>
            <a:r>
              <a:rPr lang="fr-FR" sz="3200" dirty="0" smtClean="0"/>
              <a:t>Focal actuel (CHM/BCH)  </a:t>
            </a:r>
            <a:r>
              <a:rPr lang="fr-FR" sz="3200" dirty="0" smtClean="0"/>
              <a:t>depuis </a:t>
            </a:r>
            <a:r>
              <a:rPr lang="fr-FR" sz="3200" dirty="0" smtClean="0"/>
              <a:t>2012 et très récemment désignée,  point focal ABSCH.</a:t>
            </a:r>
            <a:endParaRPr lang="fr-FR" sz="3200" dirty="0" smtClean="0"/>
          </a:p>
          <a:p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1122" cy="1143000"/>
          </a:xfrm>
        </p:spPr>
        <p:txBody>
          <a:bodyPr>
            <a:noAutofit/>
          </a:bodyPr>
          <a:lstStyle/>
          <a:p>
            <a:r>
              <a:rPr lang="fr-FR" sz="4400" dirty="0" smtClean="0"/>
              <a:t>I</a:t>
            </a:r>
            <a:r>
              <a:rPr lang="fr-FR" sz="4400" dirty="0" smtClean="0"/>
              <a:t>I. Activités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389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fr-FR" sz="3200" dirty="0" smtClean="0"/>
          </a:p>
          <a:p>
            <a:r>
              <a:rPr lang="fr-FR" sz="3200" dirty="0" smtClean="0"/>
              <a:t>Participation </a:t>
            </a:r>
            <a:r>
              <a:rPr lang="fr-FR" sz="3200" dirty="0" smtClean="0"/>
              <a:t>à trois</a:t>
            </a:r>
            <a:r>
              <a:rPr lang="fr-FR" sz="3200" dirty="0" smtClean="0"/>
              <a:t> rencontres  sous régionales sur le CHM:</a:t>
            </a:r>
            <a:endParaRPr lang="fr-FR" sz="3200" dirty="0" smtClean="0"/>
          </a:p>
          <a:p>
            <a:pPr>
              <a:buNone/>
            </a:pPr>
            <a:endParaRPr lang="fr-FR" sz="3200" dirty="0" smtClean="0"/>
          </a:p>
          <a:p>
            <a:pPr lvl="1"/>
            <a:r>
              <a:rPr lang="fr-FR" sz="3200" dirty="0" smtClean="0"/>
              <a:t>Atelier de formation s</a:t>
            </a:r>
            <a:r>
              <a:rPr lang="fr-FR" sz="3200" dirty="0" smtClean="0"/>
              <a:t>ur </a:t>
            </a:r>
            <a:r>
              <a:rPr lang="fr-FR" sz="3200" dirty="0" smtClean="0"/>
              <a:t>l’utilisation du </a:t>
            </a:r>
            <a:r>
              <a:rPr lang="fr-FR" sz="3200" dirty="0" smtClean="0"/>
              <a:t>CHM</a:t>
            </a:r>
            <a:r>
              <a:rPr lang="fr-FR" sz="3200" dirty="0" smtClean="0"/>
              <a:t> </a:t>
            </a:r>
            <a:r>
              <a:rPr lang="fr-FR" sz="3200" dirty="0" smtClean="0"/>
              <a:t>en </a:t>
            </a:r>
            <a:r>
              <a:rPr lang="fr-FR" sz="3200" dirty="0" smtClean="0"/>
              <a:t>janvier 2014 à  </a:t>
            </a:r>
            <a:r>
              <a:rPr lang="fr-FR" sz="3200" dirty="0" smtClean="0"/>
              <a:t>Yaoundé au </a:t>
            </a:r>
            <a:r>
              <a:rPr lang="fr-FR" sz="3200" dirty="0" smtClean="0"/>
              <a:t>Cameroun. (deux personnes formées)</a:t>
            </a:r>
            <a:endParaRPr lang="fr-FR" sz="3200" dirty="0" smtClean="0"/>
          </a:p>
          <a:p>
            <a:pPr lvl="1">
              <a:buNone/>
            </a:pPr>
            <a:endParaRPr lang="fr-FR" sz="3200" dirty="0" smtClean="0"/>
          </a:p>
          <a:p>
            <a:pPr lvl="1"/>
            <a:r>
              <a:rPr lang="fr-FR" sz="3200" dirty="0" smtClean="0"/>
              <a:t> </a:t>
            </a:r>
            <a:r>
              <a:rPr lang="fr-FR" sz="3200" dirty="0" smtClean="0"/>
              <a:t>A</a:t>
            </a:r>
            <a:r>
              <a:rPr lang="fr-FR" sz="3200" dirty="0" smtClean="0"/>
              <a:t>telier </a:t>
            </a:r>
            <a:r>
              <a:rPr lang="fr-FR" sz="3200" dirty="0" smtClean="0"/>
              <a:t>sur </a:t>
            </a:r>
            <a:r>
              <a:rPr lang="fr-FR" sz="3200" dirty="0" smtClean="0"/>
              <a:t>l’échange </a:t>
            </a:r>
            <a:r>
              <a:rPr lang="fr-FR" sz="3200" dirty="0" smtClean="0"/>
              <a:t>d’e</a:t>
            </a:r>
            <a:r>
              <a:rPr lang="fr-FR" sz="3200" dirty="0" smtClean="0"/>
              <a:t>xpériences </a:t>
            </a:r>
            <a:r>
              <a:rPr lang="fr-FR" sz="3200" dirty="0" smtClean="0"/>
              <a:t>entre pays de l’Afrique  en </a:t>
            </a:r>
            <a:r>
              <a:rPr lang="fr-FR" sz="3200" dirty="0" smtClean="0"/>
              <a:t>générale, en mai 2014 à Buea au Cameroun</a:t>
            </a:r>
          </a:p>
          <a:p>
            <a:pPr lvl="1">
              <a:buNone/>
            </a:pPr>
            <a:endParaRPr lang="fr-FR" sz="3200" dirty="0" smtClean="0"/>
          </a:p>
          <a:p>
            <a:pPr lvl="1"/>
            <a:r>
              <a:rPr lang="fr-FR" sz="3200" dirty="0" smtClean="0"/>
              <a:t>Atelier de formation des contributeurs nationaux du Mécanisme d’Echanges sur la Diversité Biologique (CHM) du </a:t>
            </a:r>
            <a:r>
              <a:rPr lang="fr-FR" sz="3200" dirty="0" smtClean="0"/>
              <a:t>Togo en décembre 2015.</a:t>
            </a:r>
          </a:p>
          <a:p>
            <a:pPr lvl="1">
              <a:buNone/>
            </a:pPr>
            <a:endParaRPr lang="fr-FR" sz="3200" dirty="0" smtClean="0"/>
          </a:p>
          <a:p>
            <a:pPr lvl="1">
              <a:buNone/>
            </a:pPr>
            <a:endParaRPr lang="fr-FR" sz="3200" dirty="0" smtClean="0"/>
          </a:p>
          <a:p>
            <a:pPr lvl="1"/>
            <a:endParaRPr lang="fr-FR" sz="3200" dirty="0" smtClean="0"/>
          </a:p>
          <a:p>
            <a:pPr lvl="1">
              <a:buNone/>
            </a:pPr>
            <a:endParaRPr lang="fr-FR" sz="3200" dirty="0" smtClean="0"/>
          </a:p>
          <a:p>
            <a:pPr lvl="1"/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5400" dirty="0" smtClean="0"/>
              <a:t>II. </a:t>
            </a:r>
            <a:r>
              <a:rPr lang="fr-FR" sz="4400" dirty="0" smtClean="0"/>
              <a:t>Activités(2</a:t>
            </a:r>
            <a:r>
              <a:rPr lang="fr-FR" sz="5400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2800" dirty="0" smtClean="0"/>
              <a:t>Participation </a:t>
            </a:r>
            <a:r>
              <a:rPr lang="fr-FR" sz="2800" dirty="0" smtClean="0"/>
              <a:t>aux activités nationales de mise en œuvre de la convention sur la Diversité Biologique</a:t>
            </a:r>
          </a:p>
          <a:p>
            <a:pPr>
              <a:buNone/>
            </a:pPr>
            <a:endParaRPr lang="fr-FR" sz="2800" dirty="0" smtClean="0"/>
          </a:p>
          <a:p>
            <a:pPr lvl="1"/>
            <a:r>
              <a:rPr lang="fr-FR" dirty="0" smtClean="0"/>
              <a:t> </a:t>
            </a:r>
            <a:r>
              <a:rPr lang="fr-FR" dirty="0" smtClean="0"/>
              <a:t>Atelier de validation du rapport sur les tendances de la Biodiversité au </a:t>
            </a:r>
            <a:r>
              <a:rPr lang="fr-FR" dirty="0" smtClean="0"/>
              <a:t>Gabon, en  2014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 Atelier de validation des rapports de diagnostic institutionnel et juridique  et SPAN APA, en  juin 2015 </a:t>
            </a:r>
          </a:p>
          <a:p>
            <a:pPr lvl="1">
              <a:buNone/>
            </a:pP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Ateliers provinciaux de validation des priorités et des objectifs nationaux dans le cadre de la révision/actualisation de la stratégie et plans d’action nationaux sur la biodiversité, en novembre 2015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Participation à la validation du troisième rapport national sur le BCH, en décembre 2015.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III. Les acquis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Bonne compréhension des enjeux du centre </a:t>
            </a:r>
            <a:r>
              <a:rPr lang="fr-FR" sz="2800" dirty="0" smtClean="0"/>
              <a:t>d’échange</a:t>
            </a:r>
          </a:p>
          <a:p>
            <a:pPr>
              <a:buNone/>
            </a:pPr>
            <a:endParaRPr lang="fr-FR" sz="2800" dirty="0" smtClean="0"/>
          </a:p>
          <a:p>
            <a:r>
              <a:rPr lang="fr-FR" sz="2800" dirty="0" smtClean="0"/>
              <a:t>Meilleure </a:t>
            </a:r>
            <a:r>
              <a:rPr lang="fr-FR" sz="2800" dirty="0" smtClean="0"/>
              <a:t>prise en main de l’architecture et de l’administration du site du CHM Gabon</a:t>
            </a:r>
          </a:p>
          <a:p>
            <a:pPr>
              <a:buNone/>
            </a:pPr>
            <a:r>
              <a:rPr lang="fr-FR" sz="2800" dirty="0" smtClean="0"/>
              <a:t> </a:t>
            </a:r>
            <a:endParaRPr lang="fr-FR" sz="2800" dirty="0" smtClean="0"/>
          </a:p>
          <a:p>
            <a:r>
              <a:rPr lang="fr-FR" sz="2800" dirty="0" smtClean="0"/>
              <a:t>Quelques données sont postées sur le nouveau site (visite du nouveau site</a:t>
            </a:r>
            <a:r>
              <a:rPr lang="fr-FR" sz="3200" dirty="0" smtClean="0"/>
              <a:t>)</a:t>
            </a:r>
            <a:endParaRPr lang="fr-FR" sz="3200" dirty="0" smtClean="0"/>
          </a:p>
          <a:p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/>
              <a:t>IV. </a:t>
            </a:r>
            <a:r>
              <a:rPr lang="fr-FR" sz="4800" dirty="0" smtClean="0"/>
              <a:t>Les </a:t>
            </a:r>
            <a:r>
              <a:rPr lang="fr-FR" sz="4400" dirty="0" smtClean="0"/>
              <a:t>contraintes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200" dirty="0" smtClean="0"/>
              <a:t>Insuffisance de moyens financiers pour sa mise en </a:t>
            </a:r>
            <a:r>
              <a:rPr lang="fr-FR" sz="3200" dirty="0" smtClean="0"/>
              <a:t>œuvre; </a:t>
            </a:r>
          </a:p>
          <a:p>
            <a:pPr>
              <a:buNone/>
            </a:pPr>
            <a:endParaRPr lang="fr-FR" sz="3200" dirty="0" smtClean="0"/>
          </a:p>
          <a:p>
            <a:r>
              <a:rPr lang="fr-FR" sz="3200" dirty="0" smtClean="0"/>
              <a:t>Insuffisance du matériel </a:t>
            </a:r>
            <a:r>
              <a:rPr lang="fr-FR" sz="3200" dirty="0" smtClean="0"/>
              <a:t>technique</a:t>
            </a:r>
            <a:r>
              <a:rPr lang="fr-FR" sz="3200" dirty="0" smtClean="0"/>
              <a:t>;</a:t>
            </a:r>
            <a:endParaRPr lang="fr-FR" sz="3200" dirty="0" smtClean="0"/>
          </a:p>
          <a:p>
            <a:pPr>
              <a:buNone/>
            </a:pPr>
            <a:endParaRPr lang="fr-FR" sz="3200" dirty="0" smtClean="0"/>
          </a:p>
          <a:p>
            <a:r>
              <a:rPr lang="fr-FR" sz="3200" dirty="0" smtClean="0"/>
              <a:t>Mauvaise connexion </a:t>
            </a:r>
            <a:r>
              <a:rPr lang="fr-FR" sz="3200" dirty="0" smtClean="0"/>
              <a:t>internet</a:t>
            </a:r>
            <a:r>
              <a:rPr lang="fr-FR" sz="3200" dirty="0" smtClean="0"/>
              <a:t>;</a:t>
            </a:r>
            <a:endParaRPr lang="fr-FR" sz="3200" dirty="0" smtClean="0"/>
          </a:p>
          <a:p>
            <a:pPr>
              <a:buNone/>
            </a:pPr>
            <a:endParaRPr lang="fr-FR" sz="3200" dirty="0" smtClean="0"/>
          </a:p>
          <a:p>
            <a:r>
              <a:rPr lang="fr-FR" sz="3200" dirty="0" smtClean="0"/>
              <a:t>Manque </a:t>
            </a:r>
            <a:r>
              <a:rPr lang="fr-FR" sz="3200" dirty="0" smtClean="0"/>
              <a:t>d’intérêt par la hiérarchie</a:t>
            </a:r>
            <a:r>
              <a:rPr lang="fr-FR" sz="4000" dirty="0" smtClean="0"/>
              <a:t>.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IV. Perspectives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Elaboration d’un projet de collecte de données pour renseigner le site CHM</a:t>
            </a:r>
          </a:p>
          <a:p>
            <a:endParaRPr lang="fr-FR" dirty="0" smtClean="0"/>
          </a:p>
          <a:p>
            <a:r>
              <a:rPr lang="fr-FR" dirty="0" smtClean="0"/>
              <a:t>Mise en place d’un réseau de contributeurs nationaux;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Formation des contributeurs sur l’utilisation du site;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Sensibilisation des responsables hiérarchiques et des parties prenantes sur le bien fondé du CHM dans la diffusion des données sur la biodiversité;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V</a:t>
            </a:r>
            <a:r>
              <a:rPr lang="fr-FR" sz="4400" dirty="0" smtClean="0"/>
              <a:t>. Perspectives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b="1" dirty="0" smtClean="0"/>
          </a:p>
          <a:p>
            <a:r>
              <a:rPr lang="fr-FR" dirty="0" smtClean="0"/>
              <a:t>Mise en place d’une équipe chargée d’animer les trois mécanismes d’échange de la convention sur la Diversité biologique (CHM, BCH, </a:t>
            </a:r>
            <a:r>
              <a:rPr lang="fr-FR" dirty="0" smtClean="0"/>
              <a:t>ABSCH</a:t>
            </a:r>
            <a:r>
              <a:rPr lang="fr-FR" dirty="0" smtClean="0"/>
              <a:t>);</a:t>
            </a:r>
          </a:p>
          <a:p>
            <a:endParaRPr lang="fr-FR" dirty="0" smtClean="0"/>
          </a:p>
          <a:p>
            <a:r>
              <a:rPr lang="fr-FR" dirty="0" smtClean="0"/>
              <a:t>Elaboration d’un arrêté portant constitution du groupe de travail </a:t>
            </a:r>
            <a:r>
              <a:rPr lang="fr-FR" dirty="0" smtClean="0"/>
              <a:t>restreint </a:t>
            </a:r>
            <a:r>
              <a:rPr lang="fr-FR" dirty="0" smtClean="0"/>
              <a:t>sur la biodiversité chargé de valider les données à poster sur le </a:t>
            </a:r>
            <a:r>
              <a:rPr lang="fr-FR" dirty="0" smtClean="0"/>
              <a:t>site;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Rechercher les partenariats </a:t>
            </a:r>
            <a:r>
              <a:rPr lang="fr-FR" dirty="0" smtClean="0"/>
              <a:t>multilatéraux pour le </a:t>
            </a:r>
            <a:r>
              <a:rPr lang="fr-FR" dirty="0" smtClean="0"/>
              <a:t>financements </a:t>
            </a:r>
            <a:r>
              <a:rPr lang="fr-FR" dirty="0" smtClean="0"/>
              <a:t>de </a:t>
            </a:r>
            <a:r>
              <a:rPr lang="fr-FR" dirty="0" smtClean="0"/>
              <a:t>la mise œuvre du </a:t>
            </a:r>
            <a:r>
              <a:rPr lang="fr-FR" dirty="0" smtClean="0"/>
              <a:t>CHM.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399</TotalTime>
  <Words>524</Words>
  <Application>Microsoft Office PowerPoint</Application>
  <PresentationFormat>Affichage à l'écran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Atelier de renforcement des capacités des pays Francophones partenaires du  Centre d’Echange d’informations (CHM) Belge</vt:lpstr>
      <vt:lpstr>Sommaire</vt:lpstr>
      <vt:lpstr>I. Introduction</vt:lpstr>
      <vt:lpstr>II. Activités</vt:lpstr>
      <vt:lpstr>II. Activités(2)</vt:lpstr>
      <vt:lpstr>III. Les acquis</vt:lpstr>
      <vt:lpstr>IV. Les contraintes</vt:lpstr>
      <vt:lpstr>IV. Perspectives</vt:lpstr>
      <vt:lpstr>V. Perspectives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xxx</dc:creator>
  <cp:lastModifiedBy>Chimène</cp:lastModifiedBy>
  <cp:revision>39</cp:revision>
  <dcterms:created xsi:type="dcterms:W3CDTF">2015-12-14T05:17:08Z</dcterms:created>
  <dcterms:modified xsi:type="dcterms:W3CDTF">2016-02-01T09:27:25Z</dcterms:modified>
</cp:coreProperties>
</file>