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6" r:id="rId2"/>
    <p:sldId id="275" r:id="rId3"/>
    <p:sldId id="276" r:id="rId4"/>
    <p:sldId id="277" r:id="rId5"/>
    <p:sldId id="265" r:id="rId6"/>
    <p:sldId id="262" r:id="rId7"/>
    <p:sldId id="278" r:id="rId8"/>
    <p:sldId id="266" r:id="rId9"/>
    <p:sldId id="284" r:id="rId10"/>
    <p:sldId id="285" r:id="rId11"/>
    <p:sldId id="286" r:id="rId12"/>
    <p:sldId id="287" r:id="rId13"/>
    <p:sldId id="279" r:id="rId14"/>
    <p:sldId id="267" r:id="rId15"/>
    <p:sldId id="269" r:id="rId16"/>
    <p:sldId id="270" r:id="rId17"/>
    <p:sldId id="273" r:id="rId18"/>
    <p:sldId id="282" r:id="rId19"/>
    <p:sldId id="271" r:id="rId20"/>
    <p:sldId id="281" r:id="rId21"/>
    <p:sldId id="280" r:id="rId22"/>
    <p:sldId id="272" r:id="rId23"/>
    <p:sldId id="288" r:id="rId24"/>
    <p:sldId id="289" r:id="rId25"/>
    <p:sldId id="283" r:id="rId26"/>
    <p:sldId id="274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VER" initials="C" lastIdx="2" clrIdx="0">
    <p:extLst>
      <p:ext uri="{19B8F6BF-5375-455C-9EA6-DF929625EA0E}">
        <p15:presenceInfo xmlns="" xmlns:p15="http://schemas.microsoft.com/office/powerpoint/2012/main" userId="CLAV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44" autoAdjust="0"/>
    <p:restoredTop sz="94660"/>
  </p:normalViewPr>
  <p:slideViewPr>
    <p:cSldViewPr snapToGrid="0">
      <p:cViewPr varScale="1">
        <p:scale>
          <a:sx n="54" d="100"/>
          <a:sy n="54" d="100"/>
        </p:scale>
        <p:origin x="-643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7F871-5C0F-4BDB-874F-9F8CB312ADC6}" type="datetimeFigureOut">
              <a:rPr lang="fr-FR" smtClean="0"/>
              <a:pPr/>
              <a:t>31/01/2016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3A09F-1F79-4254-9BF4-069B5CD389D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345166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3A09F-1F79-4254-9BF4-069B5CD389D4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50797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E883-BFDF-4EAB-BB4A-8587B30173DB}" type="datetime1">
              <a:rPr lang="fr-FR" smtClean="0"/>
              <a:pPr/>
              <a:t>31/01/2016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720582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8CDE4-EEE1-4789-9872-3C11BBC607BC}" type="datetime1">
              <a:rPr lang="fr-FR" smtClean="0"/>
              <a:pPr/>
              <a:t>31/01/2016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10609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3DDA3-7AC7-41D9-A705-998E8172886A}" type="datetime1">
              <a:rPr lang="fr-FR" smtClean="0"/>
              <a:pPr/>
              <a:t>31/01/2016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7042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42219-292D-4E38-8486-487B9C9F45B2}" type="datetime1">
              <a:rPr lang="fr-FR" smtClean="0"/>
              <a:pPr/>
              <a:t>31/01/2016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807161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8FB8E-ACD1-42DA-AB72-47D7AB2842CA}" type="datetime1">
              <a:rPr lang="fr-FR" smtClean="0"/>
              <a:pPr/>
              <a:t>31/01/2016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950962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F9449-C32B-4B37-B9FC-586185F1EAB9}" type="datetime1">
              <a:rPr lang="fr-FR" smtClean="0"/>
              <a:pPr/>
              <a:t>31/01/2016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651468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6D4A-F4D0-4620-9683-DC068D122F98}" type="datetime1">
              <a:rPr lang="fr-FR" smtClean="0"/>
              <a:pPr/>
              <a:t>31/01/2016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266690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36374-ECD5-4C0C-94EE-6FF4DA7F5579}" type="datetime1">
              <a:rPr lang="fr-FR" smtClean="0"/>
              <a:pPr/>
              <a:t>31/01/2016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641078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E53E-0244-4DCF-9C3B-3F3D666CD999}" type="datetime1">
              <a:rPr lang="fr-FR" smtClean="0"/>
              <a:pPr/>
              <a:t>31/01/2016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525848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C2B3E-7098-46A1-B08D-83815793E971}" type="datetime1">
              <a:rPr lang="fr-FR" smtClean="0"/>
              <a:pPr/>
              <a:t>31/01/2016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80592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7F0BE-A2BB-4366-B904-99FF7D1D2D9F}" type="datetime1">
              <a:rPr lang="fr-FR" smtClean="0"/>
              <a:pPr/>
              <a:t>31/01/2016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782053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4DB5-0CB3-4DDC-89A1-AC5BE5AE7D39}" type="datetime1">
              <a:rPr lang="fr-FR" smtClean="0"/>
              <a:pPr/>
              <a:t>31/01/2016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561008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4E7E6-8D58-47CE-B696-3494D1A18421}" type="datetime1">
              <a:rPr lang="fr-FR" smtClean="0"/>
              <a:pPr/>
              <a:t>31/01/2016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8832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F707B-3883-4009-8235-18FF1CFB1B5D}" type="datetime1">
              <a:rPr lang="fr-FR" smtClean="0"/>
              <a:pPr/>
              <a:t>31/01/2016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750352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CE895-4CA3-4324-B536-F53D5896C300}" type="datetime1">
              <a:rPr lang="fr-FR" smtClean="0"/>
              <a:pPr/>
              <a:t>31/01/2016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552842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12B8B-4433-429D-8294-B5C0C9ADD40A}" type="datetime1">
              <a:rPr lang="fr-FR" smtClean="0"/>
              <a:pPr/>
              <a:t>31/01/2016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658032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B317D-5455-48F7-B5F7-601756B72448}" type="datetime1">
              <a:rPr lang="fr-FR" smtClean="0"/>
              <a:pPr/>
              <a:t>31/01/2016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21F1840-9DFB-42C7-A1AF-8685E339FCC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73637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https://encrypted-tbn2.gstatic.com/images?q=tbn:ANd9GcR4lI-fHXKwJPILNvEGtxbjFn_lgY63mMToF3F4TkFYkVrIcPDw7g" TargetMode="External"/><Relationship Id="rId5" Type="http://schemas.openxmlformats.org/officeDocument/2006/relationships/image" Target="../media/image38.jpeg"/><Relationship Id="rId4" Type="http://schemas.openxmlformats.org/officeDocument/2006/relationships/image" Target="http://upload.wikimedia.org/wikipedia/commons/thumb/b/b4/Cephalophus_niger.jpg/290px-Cephalophus_niger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http://www.quizz.biz/uploads/quizz/258199/20_y13oe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4062" y="5171089"/>
            <a:ext cx="10283484" cy="1403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51793" y="1860326"/>
            <a:ext cx="11146221" cy="1308538"/>
          </a:xfrm>
        </p:spPr>
        <p:txBody>
          <a:bodyPr/>
          <a:lstStyle/>
          <a:p>
            <a:pPr algn="ctr"/>
            <a:r>
              <a:rPr lang="fr-F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CHM de la Côte d’Ivoire</a:t>
            </a:r>
            <a:br>
              <a:rPr lang="fr-F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fr-F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 Buea (2014) à Cotonou (2016)</a:t>
            </a:r>
            <a:endParaRPr lang="fr-FR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http://ci.chm-cbd.net/album-photos/logos/logo-chm.png/view?display=XL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992" y="197058"/>
            <a:ext cx="1522661" cy="17600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ésultat de recherche d'images pour &quot;logo republique de cote d'ivoire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035" y="221920"/>
            <a:ext cx="1819275" cy="160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Home"/>
          <p:cNvPicPr/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62" y="450166"/>
            <a:ext cx="3614009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813019" y="3200387"/>
            <a:ext cx="863950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Par </a:t>
            </a:r>
          </a:p>
          <a:p>
            <a:pPr algn="ctr"/>
            <a:r>
              <a:rPr lang="fr-FR" sz="3600" b="1" dirty="0" smtClean="0">
                <a:solidFill>
                  <a:srgbClr val="7030A0"/>
                </a:solidFill>
              </a:rPr>
              <a:t>OUATTARA </a:t>
            </a:r>
            <a:r>
              <a:rPr lang="fr-FR" sz="3600" b="1" dirty="0" err="1" smtClean="0">
                <a:solidFill>
                  <a:srgbClr val="7030A0"/>
                </a:solidFill>
              </a:rPr>
              <a:t>Djakalia</a:t>
            </a:r>
            <a:endParaRPr lang="fr-FR" sz="3200" b="1" dirty="0" smtClean="0">
              <a:solidFill>
                <a:srgbClr val="7030A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002060"/>
                </a:solidFill>
              </a:rPr>
              <a:t>Gestionnaire</a:t>
            </a:r>
            <a:endParaRPr lang="fr-FR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611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619795" y="0"/>
            <a:ext cx="8477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QUELQUES PLANTES MEDICINALES</a:t>
            </a:r>
            <a:endParaRPr lang="fr-FR" sz="2400" b="1" dirty="0"/>
          </a:p>
        </p:txBody>
      </p:sp>
      <p:pic>
        <p:nvPicPr>
          <p:cNvPr id="6" name="Picture 2" descr="ocimum1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194719" y="460692"/>
            <a:ext cx="3110184" cy="2243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25083" y="2860766"/>
            <a:ext cx="29401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Ocimum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gratissimum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Linn. (</a:t>
            </a:r>
            <a:r>
              <a:rPr kumimoji="0" lang="fr-FR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Lamiaceae</a:t>
            </a: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4" descr="EPSN00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2557" y="734786"/>
            <a:ext cx="2634540" cy="2557054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3747030" y="3225520"/>
            <a:ext cx="265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/>
              <a:t>Carpolobia</a:t>
            </a:r>
            <a:r>
              <a:rPr lang="en-US" b="1" i="1" dirty="0" smtClean="0"/>
              <a:t> </a:t>
            </a:r>
            <a:r>
              <a:rPr lang="en-US" b="1" i="1" dirty="0" err="1" smtClean="0"/>
              <a:t>lutea</a:t>
            </a:r>
            <a:r>
              <a:rPr lang="en-US" b="1" dirty="0" smtClean="0"/>
              <a:t>  (</a:t>
            </a:r>
            <a:r>
              <a:rPr lang="en-US" b="1" dirty="0" err="1" smtClean="0"/>
              <a:t>Polygalaceae</a:t>
            </a:r>
            <a:r>
              <a:rPr lang="en-US" b="1" dirty="0" smtClean="0"/>
              <a:t>)</a:t>
            </a:r>
            <a:endParaRPr lang="fr-FR" dirty="0"/>
          </a:p>
        </p:txBody>
      </p:sp>
      <p:pic>
        <p:nvPicPr>
          <p:cNvPr id="10" name="Picture 5" descr="Djack 022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6374668" y="727031"/>
            <a:ext cx="2245917" cy="2577873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6538463" y="3251646"/>
            <a:ext cx="2272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err="1" smtClean="0"/>
              <a:t>Alstonia</a:t>
            </a:r>
            <a:r>
              <a:rPr lang="en-GB" b="1" i="1" dirty="0" smtClean="0"/>
              <a:t> </a:t>
            </a:r>
            <a:r>
              <a:rPr lang="en-GB" b="1" i="1" dirty="0" err="1" smtClean="0"/>
              <a:t>boonei</a:t>
            </a:r>
            <a:r>
              <a:rPr lang="en-GB" b="1" i="1" dirty="0" smtClean="0"/>
              <a:t>  </a:t>
            </a:r>
            <a:r>
              <a:rPr lang="en-GB" b="1" dirty="0" smtClean="0"/>
              <a:t>De Wild (</a:t>
            </a:r>
            <a:r>
              <a:rPr lang="en-GB" b="1" dirty="0" err="1" smtClean="0"/>
              <a:t>Apocynaceae</a:t>
            </a:r>
            <a:r>
              <a:rPr lang="en-GB" b="1" dirty="0" smtClean="0"/>
              <a:t>)</a:t>
            </a:r>
            <a:endParaRPr lang="fr-FR" dirty="0"/>
          </a:p>
        </p:txBody>
      </p:sp>
      <p:pic>
        <p:nvPicPr>
          <p:cNvPr id="12" name="Picture 6" descr="ILLUSTRATIONS Djak 058"/>
          <p:cNvPicPr>
            <a:picLocks noChangeAspect="1" noChangeArrowheads="1"/>
          </p:cNvPicPr>
          <p:nvPr/>
        </p:nvPicPr>
        <p:blipFill>
          <a:blip r:embed="rId5">
            <a:lum bright="18000" contrast="6000"/>
          </a:blip>
          <a:srcRect/>
          <a:stretch>
            <a:fillRect/>
          </a:stretch>
        </p:blipFill>
        <p:spPr bwMode="auto">
          <a:xfrm>
            <a:off x="9078685" y="661716"/>
            <a:ext cx="2207618" cy="2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9444446" y="3500846"/>
            <a:ext cx="2747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err="1" smtClean="0"/>
              <a:t>Nephrolepis</a:t>
            </a:r>
            <a:r>
              <a:rPr lang="en-GB" b="1" i="1" dirty="0" smtClean="0"/>
              <a:t> </a:t>
            </a:r>
            <a:r>
              <a:rPr lang="en-GB" b="1" i="1" dirty="0" err="1" smtClean="0"/>
              <a:t>biserrata</a:t>
            </a:r>
            <a:r>
              <a:rPr lang="en-GB" b="1" dirty="0" smtClean="0"/>
              <a:t> (Sw.) Scott. (</a:t>
            </a:r>
            <a:r>
              <a:rPr lang="en-GB" b="1" dirty="0" err="1" smtClean="0"/>
              <a:t>Dilleniaceae</a:t>
            </a:r>
            <a:r>
              <a:rPr lang="en-GB" b="1" dirty="0" smtClean="0"/>
              <a:t>)</a:t>
            </a:r>
            <a:endParaRPr lang="fr-FR" dirty="0" smtClean="0"/>
          </a:p>
          <a:p>
            <a:pPr algn="ctr"/>
            <a:endParaRPr lang="fr-FR" dirty="0"/>
          </a:p>
        </p:txBody>
      </p:sp>
      <p:pic>
        <p:nvPicPr>
          <p:cNvPr id="14" name="Picture 7" descr="EPSN0021"/>
          <p:cNvPicPr>
            <a:picLocks noChangeAspect="1" noChangeArrowheads="1"/>
          </p:cNvPicPr>
          <p:nvPr/>
        </p:nvPicPr>
        <p:blipFill>
          <a:blip r:embed="rId6">
            <a:lum bright="12000"/>
          </a:blip>
          <a:srcRect/>
          <a:stretch>
            <a:fillRect/>
          </a:stretch>
        </p:blipFill>
        <p:spPr bwMode="auto">
          <a:xfrm>
            <a:off x="289425" y="3477985"/>
            <a:ext cx="2336210" cy="2661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 descr="EPSN0002"/>
          <p:cNvPicPr>
            <a:picLocks noChangeAspect="1" noChangeArrowheads="1"/>
          </p:cNvPicPr>
          <p:nvPr/>
        </p:nvPicPr>
        <p:blipFill>
          <a:blip r:embed="rId7">
            <a:lum bright="6000"/>
          </a:blip>
          <a:srcRect/>
          <a:stretch>
            <a:fillRect/>
          </a:stretch>
        </p:blipFill>
        <p:spPr bwMode="auto">
          <a:xfrm>
            <a:off x="3213460" y="3916985"/>
            <a:ext cx="2366419" cy="2692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5603966" y="5934670"/>
            <a:ext cx="2024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i="1" dirty="0" err="1" smtClean="0"/>
              <a:t>Rauvolfia</a:t>
            </a:r>
            <a:r>
              <a:rPr lang="fr-CH" b="1" i="1" dirty="0" smtClean="0"/>
              <a:t> </a:t>
            </a:r>
            <a:r>
              <a:rPr lang="fr-CH" b="1" i="1" dirty="0" err="1" smtClean="0"/>
              <a:t>vomitoria</a:t>
            </a:r>
            <a:r>
              <a:rPr lang="fr-CH" b="1" dirty="0" smtClean="0"/>
              <a:t> </a:t>
            </a:r>
            <a:r>
              <a:rPr lang="fr-CH" b="1" dirty="0" err="1" smtClean="0"/>
              <a:t>Afzel</a:t>
            </a:r>
            <a:r>
              <a:rPr lang="fr-CH" b="1" dirty="0" smtClean="0"/>
              <a:t>. (</a:t>
            </a:r>
            <a:r>
              <a:rPr lang="fr-CH" b="1" dirty="0" err="1" smtClean="0"/>
              <a:t>Apocynaceae</a:t>
            </a:r>
            <a:r>
              <a:rPr lang="fr-CH" b="1" dirty="0" smtClean="0"/>
              <a:t>) 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10014187" y="5565783"/>
            <a:ext cx="2177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i="1" dirty="0" smtClean="0"/>
              <a:t>Costus </a:t>
            </a:r>
            <a:r>
              <a:rPr lang="fr-CH" b="1" i="1" dirty="0" err="1" smtClean="0"/>
              <a:t>dubius</a:t>
            </a:r>
            <a:r>
              <a:rPr lang="fr-CH" b="1" i="1" dirty="0" smtClean="0"/>
              <a:t> (</a:t>
            </a:r>
            <a:r>
              <a:rPr lang="fr-CH" b="1" dirty="0" err="1" smtClean="0"/>
              <a:t>Zingiberaceae</a:t>
            </a:r>
            <a:r>
              <a:rPr lang="fr-CH" b="1" dirty="0" smtClean="0"/>
              <a:t>)</a:t>
            </a:r>
            <a:endParaRPr lang="fr-FR" dirty="0"/>
          </a:p>
        </p:txBody>
      </p:sp>
      <p:pic>
        <p:nvPicPr>
          <p:cNvPr id="18" name="Picture 10" descr="ILLUSTRATIONS Djak 028"/>
          <p:cNvPicPr>
            <a:picLocks noChangeAspect="1" noChangeArrowheads="1"/>
          </p:cNvPicPr>
          <p:nvPr/>
        </p:nvPicPr>
        <p:blipFill>
          <a:blip r:embed="rId8">
            <a:lum bright="12000"/>
          </a:blip>
          <a:srcRect/>
          <a:stretch>
            <a:fillRect/>
          </a:stretch>
        </p:blipFill>
        <p:spPr bwMode="auto">
          <a:xfrm>
            <a:off x="7783453" y="4389118"/>
            <a:ext cx="2175176" cy="216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5" name="Picture 4" descr="C:\Users\TOSHIBA\Desktop\VROH\avant_togo\Photothèque Côte d'Ivoire Tourisme\Kondêyaokro - Fête rituelle Goly Goulin\DSC_01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67" y="482675"/>
            <a:ext cx="408321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Prof_NGUESSAN\Desktop\SAUVEGARDE\DISK C\Documents\cle USB Edouard\EIES Rafinerie de la PAIX 1\Photos forêt classée ODOUIN\Forêt classée ODOIN\EPSN00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6223" y="554113"/>
            <a:ext cx="4143375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590843" y="5528602"/>
            <a:ext cx="9551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Usages des plantes à des fins culturelles  </a:t>
            </a:r>
            <a:endParaRPr lang="fr-F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5" name="Image 9" descr="G:\MASTER2\PSYCHO-MAGIQUE 12pl\BAMBOUSA VULGARIS 44\IMG_10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9320" y="703824"/>
            <a:ext cx="4472820" cy="278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images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4118" y="3989458"/>
            <a:ext cx="3718853" cy="2439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D:\images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799" y="797537"/>
            <a:ext cx="4178106" cy="294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163221" y="3692330"/>
            <a:ext cx="5810251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Bambusa</a:t>
            </a:r>
            <a:r>
              <a:rPr lang="fr-FR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vulgaris</a:t>
            </a:r>
            <a:r>
              <a:rPr lang="fr-FR" sz="2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Schrad</a:t>
            </a:r>
            <a:r>
              <a:rPr lang="fr-FR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(Poaceae)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90843" y="4726745"/>
            <a:ext cx="5852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Fabrication de meubles</a:t>
            </a:r>
            <a:endParaRPr lang="fr-F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3074" name="Image 1" descr="Mammif2_rapports"/>
          <p:cNvPicPr>
            <a:picLocks noChangeAspect="1" noChangeArrowheads="1"/>
          </p:cNvPicPr>
          <p:nvPr/>
        </p:nvPicPr>
        <p:blipFill>
          <a:blip r:embed="rId2"/>
          <a:srcRect t="75591" r="52171"/>
          <a:stretch>
            <a:fillRect/>
          </a:stretch>
        </p:blipFill>
        <p:spPr bwMode="auto">
          <a:xfrm>
            <a:off x="7827032" y="585677"/>
            <a:ext cx="4060168" cy="300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irc_mi" descr="http://upload.wikimedia.org/wikipedia/commons/thumb/b/b4/Cephalophus_niger.jpg/290px-Cephalophus_niger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472966" y="242833"/>
            <a:ext cx="3377558" cy="4203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https://encrypted-tbn2.gstatic.com/images?q=tbn:ANd9GcR4lI-fHXKwJPILNvEGtxbjFn_lgY63mMToF3F4TkFYkVrIcPDw7g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4107629" y="408479"/>
            <a:ext cx="3380991" cy="432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013273" y="4836651"/>
            <a:ext cx="44278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/>
              <a:t>Chouette africaine</a:t>
            </a:r>
            <a:r>
              <a:rPr lang="fr-FR" sz="2000" dirty="0" smtClean="0"/>
              <a:t> </a:t>
            </a:r>
            <a:r>
              <a:rPr lang="fr-FR" dirty="0" smtClean="0"/>
              <a:t>(</a:t>
            </a:r>
            <a:r>
              <a:rPr lang="fr-FR" i="1" dirty="0" smtClean="0"/>
              <a:t>Strix </a:t>
            </a:r>
            <a:r>
              <a:rPr lang="fr-FR" i="1" dirty="0" err="1" smtClean="0"/>
              <a:t>woodfordii</a:t>
            </a:r>
            <a:r>
              <a:rPr lang="fr-FR" dirty="0" smtClean="0"/>
              <a:t> )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244345" y="5419975"/>
            <a:ext cx="56557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/>
              <a:t>Céphalophe de Maxwell</a:t>
            </a:r>
            <a:r>
              <a:rPr lang="fr-FR" sz="2000" dirty="0" smtClean="0"/>
              <a:t> </a:t>
            </a:r>
            <a:r>
              <a:rPr lang="fr-FR" dirty="0" smtClean="0"/>
              <a:t>(</a:t>
            </a:r>
            <a:r>
              <a:rPr lang="fr-FR" i="1" dirty="0" err="1" smtClean="0"/>
              <a:t>Cephalophus</a:t>
            </a:r>
            <a:r>
              <a:rPr lang="fr-FR" i="1" dirty="0" smtClean="0"/>
              <a:t> </a:t>
            </a:r>
            <a:r>
              <a:rPr lang="fr-FR" i="1" dirty="0" err="1" smtClean="0"/>
              <a:t>maxwelli</a:t>
            </a:r>
            <a:r>
              <a:rPr lang="fr-FR" i="1" dirty="0" smtClean="0"/>
              <a:t> )</a:t>
            </a:r>
            <a:endParaRPr lang="fr-FR" dirty="0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8135008" y="3815255"/>
            <a:ext cx="36103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295650" algn="l"/>
              </a:tabLs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Pangolin (</a:t>
            </a:r>
            <a:r>
              <a:rPr kumimoji="0" lang="fr-FR" sz="24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Manis</a:t>
            </a:r>
            <a:r>
              <a:rPr kumimoji="0" lang="fr-FR" sz="24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fr-FR" sz="24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gigantea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) </a:t>
            </a:r>
            <a:endParaRPr kumimoji="0" lang="fr-F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" y="377849"/>
            <a:ext cx="12192000" cy="5679583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endParaRPr lang="fr-FR" sz="2400" dirty="0" smtClean="0">
              <a:solidFill>
                <a:srgbClr val="FF0000"/>
              </a:solidFill>
            </a:endParaRPr>
          </a:p>
          <a:p>
            <a:pPr algn="just"/>
            <a:endParaRPr lang="fr-FR" sz="2400" dirty="0" smtClean="0">
              <a:solidFill>
                <a:srgbClr val="FF0000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sz="3600" dirty="0" smtClean="0">
                <a:solidFill>
                  <a:srgbClr val="FF0000"/>
                </a:solidFill>
              </a:rPr>
              <a:t>Données analysées et traitées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3200" b="1" dirty="0" smtClean="0"/>
              <a:t>Liste complète des espèces inventoriées </a:t>
            </a:r>
            <a:r>
              <a:rPr lang="fr-FR" sz="3200" b="1" dirty="0"/>
              <a:t>de la zone refuge d’</a:t>
            </a:r>
            <a:r>
              <a:rPr lang="fr-FR" sz="3200" b="1" dirty="0" err="1"/>
              <a:t>Agbaou</a:t>
            </a:r>
            <a:r>
              <a:rPr lang="fr-FR" sz="3200" b="1" dirty="0"/>
              <a:t> </a:t>
            </a:r>
            <a:r>
              <a:rPr lang="fr-FR" sz="3200" b="1" dirty="0" smtClean="0"/>
              <a:t>désormais </a:t>
            </a:r>
            <a:r>
              <a:rPr lang="fr-FR" sz="3200" b="1" dirty="0"/>
              <a:t>disponible.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3200" b="1" dirty="0" smtClean="0"/>
              <a:t>Données sur le terrain collectées progressivement numérisées et </a:t>
            </a:r>
            <a:r>
              <a:rPr lang="fr-FR" sz="3200" b="1" dirty="0" smtClean="0">
                <a:solidFill>
                  <a:srgbClr val="FF0000"/>
                </a:solidFill>
              </a:rPr>
              <a:t>en cours de publication </a:t>
            </a:r>
            <a:r>
              <a:rPr lang="fr-FR" sz="3200" b="1" dirty="0" smtClean="0"/>
              <a:t>sur le </a:t>
            </a:r>
            <a:r>
              <a:rPr lang="fr-FR" sz="3200" b="1" dirty="0"/>
              <a:t>site Web </a:t>
            </a:r>
            <a:r>
              <a:rPr lang="fr-FR" sz="3200" b="1" dirty="0" smtClean="0"/>
              <a:t>CHM-CI.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3200" b="1" dirty="0" smtClean="0"/>
              <a:t>Services </a:t>
            </a:r>
            <a:r>
              <a:rPr lang="fr-FR" sz="3200" b="1" dirty="0" err="1" smtClean="0"/>
              <a:t>écosystémiques</a:t>
            </a:r>
            <a:r>
              <a:rPr lang="fr-FR" sz="3200" b="1" dirty="0" smtClean="0"/>
              <a:t> recensés .</a:t>
            </a:r>
            <a:endParaRPr lang="fr-FR" sz="3200" b="1" dirty="0"/>
          </a:p>
          <a:p>
            <a:pPr algn="just">
              <a:buFont typeface="Wingdings" panose="05000000000000000000" pitchFamily="2" charset="2"/>
              <a:buChar char="v"/>
            </a:pPr>
            <a:endParaRPr lang="fr-F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5726" y="308062"/>
            <a:ext cx="97327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Projet </a:t>
            </a:r>
            <a:r>
              <a:rPr lang="fr-FR" sz="32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 : Principales activités et leur résultats obtenues </a:t>
            </a: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037649" y="6311818"/>
            <a:ext cx="683339" cy="365125"/>
          </a:xfrm>
        </p:spPr>
        <p:txBody>
          <a:bodyPr/>
          <a:lstStyle/>
          <a:p>
            <a:r>
              <a:rPr lang="fr-FR" sz="1800" b="1" dirty="0" smtClean="0">
                <a:solidFill>
                  <a:srgbClr val="FF0000"/>
                </a:solidFill>
              </a:rPr>
              <a:t>6</a:t>
            </a:r>
            <a:endParaRPr lang="fr-FR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726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1030310"/>
            <a:ext cx="11514666" cy="583413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endParaRPr lang="fr-FR" sz="800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fr-FR" sz="3200" b="1" dirty="0" smtClean="0">
                <a:solidFill>
                  <a:srgbClr val="FF0000"/>
                </a:solidFill>
              </a:rPr>
              <a:t>Activités menées: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3200" dirty="0" smtClean="0">
                <a:solidFill>
                  <a:schemeClr val="tx1"/>
                </a:solidFill>
              </a:rPr>
              <a:t>Spots diffusés dans les médias audio visuels, médias traditionnels pour sensibiliser les acteurs aux contrôles des voies d’introduction des EEE et à la lutte contre la prolifération.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2000" dirty="0" smtClean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3200" dirty="0" smtClean="0">
                <a:solidFill>
                  <a:schemeClr val="tx1"/>
                </a:solidFill>
              </a:rPr>
              <a:t>Formation des acteurs locaux à l’identification des EEE, au contrôle des voies d’introduction des EEE et à la lutte contre la prolifération des EEE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FR" sz="2000" dirty="0" smtClean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FR" sz="3200" dirty="0" smtClean="0">
                <a:solidFill>
                  <a:schemeClr val="tx1"/>
                </a:solidFill>
              </a:rPr>
              <a:t>Visites guidées dans les parcs et réserves Biologiques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sz="3200" dirty="0" smtClean="0">
              <a:solidFill>
                <a:schemeClr val="tx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fr-FR" sz="3200" dirty="0" smtClean="0">
                <a:solidFill>
                  <a:srgbClr val="FF0000"/>
                </a:solidFill>
              </a:rPr>
              <a:t> </a:t>
            </a:r>
            <a:endParaRPr lang="fr-FR" sz="32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fr-FR" sz="32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3778" y="322881"/>
            <a:ext cx="116664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fr-FR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II- PROJET 2 : PRINCIPALES ACTIVITÉS ET LEUR RÉSULTATS OBTENUES </a:t>
            </a:r>
            <a:endParaRPr lang="fr-FR" sz="44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037649" y="6311818"/>
            <a:ext cx="683339" cy="365125"/>
          </a:xfrm>
        </p:spPr>
        <p:txBody>
          <a:bodyPr/>
          <a:lstStyle/>
          <a:p>
            <a:r>
              <a:rPr lang="fr-FR" sz="1800" b="1" dirty="0" smtClean="0">
                <a:solidFill>
                  <a:srgbClr val="FF0000"/>
                </a:solidFill>
              </a:rPr>
              <a:t>7</a:t>
            </a:r>
            <a:endParaRPr lang="fr-FR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851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4546" y="412124"/>
            <a:ext cx="12037454" cy="6181859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fr-FR" sz="2000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fr-FR" sz="2000" dirty="0" smtClean="0">
                <a:solidFill>
                  <a:srgbClr val="FF0000"/>
                </a:solidFill>
              </a:rPr>
              <a:t> </a:t>
            </a:r>
          </a:p>
          <a:p>
            <a:pPr marL="457200" lvl="1" indent="0">
              <a:buNone/>
            </a:pPr>
            <a:endParaRPr lang="fr-FR" sz="2000" dirty="0" smtClean="0">
              <a:solidFill>
                <a:schemeClr val="tx1"/>
              </a:solidFill>
            </a:endParaRPr>
          </a:p>
          <a:p>
            <a:pPr lvl="1">
              <a:buFontTx/>
              <a:buChar char="-"/>
            </a:pPr>
            <a:endParaRPr lang="fr-FR" sz="2000" dirty="0">
              <a:solidFill>
                <a:srgbClr val="FF0000"/>
              </a:solidFill>
            </a:endParaRPr>
          </a:p>
          <a:p>
            <a:pPr lvl="1">
              <a:buFontTx/>
              <a:buChar char="-"/>
            </a:pPr>
            <a:endParaRPr lang="fr-FR" sz="2000" dirty="0" smtClean="0">
              <a:solidFill>
                <a:srgbClr val="FF0000"/>
              </a:solidFill>
            </a:endParaRPr>
          </a:p>
          <a:p>
            <a:pPr lvl="1">
              <a:buFontTx/>
              <a:buChar char="-"/>
            </a:pPr>
            <a:endParaRPr lang="fr-FR" sz="2000" dirty="0">
              <a:solidFill>
                <a:srgbClr val="FF0000"/>
              </a:solidFill>
            </a:endParaRPr>
          </a:p>
          <a:p>
            <a:pPr lvl="1">
              <a:buFontTx/>
              <a:buChar char="-"/>
            </a:pPr>
            <a:endParaRPr lang="fr-FR" sz="2000" dirty="0" smtClean="0">
              <a:solidFill>
                <a:srgbClr val="FF0000"/>
              </a:solidFill>
            </a:endParaRPr>
          </a:p>
          <a:p>
            <a:pPr lvl="1">
              <a:buFontTx/>
              <a:buChar char="-"/>
            </a:pPr>
            <a:endParaRPr lang="fr-FR" sz="2000" dirty="0" smtClean="0">
              <a:solidFill>
                <a:srgbClr val="FF0000"/>
              </a:solidFill>
            </a:endParaRPr>
          </a:p>
          <a:p>
            <a:pPr lvl="1">
              <a:buFontTx/>
              <a:buChar char="-"/>
            </a:pPr>
            <a:endParaRPr lang="fr-FR" sz="2000" dirty="0">
              <a:solidFill>
                <a:srgbClr val="FF0000"/>
              </a:solidFill>
            </a:endParaRPr>
          </a:p>
          <a:p>
            <a:pPr lvl="1">
              <a:buFontTx/>
              <a:buChar char="-"/>
            </a:pPr>
            <a:endParaRPr lang="fr-FR" sz="2000" dirty="0" smtClean="0">
              <a:solidFill>
                <a:srgbClr val="FF0000"/>
              </a:solidFill>
            </a:endParaRPr>
          </a:p>
          <a:p>
            <a:pPr lvl="1">
              <a:buFontTx/>
              <a:buChar char="-"/>
            </a:pPr>
            <a:endParaRPr lang="fr-FR" sz="2000" dirty="0">
              <a:solidFill>
                <a:srgbClr val="FF0000"/>
              </a:solidFill>
            </a:endParaRPr>
          </a:p>
          <a:p>
            <a:pPr lvl="1">
              <a:buFontTx/>
              <a:buChar char="-"/>
            </a:pPr>
            <a:endParaRPr lang="fr-FR" sz="2000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fr-FR" dirty="0" smtClean="0">
                <a:solidFill>
                  <a:srgbClr val="FF0000"/>
                </a:solidFill>
              </a:rPr>
              <a:t> 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30" y="3784526"/>
            <a:ext cx="4041803" cy="303135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4546242"/>
            <a:ext cx="6645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dirty="0" smtClean="0"/>
              <a:t>Présentation </a:t>
            </a:r>
            <a:r>
              <a:rPr lang="fr-FR" sz="2400" dirty="0"/>
              <a:t>du site Web du CHM </a:t>
            </a:r>
            <a:r>
              <a:rPr lang="fr-FR" sz="2400" dirty="0" smtClean="0"/>
              <a:t>au public. 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51514" y="1184857"/>
            <a:ext cx="6593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fr-FR" sz="2400" dirty="0" smtClean="0"/>
              <a:t> Campagnes d’éducation, de sensibilisation des acteurs locaux </a:t>
            </a:r>
            <a:r>
              <a:rPr lang="fr-FR" sz="2400" dirty="0"/>
              <a:t>à travers </a:t>
            </a:r>
            <a:r>
              <a:rPr lang="fr-FR" sz="2400" dirty="0" smtClean="0"/>
              <a:t>des rencontres.</a:t>
            </a:r>
            <a:endParaRPr lang="fr-FR" sz="2400" dirty="0"/>
          </a:p>
          <a:p>
            <a:pPr lvl="1" algn="just"/>
            <a:endParaRPr lang="fr-FR" sz="2400" dirty="0"/>
          </a:p>
        </p:txBody>
      </p:sp>
      <p:pic>
        <p:nvPicPr>
          <p:cNvPr id="8" name="Picture 2" descr="C:\Users\TOSHIBA\Desktop\VROH\PROJET amenagement agbaou Divo\CECAF\SAM_04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282" y="728639"/>
            <a:ext cx="4368297" cy="291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95533" y="292296"/>
            <a:ext cx="7346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Projet 2 </a:t>
            </a:r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Principales activités et leur résultats obtenues </a:t>
            </a:r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037649" y="6311818"/>
            <a:ext cx="683339" cy="365125"/>
          </a:xfrm>
        </p:spPr>
        <p:txBody>
          <a:bodyPr/>
          <a:lstStyle/>
          <a:p>
            <a:r>
              <a:rPr lang="fr-FR" sz="18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="" xmlns:p14="http://schemas.microsoft.com/office/powerpoint/2010/main" val="391417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4546" y="412124"/>
            <a:ext cx="12037454" cy="6181859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fr-FR" sz="2000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fr-FR" sz="2000" dirty="0" smtClean="0">
              <a:solidFill>
                <a:schemeClr val="tx1"/>
              </a:solidFill>
            </a:endParaRPr>
          </a:p>
          <a:p>
            <a:pPr lvl="1">
              <a:buFontTx/>
              <a:buChar char="-"/>
            </a:pPr>
            <a:endParaRPr lang="fr-FR" sz="2000" dirty="0">
              <a:solidFill>
                <a:srgbClr val="FF0000"/>
              </a:solidFill>
            </a:endParaRPr>
          </a:p>
          <a:p>
            <a:pPr lvl="1">
              <a:buFontTx/>
              <a:buChar char="-"/>
            </a:pPr>
            <a:endParaRPr lang="fr-FR" sz="2000" dirty="0" smtClean="0">
              <a:solidFill>
                <a:srgbClr val="FF0000"/>
              </a:solidFill>
            </a:endParaRPr>
          </a:p>
          <a:p>
            <a:pPr lvl="1">
              <a:buFontTx/>
              <a:buChar char="-"/>
            </a:pPr>
            <a:endParaRPr lang="fr-FR" sz="2000" dirty="0">
              <a:solidFill>
                <a:srgbClr val="FF0000"/>
              </a:solidFill>
            </a:endParaRPr>
          </a:p>
          <a:p>
            <a:pPr lvl="1">
              <a:buFontTx/>
              <a:buChar char="-"/>
            </a:pPr>
            <a:endParaRPr lang="fr-FR" sz="2000" dirty="0" smtClean="0">
              <a:solidFill>
                <a:srgbClr val="FF0000"/>
              </a:solidFill>
            </a:endParaRPr>
          </a:p>
          <a:p>
            <a:pPr lvl="1">
              <a:buFontTx/>
              <a:buChar char="-"/>
            </a:pPr>
            <a:endParaRPr lang="fr-FR" sz="2000" dirty="0" smtClean="0">
              <a:solidFill>
                <a:srgbClr val="FF0000"/>
              </a:solidFill>
            </a:endParaRPr>
          </a:p>
          <a:p>
            <a:pPr lvl="1">
              <a:buFontTx/>
              <a:buChar char="-"/>
            </a:pPr>
            <a:endParaRPr lang="fr-FR" sz="2000" dirty="0">
              <a:solidFill>
                <a:srgbClr val="FF0000"/>
              </a:solidFill>
            </a:endParaRPr>
          </a:p>
          <a:p>
            <a:pPr lvl="1">
              <a:buFontTx/>
              <a:buChar char="-"/>
            </a:pPr>
            <a:endParaRPr lang="fr-FR" sz="2000" dirty="0" smtClean="0">
              <a:solidFill>
                <a:srgbClr val="FF0000"/>
              </a:solidFill>
            </a:endParaRPr>
          </a:p>
          <a:p>
            <a:pPr lvl="1">
              <a:buFontTx/>
              <a:buChar char="-"/>
            </a:pPr>
            <a:endParaRPr lang="fr-FR" sz="2000" dirty="0">
              <a:solidFill>
                <a:srgbClr val="FF0000"/>
              </a:solidFill>
            </a:endParaRPr>
          </a:p>
          <a:p>
            <a:pPr lvl="1">
              <a:buFontTx/>
              <a:buChar char="-"/>
            </a:pPr>
            <a:endParaRPr lang="fr-FR" sz="2000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fr-FR" dirty="0" smtClean="0">
                <a:solidFill>
                  <a:srgbClr val="FF0000"/>
                </a:solidFill>
              </a:rPr>
              <a:t> 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54546" y="1199745"/>
            <a:ext cx="1127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2400" b="1" dirty="0" smtClean="0"/>
              <a:t>Acteurs </a:t>
            </a:r>
            <a:r>
              <a:rPr lang="fr-FR" sz="2400" b="1" dirty="0"/>
              <a:t>locaux </a:t>
            </a:r>
            <a:r>
              <a:rPr lang="fr-FR" sz="2400" b="1" dirty="0" smtClean="0"/>
              <a:t>formés </a:t>
            </a:r>
            <a:r>
              <a:rPr lang="fr-FR" sz="2400" b="1" dirty="0"/>
              <a:t>à l’identification des EEE, au contrôle des voies d’introduction des EEE et à la lutte contre la prolifération des </a:t>
            </a:r>
            <a:r>
              <a:rPr lang="fr-FR" sz="2400" b="1" dirty="0" smtClean="0"/>
              <a:t>EEE.</a:t>
            </a:r>
            <a:endParaRPr lang="fr-FR" sz="2400" b="1" dirty="0"/>
          </a:p>
          <a:p>
            <a:pPr lvl="1"/>
            <a:endParaRPr lang="fr-FR" sz="2400" b="1" dirty="0">
              <a:solidFill>
                <a:srgbClr val="FF0000"/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1170914" y="2373745"/>
            <a:ext cx="10091638" cy="3778324"/>
            <a:chOff x="1170914" y="2373745"/>
            <a:chExt cx="10091638" cy="3778324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914" y="2373745"/>
              <a:ext cx="5037764" cy="3778324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4787" y="2373745"/>
              <a:ext cx="5037765" cy="3778324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517616" y="245000"/>
            <a:ext cx="7346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Projet 2 </a:t>
            </a:r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Principales activités et leur résultats obtenues </a:t>
            </a:r>
          </a:p>
        </p:txBody>
      </p:sp>
      <p:sp>
        <p:nvSpPr>
          <p:cNvPr id="1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037649" y="6311818"/>
            <a:ext cx="683339" cy="365125"/>
          </a:xfrm>
        </p:spPr>
        <p:txBody>
          <a:bodyPr/>
          <a:lstStyle/>
          <a:p>
            <a:r>
              <a:rPr lang="fr-FR" sz="1800" b="1" dirty="0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="" xmlns:p14="http://schemas.microsoft.com/office/powerpoint/2010/main" val="47180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43010" name="Picture 2" descr="C:\Users\user\Desktop\Nouveau dossier\DSCN18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374" y="319253"/>
            <a:ext cx="5165834" cy="3968968"/>
          </a:xfrm>
          <a:prstGeom prst="rect">
            <a:avLst/>
          </a:prstGeom>
          <a:noFill/>
        </p:spPr>
      </p:pic>
      <p:pic>
        <p:nvPicPr>
          <p:cNvPr id="43011" name="Picture 3" descr="C:\Users\user\Desktop\Nouveau dossier\DSCN18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4415" y="2975741"/>
            <a:ext cx="5675585" cy="3188575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614855" y="6243145"/>
            <a:ext cx="9049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Présentation du site aux participants</a:t>
            </a:r>
            <a:endParaRPr lang="fr-FR" sz="2000" b="1" dirty="0"/>
          </a:p>
        </p:txBody>
      </p:sp>
      <p:pic>
        <p:nvPicPr>
          <p:cNvPr id="43012" name="Picture 4" descr="C:\Users\user\Desktop\Nouveau dossier\DSCN18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4922" y="717330"/>
            <a:ext cx="3079533" cy="2309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5910" y="412124"/>
            <a:ext cx="12076090" cy="6181859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endParaRPr lang="fr-FR" sz="2000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fr-FR" sz="2000" dirty="0" smtClean="0">
              <a:solidFill>
                <a:srgbClr val="FF0000"/>
              </a:solidFill>
            </a:endParaRPr>
          </a:p>
          <a:p>
            <a:pPr lvl="1">
              <a:buFontTx/>
              <a:buChar char="-"/>
            </a:pPr>
            <a:endParaRPr lang="fr-FR" sz="2000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fr-FR" dirty="0" smtClean="0">
                <a:solidFill>
                  <a:srgbClr val="FF0000"/>
                </a:solidFill>
              </a:rPr>
              <a:t> </a:t>
            </a:r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-229077" y="4012652"/>
            <a:ext cx="55293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sz="2800" b="1" dirty="0"/>
              <a:t>Visites dans les parcs et </a:t>
            </a:r>
            <a:r>
              <a:rPr lang="fr-FR" sz="2800" b="1" dirty="0" smtClean="0"/>
              <a:t>réserves </a:t>
            </a:r>
            <a:r>
              <a:rPr lang="fr-FR" sz="2800" b="1" dirty="0"/>
              <a:t>pour le suivi de la formation des acteurs </a:t>
            </a:r>
            <a:r>
              <a:rPr lang="fr-FR" sz="2800" b="1" dirty="0" smtClean="0"/>
              <a:t>locaux. </a:t>
            </a:r>
            <a:endParaRPr lang="fr-FR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229077" y="826677"/>
            <a:ext cx="46434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fr-FR" sz="2800" b="1" dirty="0"/>
              <a:t>Poster, dépliant, banderole, T-shirts, casquettes à l’effigie des EEE édités et </a:t>
            </a:r>
            <a:r>
              <a:rPr lang="fr-FR" sz="2800" b="1" dirty="0" smtClean="0"/>
              <a:t>diffusés. </a:t>
            </a:r>
            <a:endParaRPr lang="fr-FR" sz="28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788" y="3864574"/>
            <a:ext cx="3163909" cy="237293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230" y="3882283"/>
            <a:ext cx="3116687" cy="2337515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5302788" y="3825026"/>
            <a:ext cx="6316294" cy="2389755"/>
            <a:chOff x="5302788" y="3825025"/>
            <a:chExt cx="6316294" cy="2389755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788" y="3841848"/>
              <a:ext cx="3163909" cy="2372932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6351" y="3825025"/>
              <a:ext cx="3162731" cy="2372048"/>
            </a:xfrm>
            <a:prstGeom prst="rect">
              <a:avLst/>
            </a:prstGeom>
          </p:spPr>
        </p:pic>
      </p:grpSp>
      <p:grpSp>
        <p:nvGrpSpPr>
          <p:cNvPr id="14" name="Groupe 13"/>
          <p:cNvGrpSpPr/>
          <p:nvPr/>
        </p:nvGrpSpPr>
        <p:grpSpPr>
          <a:xfrm>
            <a:off x="4867404" y="754813"/>
            <a:ext cx="6718513" cy="2673304"/>
            <a:chOff x="4005331" y="812068"/>
            <a:chExt cx="7063500" cy="2673304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5331" y="821502"/>
              <a:ext cx="3551826" cy="2663870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7157" y="812068"/>
              <a:ext cx="3511674" cy="2673304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3229285" y="197703"/>
            <a:ext cx="61502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Projet 2 </a:t>
            </a:r>
            <a:r>
              <a:rPr lang="fr-FR" sz="20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Principales activités et leur résultats obtenues </a:t>
            </a:r>
          </a:p>
        </p:txBody>
      </p:sp>
      <p:sp>
        <p:nvSpPr>
          <p:cNvPr id="1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037649" y="6311818"/>
            <a:ext cx="683339" cy="365125"/>
          </a:xfrm>
        </p:spPr>
        <p:txBody>
          <a:bodyPr/>
          <a:lstStyle/>
          <a:p>
            <a:r>
              <a:rPr lang="fr-FR" sz="1800" b="1" dirty="0" smtClean="0">
                <a:solidFill>
                  <a:srgbClr val="FF0000"/>
                </a:solidFill>
              </a:rPr>
              <a:t>10</a:t>
            </a:r>
            <a:endParaRPr lang="fr-FR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043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3896" y="368269"/>
            <a:ext cx="11057206" cy="686808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LES ACTIVITES DU CHM APRES BUEA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5083" y="2201207"/>
            <a:ext cx="11966917" cy="3880773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fr-FR" sz="3600" b="1" dirty="0" smtClean="0">
                <a:solidFill>
                  <a:srgbClr val="FF0000"/>
                </a:solidFill>
              </a:rPr>
              <a:t>I- </a:t>
            </a:r>
            <a:r>
              <a:rPr lang="fr-FR" sz="4000" b="1" dirty="0" smtClean="0">
                <a:solidFill>
                  <a:schemeClr val="tx2">
                    <a:lumMod val="50000"/>
                  </a:schemeClr>
                </a:solidFill>
              </a:rPr>
              <a:t>ACTIVITÉS DE LA CELLULE </a:t>
            </a:r>
            <a:r>
              <a:rPr lang="fr-FR" sz="4000" b="1" dirty="0" smtClean="0">
                <a:solidFill>
                  <a:schemeClr val="tx2">
                    <a:lumMod val="50000"/>
                  </a:schemeClr>
                </a:solidFill>
              </a:rPr>
              <a:t>CHM-CI</a:t>
            </a:r>
            <a:endParaRPr lang="fr-FR" sz="3600" b="1" dirty="0" smtClean="0">
              <a:solidFill>
                <a:srgbClr val="FF0000"/>
              </a:solidFill>
            </a:endParaRPr>
          </a:p>
          <a:p>
            <a:pPr algn="just">
              <a:lnSpc>
                <a:spcPct val="150000"/>
              </a:lnSpc>
              <a:buNone/>
            </a:pPr>
            <a:r>
              <a:rPr lang="fr-FR" sz="4500" b="1" dirty="0" smtClean="0">
                <a:solidFill>
                  <a:srgbClr val="FF0000"/>
                </a:solidFill>
              </a:rPr>
              <a:t>II-</a:t>
            </a:r>
            <a:r>
              <a:rPr lang="fr-FR" sz="4500" b="1" dirty="0" smtClean="0">
                <a:solidFill>
                  <a:schemeClr val="tx2">
                    <a:lumMod val="50000"/>
                  </a:schemeClr>
                </a:solidFill>
              </a:rPr>
              <a:t>ACTIVITÉS </a:t>
            </a:r>
            <a:r>
              <a:rPr lang="fr-FR" sz="4500" b="1" dirty="0" smtClean="0">
                <a:solidFill>
                  <a:schemeClr val="tx2">
                    <a:lumMod val="50000"/>
                  </a:schemeClr>
                </a:solidFill>
              </a:rPr>
              <a:t>LIÉES AUX PROJETS FINANCÉS PAR L’IRSNB</a:t>
            </a:r>
          </a:p>
          <a:p>
            <a:pPr lvl="1" algn="just">
              <a:lnSpc>
                <a:spcPct val="150000"/>
              </a:lnSpc>
            </a:pPr>
            <a:r>
              <a:rPr lang="fr-FR" sz="34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Projet </a:t>
            </a:r>
            <a:r>
              <a:rPr lang="fr-FR" sz="34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 : </a:t>
            </a:r>
            <a:r>
              <a:rPr lang="fr-FR" sz="34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PRINCIPALES ACTIVITÉS ET LEUR RÉSULTATS OBTENUES </a:t>
            </a:r>
            <a:endParaRPr lang="fr-FR" sz="3400" b="1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</a:pPr>
            <a:r>
              <a:rPr lang="fr-FR" sz="34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Projet 2 </a:t>
            </a:r>
            <a:r>
              <a:rPr lang="fr-FR" sz="34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34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PRINCIPALES ACTIVITÉS ET LEUR RÉSULTATS </a:t>
            </a:r>
            <a:r>
              <a:rPr lang="fr-FR" sz="34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OBTENUES</a:t>
            </a:r>
          </a:p>
          <a:p>
            <a:pPr lvl="1" algn="just">
              <a:lnSpc>
                <a:spcPct val="150000"/>
              </a:lnSpc>
              <a:buNone/>
            </a:pPr>
            <a:r>
              <a:rPr lang="fr-FR" sz="34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III – </a:t>
            </a:r>
            <a:r>
              <a:rPr lang="fr-FR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DIFFICULTES/CONTRAINTES</a:t>
            </a:r>
            <a:r>
              <a:rPr lang="fr-FR" sz="4000" b="1" dirty="0" smtClean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3400" b="1" dirty="0" smtClean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None/>
            </a:pPr>
            <a:r>
              <a:rPr lang="fr-FR" sz="3600" b="1" dirty="0" smtClean="0">
                <a:solidFill>
                  <a:srgbClr val="FF0000"/>
                </a:solidFill>
              </a:rPr>
              <a:t>IV </a:t>
            </a:r>
            <a:r>
              <a:rPr lang="fr-FR" sz="3600" b="1" dirty="0" smtClean="0">
                <a:solidFill>
                  <a:srgbClr val="FF0000"/>
                </a:solidFill>
              </a:rPr>
              <a:t>- </a:t>
            </a:r>
            <a:r>
              <a:rPr lang="fr-FR" sz="4000" b="1" dirty="0" smtClean="0">
                <a:solidFill>
                  <a:schemeClr val="tx2">
                    <a:lumMod val="50000"/>
                  </a:schemeClr>
                </a:solidFill>
              </a:rPr>
              <a:t>PERSPECTIVES</a:t>
            </a:r>
            <a:endParaRPr lang="fr-FR" sz="36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fr-FR" sz="36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037649" y="6311818"/>
            <a:ext cx="683339" cy="365125"/>
          </a:xfrm>
        </p:spPr>
        <p:txBody>
          <a:bodyPr/>
          <a:lstStyle/>
          <a:p>
            <a:r>
              <a:rPr lang="fr-FR" sz="1800" b="1" dirty="0" smtClean="0">
                <a:solidFill>
                  <a:srgbClr val="FF0000"/>
                </a:solidFill>
              </a:rPr>
              <a:t>2</a:t>
            </a:r>
            <a:endParaRPr lang="fr-FR" sz="1800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47114" y="1463040"/>
            <a:ext cx="9931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 smtClean="0"/>
              <a:t>PLAN </a:t>
            </a:r>
            <a:r>
              <a:rPr lang="fr-FR" sz="2800" b="1" u="sng" dirty="0" smtClean="0"/>
              <a:t>DE L’EXPOSÉ</a:t>
            </a:r>
            <a:endParaRPr lang="fr-FR" sz="2800" u="sng" dirty="0"/>
          </a:p>
        </p:txBody>
      </p:sp>
    </p:spTree>
    <p:extLst>
      <p:ext uri="{BB962C8B-B14F-4D97-AF65-F5344CB8AC3E}">
        <p14:creationId xmlns="" xmlns:p14="http://schemas.microsoft.com/office/powerpoint/2010/main" val="421725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41986" name="Picture 2" descr="C:\Users\user\Desktop\Nouveau dossier\DSCN19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214" y="256189"/>
            <a:ext cx="5454869" cy="4091151"/>
          </a:xfrm>
          <a:prstGeom prst="rect">
            <a:avLst/>
          </a:prstGeom>
          <a:noFill/>
        </p:spPr>
      </p:pic>
      <p:pic>
        <p:nvPicPr>
          <p:cNvPr id="41987" name="Picture 3" descr="C:\Users\user\Desktop\Nouveau dossier\DSCN19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2487" y="346842"/>
            <a:ext cx="5297213" cy="397291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646386" y="4556235"/>
            <a:ext cx="5502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Une espèce envahissante au Parc du Banco</a:t>
            </a:r>
            <a:endParaRPr lang="fr-FR" sz="28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6416566" y="4556234"/>
            <a:ext cx="5234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Rafraichissement</a:t>
            </a:r>
            <a:endParaRPr lang="fr-F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40962" name="Picture 2" descr="C:\Users\user\Desktop\Nouveau dossier\DSCN1803.JPG"/>
          <p:cNvPicPr>
            <a:picLocks noChangeAspect="1" noChangeArrowheads="1"/>
          </p:cNvPicPr>
          <p:nvPr/>
        </p:nvPicPr>
        <p:blipFill>
          <a:blip r:embed="rId2" cstate="print"/>
          <a:srcRect l="2324" t="52320" r="1363" b="14710"/>
          <a:stretch>
            <a:fillRect/>
          </a:stretch>
        </p:blipFill>
        <p:spPr bwMode="auto">
          <a:xfrm>
            <a:off x="930168" y="675249"/>
            <a:ext cx="5707116" cy="260252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9310" y="748984"/>
            <a:ext cx="3725117" cy="253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646386" y="111568"/>
            <a:ext cx="10878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Supports de sensibilisation</a:t>
            </a:r>
            <a:endParaRPr lang="fr-FR" sz="32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012874" y="3241147"/>
            <a:ext cx="5659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Banderoles</a:t>
            </a:r>
            <a:endParaRPr lang="fr-FR" sz="20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6905297" y="3578774"/>
            <a:ext cx="414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Casquettes/Tee-shirts</a:t>
            </a:r>
            <a:endParaRPr lang="fr-FR" sz="24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115" y="3629465"/>
            <a:ext cx="6063174" cy="299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ZoneTexte 13"/>
          <p:cNvSpPr txBox="1"/>
          <p:nvPr/>
        </p:nvSpPr>
        <p:spPr>
          <a:xfrm>
            <a:off x="6743762" y="5298911"/>
            <a:ext cx="4792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Presse </a:t>
            </a:r>
            <a:endParaRPr lang="fr-F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5310" y="3406065"/>
            <a:ext cx="11508827" cy="866390"/>
          </a:xfrm>
          <a:solidFill>
            <a:schemeClr val="bg1"/>
          </a:solidFill>
        </p:spPr>
        <p:txBody>
          <a:bodyPr>
            <a:normAutofit/>
          </a:bodyPr>
          <a:lstStyle/>
          <a:p>
            <a:pPr lvl="1" algn="ctr">
              <a:buFontTx/>
              <a:buChar char="-"/>
            </a:pPr>
            <a:r>
              <a:rPr lang="fr-FR" sz="3600" b="1" dirty="0">
                <a:solidFill>
                  <a:schemeClr val="tx1"/>
                </a:solidFill>
              </a:rPr>
              <a:t>Publications d’articles </a:t>
            </a:r>
            <a:r>
              <a:rPr lang="fr-FR" sz="3600" b="1" dirty="0" smtClean="0">
                <a:solidFill>
                  <a:schemeClr val="tx1"/>
                </a:solidFill>
              </a:rPr>
              <a:t>scientifiques :  En cours</a:t>
            </a:r>
            <a:endParaRPr lang="fr-FR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8731" y="922917"/>
            <a:ext cx="1075208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PROJET 2 : PRINCIPALES ACTIVITÉS ET LEUR RÉSULTATS OBTENUES </a:t>
            </a:r>
            <a:endParaRPr lang="fr-FR" sz="3600" b="1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037649" y="6311818"/>
            <a:ext cx="683339" cy="365125"/>
          </a:xfrm>
        </p:spPr>
        <p:txBody>
          <a:bodyPr/>
          <a:lstStyle/>
          <a:p>
            <a:r>
              <a:rPr lang="fr-FR" sz="1800" b="1" dirty="0" smtClean="0">
                <a:solidFill>
                  <a:srgbClr val="FF0000"/>
                </a:solidFill>
              </a:rPr>
              <a:t>11</a:t>
            </a:r>
            <a:endParaRPr lang="fr-FR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053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04911" y="323557"/>
            <a:ext cx="10986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EFFETS ET IMPACTS DES ACTIVITES SUR LE CHM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65760" y="1097280"/>
            <a:ext cx="115355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fr-FR" sz="2800" b="1" dirty="0" smtClean="0"/>
              <a:t>Augmentation du nombre de visiteurs du site </a:t>
            </a:r>
          </a:p>
          <a:p>
            <a:pPr>
              <a:buFont typeface="Wingdings" pitchFamily="2" charset="2"/>
              <a:buChar char="q"/>
            </a:pPr>
            <a:endParaRPr lang="fr-FR" sz="1200" b="1" dirty="0" smtClean="0"/>
          </a:p>
          <a:p>
            <a:pPr>
              <a:buFont typeface="Wingdings" pitchFamily="2" charset="2"/>
              <a:buChar char="q"/>
            </a:pPr>
            <a:r>
              <a:rPr lang="fr-FR" sz="2800" b="1" dirty="0" smtClean="0"/>
              <a:t>Augmentation du nombre de bénévoles de la cellule CHM</a:t>
            </a:r>
          </a:p>
          <a:p>
            <a:pPr>
              <a:buFont typeface="Wingdings" pitchFamily="2" charset="2"/>
              <a:buChar char="q"/>
            </a:pPr>
            <a:endParaRPr lang="fr-FR" sz="1400" b="1" dirty="0" smtClean="0"/>
          </a:p>
          <a:p>
            <a:pPr>
              <a:buFont typeface="Wingdings" pitchFamily="2" charset="2"/>
              <a:buChar char="q"/>
            </a:pPr>
            <a:r>
              <a:rPr lang="fr-FR" sz="2800" b="1" dirty="0" smtClean="0"/>
              <a:t>Renforcement de la coopération avec la presse</a:t>
            </a:r>
            <a:endParaRPr lang="fr-FR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92370" y="239151"/>
            <a:ext cx="10635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DIFFICULTES/CONTRAINTES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65760" y="1237957"/>
            <a:ext cx="1182624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fr-FR" sz="2400" b="1" dirty="0" smtClean="0"/>
              <a:t> FAIBLE IMPLICATION DES CONTRIBUTEURS FORMES (75 % Inactifs)</a:t>
            </a:r>
          </a:p>
          <a:p>
            <a:pPr lvl="2">
              <a:buFont typeface="Wingdings" pitchFamily="2" charset="2"/>
              <a:buChar char="Ø"/>
            </a:pPr>
            <a:r>
              <a:rPr lang="fr-FR" sz="2400" b="1" dirty="0" smtClean="0">
                <a:solidFill>
                  <a:srgbClr val="FF0000"/>
                </a:solidFill>
              </a:rPr>
              <a:t>Identification de 21 Nouveaux volontaires à former comme contributeurs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>
              <a:buFont typeface="Wingdings" pitchFamily="2" charset="2"/>
              <a:buChar char="q"/>
            </a:pPr>
            <a:r>
              <a:rPr lang="fr-FR" sz="2400" b="1" dirty="0" smtClean="0"/>
              <a:t> INSUFFISANCES DE RESSOURCES POUR LE FONCTIONNEMENT DE LA CELLULE CHM</a:t>
            </a:r>
          </a:p>
          <a:p>
            <a:pPr lvl="2">
              <a:buFont typeface="Wingdings" pitchFamily="2" charset="2"/>
              <a:buChar char="Ø"/>
            </a:pPr>
            <a:r>
              <a:rPr lang="fr-FR" sz="2400" b="1" dirty="0" smtClean="0">
                <a:solidFill>
                  <a:srgbClr val="FF0000"/>
                </a:solidFill>
              </a:rPr>
              <a:t>Renforcement du statut légal de la cellule </a:t>
            </a:r>
            <a:endParaRPr lang="fr-FR" sz="2800" b="1" dirty="0" smtClean="0">
              <a:solidFill>
                <a:srgbClr val="FF0000"/>
              </a:solidFill>
            </a:endParaRPr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198179" y="283779"/>
            <a:ext cx="9207062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7030A0"/>
                </a:solidFill>
              </a:rPr>
              <a:t>PERSPECTIVES  2016</a:t>
            </a:r>
            <a:endParaRPr lang="fr-FR" sz="4000" b="1" dirty="0">
              <a:solidFill>
                <a:srgbClr val="7030A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68014" y="1308538"/>
            <a:ext cx="11571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fr-FR" sz="3200" b="1" dirty="0" smtClean="0">
                <a:latin typeface="Aharoni" pitchFamily="2" charset="-79"/>
                <a:cs typeface="Aharoni" pitchFamily="2" charset="-79"/>
              </a:rPr>
              <a:t> Un atelier de renforcement de capacités de 21 Nouveaux contributeurs volontaires</a:t>
            </a:r>
            <a:endParaRPr lang="fr-FR" sz="3200" b="1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38352" y="3639652"/>
            <a:ext cx="116034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fr-FR" sz="3200" b="1" dirty="0" smtClean="0">
                <a:latin typeface="Aharoni" pitchFamily="2" charset="-79"/>
                <a:cs typeface="Aharoni" pitchFamily="2" charset="-79"/>
              </a:rPr>
              <a:t> Un projet de collecte de données et de sensibilisation sur l’impact des changements climatiques</a:t>
            </a:r>
            <a:endParaRPr lang="fr-FR" sz="3200" b="1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82083" y="5161631"/>
            <a:ext cx="116349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fr-FR" sz="3200" b="1" dirty="0" smtClean="0">
                <a:latin typeface="Aharoni" pitchFamily="2" charset="-79"/>
                <a:cs typeface="Aharoni" pitchFamily="2" charset="-79"/>
              </a:rPr>
              <a:t> Créer une rubrique de sensibilisation et de vulgarisation du CHM dans le quotidien d’Etat « </a:t>
            </a:r>
            <a:r>
              <a:rPr lang="fr-FR" sz="32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Fraternité matin</a:t>
            </a:r>
            <a:r>
              <a:rPr lang="fr-FR" sz="3200" b="1" dirty="0" smtClean="0">
                <a:latin typeface="Aharoni" pitchFamily="2" charset="-79"/>
                <a:cs typeface="Aharoni" pitchFamily="2" charset="-79"/>
              </a:rPr>
              <a:t> »</a:t>
            </a:r>
            <a:endParaRPr lang="fr-FR" sz="3200" b="1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11016" y="2644726"/>
            <a:ext cx="11648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fr-FR" sz="3200" b="1" dirty="0" smtClean="0">
                <a:latin typeface="Aharoni" pitchFamily="2" charset="-79"/>
                <a:cs typeface="Aharoni" pitchFamily="2" charset="-79"/>
              </a:rPr>
              <a:t>Renforcement du statut de la cellule CHM</a:t>
            </a:r>
            <a:endParaRPr lang="fr-FR" sz="3200" b="1" dirty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56067" y="914403"/>
            <a:ext cx="10092744" cy="46879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72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NOUS VOUS REMERCIONS POUR VOTRE AIMABLE ATTENTION</a:t>
            </a:r>
            <a:endParaRPr lang="fr-FR" sz="72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7" y="26740"/>
            <a:ext cx="5692462" cy="3416749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502275" y="26740"/>
            <a:ext cx="11384925" cy="6831260"/>
            <a:chOff x="502275" y="26740"/>
            <a:chExt cx="11384925" cy="6831260"/>
          </a:xfrm>
        </p:grpSpPr>
        <p:grpSp>
          <p:nvGrpSpPr>
            <p:cNvPr id="9" name="Groupe 8"/>
            <p:cNvGrpSpPr/>
            <p:nvPr/>
          </p:nvGrpSpPr>
          <p:grpSpPr>
            <a:xfrm>
              <a:off x="502277" y="26740"/>
              <a:ext cx="11384923" cy="6831260"/>
              <a:chOff x="1940724" y="0"/>
              <a:chExt cx="9514997" cy="6959574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2773"/>
              <a:stretch/>
            </p:blipFill>
            <p:spPr>
              <a:xfrm>
                <a:off x="6698222" y="3472546"/>
                <a:ext cx="4757499" cy="3469167"/>
              </a:xfrm>
              <a:prstGeom prst="rect">
                <a:avLst/>
              </a:prstGeom>
            </p:spPr>
          </p:pic>
          <p:pic>
            <p:nvPicPr>
              <p:cNvPr id="7" name="Image 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11135"/>
              <a:stretch/>
            </p:blipFill>
            <p:spPr>
              <a:xfrm>
                <a:off x="1940724" y="3472547"/>
                <a:ext cx="4757498" cy="3487027"/>
              </a:xfrm>
              <a:prstGeom prst="rect">
                <a:avLst/>
              </a:prstGeom>
            </p:spPr>
          </p:pic>
          <p:pic>
            <p:nvPicPr>
              <p:cNvPr id="8" name="Picture 2" descr="C:\Users\TOSHIBA\Desktop\VROH\PROJET amenagement agbaou Divo\CECAF\SAM_0413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98223" y="0"/>
                <a:ext cx="4757497" cy="3472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75" y="26740"/>
              <a:ext cx="5692462" cy="3416749"/>
            </a:xfrm>
            <a:prstGeom prst="rect">
              <a:avLst/>
            </a:prstGeom>
          </p:spPr>
        </p:pic>
        <p:sp>
          <p:nvSpPr>
            <p:cNvPr id="10" name="Espace réservé du contenu 2"/>
            <p:cNvSpPr txBox="1">
              <a:spLocks/>
            </p:cNvSpPr>
            <p:nvPr/>
          </p:nvSpPr>
          <p:spPr>
            <a:xfrm>
              <a:off x="1119127" y="1876100"/>
              <a:ext cx="10092744" cy="275896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charset="2"/>
                <a:buNone/>
              </a:pPr>
              <a:r>
                <a:rPr lang="fr-FR" sz="4800" b="1" dirty="0" smtClean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NOUS VOUS REMERCIONS POUR VOTRE AIMABLE ATTENTION</a:t>
              </a:r>
              <a:endParaRPr lang="fr-FR" sz="4800" b="1" dirty="0">
                <a:solidFill>
                  <a:srgbClr val="FF0000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44106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3</a:t>
            </a:fld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6558533" y="1148598"/>
            <a:ext cx="4892569" cy="2713387"/>
            <a:chOff x="530579" y="2960224"/>
            <a:chExt cx="6508060" cy="331956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884" y="2960224"/>
              <a:ext cx="5080000" cy="2844800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530579" y="5827950"/>
              <a:ext cx="6508060" cy="4518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Réunion de relance des activités de la cellule CHM-CI</a:t>
              </a:r>
              <a:endParaRPr lang="fr-FR" dirty="0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6722772" y="3972454"/>
            <a:ext cx="4703320" cy="2825345"/>
            <a:chOff x="6276680" y="2960224"/>
            <a:chExt cx="5042951" cy="3317043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6680" y="2960224"/>
              <a:ext cx="5042951" cy="2836660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6276680" y="5843660"/>
              <a:ext cx="4240931" cy="433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Passage hebdomadaire d’une équipe</a:t>
              </a:r>
              <a:endParaRPr lang="fr-FR" dirty="0"/>
            </a:p>
          </p:txBody>
        </p:sp>
      </p:grp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I- ACTIVITÉS DE LA CELLULE </a:t>
            </a:r>
            <a:r>
              <a:rPr lang="fr-FR" sz="32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CHM-CI APRÈS BUÉA</a:t>
            </a:r>
            <a:endParaRPr lang="fr-FR" sz="4400" dirty="0">
              <a:solidFill>
                <a:srgbClr val="00206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82880" y="540760"/>
            <a:ext cx="11590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4000" b="1" dirty="0" smtClean="0">
                <a:solidFill>
                  <a:srgbClr val="FF0000"/>
                </a:solidFill>
              </a:rPr>
              <a:t>1</a:t>
            </a:r>
            <a:r>
              <a:rPr lang="fr-FR" sz="2400" b="1" dirty="0" smtClean="0"/>
              <a:t>Redynamisation </a:t>
            </a:r>
            <a:r>
              <a:rPr lang="fr-FR" sz="2400" b="1" dirty="0"/>
              <a:t>des activités de la cellule CHM-CI (mardi du CHM-CI</a:t>
            </a:r>
            <a:r>
              <a:rPr lang="fr-FR" sz="2400" b="1" dirty="0" smtClean="0"/>
              <a:t>).</a:t>
            </a:r>
            <a:endParaRPr lang="fr-FR" sz="24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407965" y="4316409"/>
            <a:ext cx="6175716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fr-FR" sz="2000" b="1" dirty="0" smtClean="0"/>
              <a:t> CRÉATION DE TROIS GROUPES DE TRAVAIL DE 7 PERSONNES/GROUPE</a:t>
            </a:r>
            <a:endParaRPr lang="fr-FR" sz="20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379827" y="5411369"/>
            <a:ext cx="6274191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fr-FR" sz="2000" b="1" dirty="0" smtClean="0"/>
              <a:t> INSTAURATION DU PRIX ANNUEL DU « MEILLEUR CONTRIBUTEUR » : TROPHÉE + 100 000 F CFA</a:t>
            </a:r>
            <a:endParaRPr lang="fr-FR" sz="20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450167" y="2567348"/>
            <a:ext cx="6133513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fr-FR" sz="2000" b="1" dirty="0" smtClean="0"/>
              <a:t> DÉCLARATION ADMINISTRATIVE EN COURS</a:t>
            </a:r>
            <a:endParaRPr lang="fr-FR" sz="20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450167" y="1488832"/>
            <a:ext cx="6133516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fr-FR" sz="2000" b="1" dirty="0" smtClean="0"/>
              <a:t> RESTRUCTURATION DE LA CELLULE COMME ORGANISATION DE LA SOCIÉTÉ CIVILE (ONG)  </a:t>
            </a:r>
            <a:endParaRPr lang="fr-FR" sz="20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422032" y="3315270"/>
            <a:ext cx="6145242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fr-FR" sz="2000" b="1" dirty="0" smtClean="0"/>
              <a:t> AUGMENTATION DU NOMBRE D’ACTEURS : DE 7 À 21 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274037" y="579550"/>
            <a:ext cx="11706895" cy="47680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4000" b="1" dirty="0" smtClean="0">
                <a:solidFill>
                  <a:srgbClr val="FF0000"/>
                </a:solidFill>
              </a:rPr>
              <a:t>2. </a:t>
            </a:r>
            <a:r>
              <a:rPr lang="fr-FR" sz="3200" b="1" dirty="0" smtClean="0"/>
              <a:t>Séminaire de formation sur le système d’information géographique </a:t>
            </a:r>
            <a:r>
              <a:rPr lang="fr-FR" sz="3200" b="1" dirty="0" smtClean="0"/>
              <a:t>(SIG) effectué </a:t>
            </a:r>
            <a:r>
              <a:rPr lang="fr-FR" sz="3200" b="1" dirty="0" smtClean="0"/>
              <a:t>sur 3 jours</a:t>
            </a:r>
            <a:r>
              <a:rPr lang="fr-FR" sz="3200" dirty="0" smtClean="0"/>
              <a:t>.</a:t>
            </a:r>
            <a:endParaRPr lang="fr-FR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3600" dirty="0" smtClean="0"/>
          </a:p>
          <a:p>
            <a:pPr marL="0" indent="0">
              <a:buNone/>
            </a:pPr>
            <a:endParaRPr lang="fr-FR" sz="3600" dirty="0"/>
          </a:p>
        </p:txBody>
      </p:sp>
      <p:grpSp>
        <p:nvGrpSpPr>
          <p:cNvPr id="6" name="Groupe 5"/>
          <p:cNvGrpSpPr/>
          <p:nvPr/>
        </p:nvGrpSpPr>
        <p:grpSpPr>
          <a:xfrm>
            <a:off x="864604" y="2074386"/>
            <a:ext cx="10333279" cy="4362425"/>
            <a:chOff x="1047484" y="2130658"/>
            <a:chExt cx="10366467" cy="3753711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484" y="2143537"/>
              <a:ext cx="5080000" cy="284480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951" y="2130658"/>
              <a:ext cx="5103000" cy="2857680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2786844" y="5169326"/>
              <a:ext cx="7065493" cy="715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smtClean="0"/>
                <a:t>Séminaire de formation sur le SIG initié par la cellule CHM-CI</a:t>
              </a:r>
              <a:endParaRPr lang="fr-FR" sz="2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4699" y="862888"/>
            <a:ext cx="11706895" cy="628489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fr-FR" sz="3600" b="1" dirty="0" smtClean="0"/>
              <a:t>2</a:t>
            </a:r>
            <a:r>
              <a:rPr lang="fr-FR" sz="3000" b="1" dirty="0" smtClean="0"/>
              <a:t> projets financés par </a:t>
            </a:r>
            <a:r>
              <a:rPr lang="fr-FR" sz="3000" b="1" dirty="0" smtClean="0"/>
              <a:t>l’IRSNB</a:t>
            </a:r>
          </a:p>
          <a:p>
            <a:pPr>
              <a:buFont typeface="Wingdings" panose="05000000000000000000" pitchFamily="2" charset="2"/>
              <a:buChar char="v"/>
            </a:pPr>
            <a:endParaRPr lang="fr-FR" sz="3000" b="1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fr-FR" sz="3600" b="1" dirty="0">
                <a:solidFill>
                  <a:srgbClr val="FF0000"/>
                </a:solidFill>
              </a:rPr>
              <a:t>P</a:t>
            </a:r>
            <a:r>
              <a:rPr lang="fr-FR" sz="3600" b="1" dirty="0" smtClean="0">
                <a:solidFill>
                  <a:srgbClr val="FF0000"/>
                </a:solidFill>
              </a:rPr>
              <a:t>rojet 1</a:t>
            </a:r>
            <a:r>
              <a:rPr lang="fr-FR" sz="3200" b="1" dirty="0" smtClean="0">
                <a:solidFill>
                  <a:srgbClr val="FF0000"/>
                </a:solidFill>
              </a:rPr>
              <a:t>: </a:t>
            </a:r>
            <a:r>
              <a:rPr lang="fr-FR" sz="3600" b="1" dirty="0"/>
              <a:t>Collecte de données scientifiques sur la flore, la faune et les services </a:t>
            </a:r>
            <a:r>
              <a:rPr lang="fr-FR" sz="3600" b="1" dirty="0" err="1" smtClean="0"/>
              <a:t>écosystémiques</a:t>
            </a:r>
            <a:r>
              <a:rPr lang="fr-FR" sz="3600" b="1" dirty="0" smtClean="0"/>
              <a:t> </a:t>
            </a:r>
            <a:r>
              <a:rPr lang="fr-FR" sz="3600" b="1" dirty="0"/>
              <a:t>de la zone refuge de la Biodiversité d’</a:t>
            </a:r>
            <a:r>
              <a:rPr lang="fr-FR" sz="3600" b="1" dirty="0" err="1"/>
              <a:t>agbaou</a:t>
            </a:r>
            <a:r>
              <a:rPr lang="fr-FR" sz="3600" b="1" dirty="0"/>
              <a:t> (sud-ouest ivoirien) et Enrichissement du site CHM de la Côte d’Ivoire à partir des données collectées. </a:t>
            </a:r>
            <a:endParaRPr lang="fr-FR" sz="3600" b="1" dirty="0" smtClean="0"/>
          </a:p>
          <a:p>
            <a:pPr>
              <a:lnSpc>
                <a:spcPct val="150000"/>
              </a:lnSpc>
              <a:buNone/>
            </a:pPr>
            <a:endParaRPr lang="fr-FR" sz="105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fr-FR" sz="4000" b="1" dirty="0" smtClean="0">
                <a:solidFill>
                  <a:srgbClr val="FF0000"/>
                </a:solidFill>
              </a:rPr>
              <a:t>Projet 2</a:t>
            </a:r>
            <a:r>
              <a:rPr lang="fr-FR" sz="3600" b="1" dirty="0" smtClean="0">
                <a:solidFill>
                  <a:srgbClr val="FF0000"/>
                </a:solidFill>
              </a:rPr>
              <a:t>: </a:t>
            </a:r>
            <a:r>
              <a:rPr lang="fr-FR" sz="3600" b="1" dirty="0" smtClean="0">
                <a:solidFill>
                  <a:schemeClr val="tx1"/>
                </a:solidFill>
              </a:rPr>
              <a:t>Projet d’éducation et de sensibilisation sur les Espèces </a:t>
            </a:r>
            <a:r>
              <a:rPr lang="fr-FR" sz="3600" b="1" dirty="0">
                <a:solidFill>
                  <a:schemeClr val="tx1"/>
                </a:solidFill>
              </a:rPr>
              <a:t>E</a:t>
            </a:r>
            <a:r>
              <a:rPr lang="fr-FR" sz="3600" b="1" dirty="0" smtClean="0">
                <a:solidFill>
                  <a:schemeClr val="tx1"/>
                </a:solidFill>
              </a:rPr>
              <a:t>xotiques Invasive (EEE) en Côte d’Ivoire.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3600" dirty="0" smtClean="0"/>
          </a:p>
          <a:p>
            <a:pPr marL="0" indent="0">
              <a:buNone/>
            </a:pPr>
            <a:endParaRPr lang="fr-FR" sz="3600" dirty="0"/>
          </a:p>
        </p:txBody>
      </p:sp>
      <p:sp>
        <p:nvSpPr>
          <p:cNvPr id="2" name="Rectangle 1"/>
          <p:cNvSpPr/>
          <p:nvPr/>
        </p:nvSpPr>
        <p:spPr>
          <a:xfrm>
            <a:off x="267286" y="127447"/>
            <a:ext cx="119247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II- PROJETS </a:t>
            </a:r>
            <a:r>
              <a:rPr lang="fr-FR" sz="3200" b="1" dirty="0" smtClean="0">
                <a:solidFill>
                  <a:srgbClr val="FF0000"/>
                </a:solidFill>
              </a:rPr>
              <a:t>FINANCÉS par l’IRSNB APRES BUEA</a:t>
            </a:r>
            <a:endParaRPr lang="fr-FR" sz="2800" dirty="0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037649" y="6311818"/>
            <a:ext cx="683339" cy="365125"/>
          </a:xfrm>
        </p:spPr>
        <p:txBody>
          <a:bodyPr/>
          <a:lstStyle/>
          <a:p>
            <a:r>
              <a:rPr lang="fr-FR" sz="1800" b="1" dirty="0" smtClean="0">
                <a:solidFill>
                  <a:srgbClr val="FF0000"/>
                </a:solidFill>
              </a:rPr>
              <a:t>3</a:t>
            </a:r>
            <a:endParaRPr lang="fr-FR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86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4699" y="193183"/>
            <a:ext cx="11706895" cy="6349285"/>
          </a:xfrm>
        </p:spPr>
        <p:txBody>
          <a:bodyPr>
            <a:normAutofit/>
          </a:bodyPr>
          <a:lstStyle/>
          <a:p>
            <a:endParaRPr lang="fr-FR" dirty="0" smtClean="0">
              <a:solidFill>
                <a:srgbClr val="FF0000"/>
              </a:solidFill>
            </a:endParaRPr>
          </a:p>
          <a:p>
            <a:endParaRPr lang="fr-FR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 smtClean="0">
                <a:solidFill>
                  <a:srgbClr val="FF0000"/>
                </a:solidFill>
              </a:rPr>
              <a:t>Activités menées: </a:t>
            </a:r>
            <a:r>
              <a:rPr lang="fr-FR" sz="2400" dirty="0"/>
              <a:t>Inventaire floristique (collecte des données sur le </a:t>
            </a:r>
            <a:r>
              <a:rPr lang="fr-FR" sz="2400" dirty="0" smtClean="0"/>
              <a:t>terrain)</a:t>
            </a:r>
          </a:p>
          <a:p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129657" y="1793325"/>
            <a:ext cx="11936977" cy="5118475"/>
            <a:chOff x="129658" y="1118978"/>
            <a:chExt cx="11936977" cy="5118475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9525" y="1118978"/>
              <a:ext cx="3077110" cy="4102812"/>
            </a:xfrm>
            <a:prstGeom prst="rect">
              <a:avLst/>
            </a:prstGeom>
          </p:spPr>
        </p:pic>
        <p:pic>
          <p:nvPicPr>
            <p:cNvPr id="5" name="Picture 2" descr="IMG_02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540" y="1302897"/>
              <a:ext cx="4368054" cy="3281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5"/>
            <p:cNvSpPr txBox="1"/>
            <p:nvPr/>
          </p:nvSpPr>
          <p:spPr>
            <a:xfrm>
              <a:off x="129658" y="4673146"/>
              <a:ext cx="418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/>
                <a:t>Mise en place de parcelle de relevé</a:t>
              </a:r>
              <a:endParaRPr lang="fr-FR" sz="2000" b="1" dirty="0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4730033" y="4603401"/>
              <a:ext cx="4185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/>
                <a:t>Inventaire des espèces présentes dans les relevés</a:t>
              </a:r>
              <a:endParaRPr lang="fr-FR" sz="2000" b="1" dirty="0"/>
            </a:p>
          </p:txBody>
        </p:sp>
        <p:pic>
          <p:nvPicPr>
            <p:cNvPr id="8" name="Picture 4" descr="C:\Users\Prof_NGUESSAN\Desktop\SAUVEGARDE\DISK C\Documents\cle USB Edouard\EIES Rafinerie de la PAIX 1\Photos forêt classée ODOUIN\Forêt classée ODOIN\EPSN000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4665209" y="1323266"/>
              <a:ext cx="4279104" cy="3226444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8864153" y="5221790"/>
              <a:ext cx="32024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/>
                <a:t>Mesure de la circonférence des espèces ligneuses</a:t>
              </a:r>
              <a:endParaRPr lang="fr-FR" sz="2000" b="1" dirty="0"/>
            </a:p>
          </p:txBody>
        </p:sp>
      </p:grp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29657" y="205949"/>
            <a:ext cx="119369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fr-FR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II- </a:t>
            </a:r>
            <a:r>
              <a:rPr lang="fr-FR" sz="36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Projet 1 : Principales </a:t>
            </a:r>
            <a:r>
              <a:rPr lang="fr-FR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activités menées</a:t>
            </a:r>
            <a:endParaRPr lang="fr-FR" sz="3600" b="1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114923" y="6389092"/>
            <a:ext cx="683339" cy="365125"/>
          </a:xfrm>
        </p:spPr>
        <p:txBody>
          <a:bodyPr/>
          <a:lstStyle/>
          <a:p>
            <a:r>
              <a:rPr lang="fr-FR" sz="1800" b="1" dirty="0" smtClean="0">
                <a:solidFill>
                  <a:srgbClr val="FF0000"/>
                </a:solidFill>
              </a:rPr>
              <a:t>4</a:t>
            </a:r>
            <a:endParaRPr lang="fr-FR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128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1026" name="Picture 2" descr="C:\Users\user\Desktop\DOSSIERS\Photos Foungbesso J 1\SAM_2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724" y="214533"/>
            <a:ext cx="4768948" cy="3428999"/>
          </a:xfrm>
          <a:prstGeom prst="rect">
            <a:avLst/>
          </a:prstGeom>
          <a:noFill/>
        </p:spPr>
      </p:pic>
      <p:pic>
        <p:nvPicPr>
          <p:cNvPr id="1027" name="Picture 3" descr="mariso_1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7076" y="211015"/>
            <a:ext cx="4783017" cy="343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mariso_117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3364" y="3882684"/>
            <a:ext cx="4572001" cy="27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801858" y="3727938"/>
            <a:ext cx="250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Mesure de DBH</a:t>
            </a:r>
            <a:endParaRPr lang="fr-FR" sz="2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7849773" y="3727938"/>
            <a:ext cx="2982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Interviews sur l’utilisation des plantes par les communautés locales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4699" y="193183"/>
            <a:ext cx="11706895" cy="6349285"/>
          </a:xfrm>
        </p:spPr>
        <p:txBody>
          <a:bodyPr>
            <a:normAutofit/>
          </a:bodyPr>
          <a:lstStyle/>
          <a:p>
            <a:endParaRPr lang="fr-FR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b="1" dirty="0" smtClean="0"/>
              <a:t>QUELQUES ESPÈCES CARACTÉRISTIQUES INVENTORIÉES 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2000" i="1" dirty="0" err="1" smtClean="0"/>
              <a:t>Aptendra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zenkeri</a:t>
            </a:r>
            <a:endParaRPr lang="fr-FR" sz="2000" i="1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fr-FR" sz="2000" i="1" dirty="0" smtClean="0"/>
              <a:t>Cola </a:t>
            </a:r>
            <a:r>
              <a:rPr lang="fr-FR" sz="2000" i="1" dirty="0" err="1" smtClean="0"/>
              <a:t>lorougnonis</a:t>
            </a:r>
            <a:endParaRPr lang="fr-FR" sz="2000" i="1" dirty="0"/>
          </a:p>
        </p:txBody>
      </p:sp>
      <p:pic>
        <p:nvPicPr>
          <p:cNvPr id="7" name="Picture 11" descr="IMG_01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205" y="1970468"/>
            <a:ext cx="2943463" cy="392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3" descr="P12405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76" y="2222695"/>
            <a:ext cx="3165506" cy="312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09898" y="5541159"/>
            <a:ext cx="310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Fruit de </a:t>
            </a:r>
            <a:r>
              <a:rPr lang="fr-FR" b="1" i="1" dirty="0" err="1" smtClean="0"/>
              <a:t>Aptendra</a:t>
            </a:r>
            <a:r>
              <a:rPr lang="fr-FR" b="1" i="1" dirty="0" smtClean="0"/>
              <a:t> </a:t>
            </a:r>
            <a:r>
              <a:rPr lang="fr-FR" b="1" i="1" dirty="0" err="1" smtClean="0"/>
              <a:t>zenkeri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3545494" y="5943514"/>
            <a:ext cx="3191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/>
              <a:t>Tronc</a:t>
            </a:r>
            <a:r>
              <a:rPr lang="fr-FR" i="1" dirty="0" smtClean="0"/>
              <a:t> </a:t>
            </a:r>
            <a:r>
              <a:rPr lang="fr-FR" dirty="0" smtClean="0"/>
              <a:t>de</a:t>
            </a:r>
            <a:r>
              <a:rPr lang="fr-FR" i="1" dirty="0" smtClean="0"/>
              <a:t> Cola </a:t>
            </a:r>
            <a:r>
              <a:rPr lang="fr-FR" i="1" dirty="0" err="1" smtClean="0"/>
              <a:t>lorougnonis</a:t>
            </a:r>
            <a:endParaRPr lang="fr-FR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7272996" y="5610314"/>
            <a:ext cx="4726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Rameau et fruits</a:t>
            </a:r>
            <a:r>
              <a:rPr lang="fr-FR" sz="2000" b="1" i="1" dirty="0" smtClean="0"/>
              <a:t> </a:t>
            </a:r>
            <a:r>
              <a:rPr lang="fr-FR" sz="2000" b="1" dirty="0" smtClean="0"/>
              <a:t>de </a:t>
            </a:r>
            <a:r>
              <a:rPr lang="fr-FR" sz="2000" b="1" i="1" dirty="0" smtClean="0"/>
              <a:t>Cola </a:t>
            </a:r>
            <a:r>
              <a:rPr lang="fr-FR" sz="2000" b="1" i="1" dirty="0" err="1" smtClean="0"/>
              <a:t>lorougnonis</a:t>
            </a:r>
            <a:endParaRPr lang="fr-FR" sz="2000" b="1" i="1" dirty="0"/>
          </a:p>
        </p:txBody>
      </p:sp>
      <p:grpSp>
        <p:nvGrpSpPr>
          <p:cNvPr id="4" name="Groupe 3"/>
          <p:cNvGrpSpPr/>
          <p:nvPr/>
        </p:nvGrpSpPr>
        <p:grpSpPr>
          <a:xfrm>
            <a:off x="6713469" y="1392278"/>
            <a:ext cx="4273400" cy="3765648"/>
            <a:chOff x="6713469" y="1392278"/>
            <a:chExt cx="4273400" cy="3765648"/>
          </a:xfrm>
        </p:grpSpPr>
        <p:pic>
          <p:nvPicPr>
            <p:cNvPr id="5" name="Picture 2" descr="F:\AGBAOU_Photo\PHOTOS AGBAOU\PHOTO RETOUR\P124048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13469" y="1392278"/>
              <a:ext cx="3440112" cy="2956468"/>
            </a:xfrm>
            <a:prstGeom prst="rect">
              <a:avLst/>
            </a:prstGeom>
          </p:spPr>
        </p:pic>
        <p:pic>
          <p:nvPicPr>
            <p:cNvPr id="12" name="Picture 2" descr="F:\AGBAOU_Photo\PHOTOS AGBAOU\PHOTO RETOUR\P124050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5303" y="3896751"/>
              <a:ext cx="1681566" cy="126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598869" y="0"/>
            <a:ext cx="8066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Projet </a:t>
            </a:r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 : Principales activités et leur résultats obtenues </a:t>
            </a:r>
          </a:p>
        </p:txBody>
      </p:sp>
      <p:sp>
        <p:nvSpPr>
          <p:cNvPr id="1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037649" y="6311818"/>
            <a:ext cx="683339" cy="365125"/>
          </a:xfrm>
        </p:spPr>
        <p:txBody>
          <a:bodyPr/>
          <a:lstStyle/>
          <a:p>
            <a:r>
              <a:rPr lang="fr-FR" sz="1800" b="1" dirty="0" smtClean="0">
                <a:solidFill>
                  <a:srgbClr val="FF0000"/>
                </a:solidFill>
              </a:rPr>
              <a:t>5</a:t>
            </a:r>
            <a:endParaRPr lang="fr-FR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504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F1840-9DFB-42C7-A1AF-8685E339FCC1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162594" y="150723"/>
            <a:ext cx="982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Quelques Plantes alimentaires</a:t>
            </a:r>
            <a:endParaRPr lang="fr-FR" sz="2400" b="1" dirty="0"/>
          </a:p>
        </p:txBody>
      </p:sp>
      <p:pic>
        <p:nvPicPr>
          <p:cNvPr id="6" name="Picture 2" descr="EPSN0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362" y="749889"/>
            <a:ext cx="2809627" cy="309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EPSN0026"/>
          <p:cNvPicPr>
            <a:picLocks noChangeAspect="1" noChangeArrowheads="1"/>
          </p:cNvPicPr>
          <p:nvPr/>
        </p:nvPicPr>
        <p:blipFill>
          <a:blip r:embed="rId3">
            <a:lum bright="24000" contrast="18000"/>
          </a:blip>
          <a:srcRect/>
          <a:stretch>
            <a:fillRect/>
          </a:stretch>
        </p:blipFill>
        <p:spPr bwMode="auto">
          <a:xfrm rot="5400000">
            <a:off x="2782388" y="1020447"/>
            <a:ext cx="3242322" cy="238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265716" y="3958046"/>
            <a:ext cx="1985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err="1" smtClean="0"/>
              <a:t>Blighia</a:t>
            </a:r>
            <a:r>
              <a:rPr lang="fr-FR" b="1" i="1" dirty="0" smtClean="0"/>
              <a:t> </a:t>
            </a:r>
            <a:r>
              <a:rPr lang="fr-FR" b="1" i="1" dirty="0" err="1" smtClean="0"/>
              <a:t>sapida</a:t>
            </a:r>
            <a:r>
              <a:rPr lang="fr-FR" b="1" i="1" dirty="0" smtClean="0"/>
              <a:t> </a:t>
            </a:r>
            <a:r>
              <a:rPr lang="fr-FR" b="1" dirty="0" smtClean="0"/>
              <a:t>(</a:t>
            </a:r>
            <a:r>
              <a:rPr lang="fr-FR" b="1" dirty="0" err="1" smtClean="0"/>
              <a:t>Sapindaceae</a:t>
            </a:r>
            <a:r>
              <a:rPr lang="fr-FR" b="1" dirty="0" smtClean="0"/>
              <a:t>)</a:t>
            </a:r>
            <a:endParaRPr lang="fr-FR" dirty="0" smtClean="0"/>
          </a:p>
          <a:p>
            <a:pPr algn="ctr"/>
            <a:endParaRPr lang="fr-FR" dirty="0"/>
          </a:p>
        </p:txBody>
      </p:sp>
      <p:pic>
        <p:nvPicPr>
          <p:cNvPr id="9" name="Picture 6" descr="http://ecolfrankampala.free.fr/photos/manguier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5666" y="840695"/>
            <a:ext cx="2857500" cy="2609851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5878286" y="3566160"/>
            <a:ext cx="274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err="1" smtClean="0"/>
              <a:t>Mangifera</a:t>
            </a:r>
            <a:r>
              <a:rPr lang="fr-FR" b="1" i="1" dirty="0" smtClean="0"/>
              <a:t> </a:t>
            </a:r>
            <a:r>
              <a:rPr lang="fr-FR" b="1" i="1" dirty="0" err="1" smtClean="0"/>
              <a:t>indica</a:t>
            </a:r>
            <a:r>
              <a:rPr lang="fr-FR" b="1" i="1" dirty="0" smtClean="0"/>
              <a:t> </a:t>
            </a:r>
            <a:r>
              <a:rPr lang="fr-FR" b="1" dirty="0" smtClean="0"/>
              <a:t>(</a:t>
            </a:r>
            <a:r>
              <a:rPr lang="fr-FR" b="1" dirty="0" err="1" smtClean="0"/>
              <a:t>Anacardiaceae</a:t>
            </a:r>
            <a:r>
              <a:rPr lang="fr-FR" b="1" dirty="0" smtClean="0"/>
              <a:t>)</a:t>
            </a:r>
            <a:endParaRPr lang="fr-FR" b="1" dirty="0"/>
          </a:p>
        </p:txBody>
      </p:sp>
      <p:pic>
        <p:nvPicPr>
          <p:cNvPr id="11" name="Picture 12" descr="http://www.medicinalplantsinnigeria.com/gallery_m/slides/Myrianthus%20arboreus%28Ibisere%29fruit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07111" y="757646"/>
            <a:ext cx="2923335" cy="2690948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7440805" y="5190978"/>
            <a:ext cx="3605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err="1" smtClean="0"/>
              <a:t>Ricinodrendron</a:t>
            </a:r>
            <a:r>
              <a:rPr lang="fr-FR" b="1" i="1" dirty="0" smtClean="0"/>
              <a:t> </a:t>
            </a:r>
            <a:r>
              <a:rPr lang="fr-FR" b="1" i="1" dirty="0" err="1" smtClean="0"/>
              <a:t>heudelotii</a:t>
            </a:r>
            <a:endParaRPr lang="fr-FR" b="1" i="1" dirty="0" smtClean="0"/>
          </a:p>
          <a:p>
            <a:pPr algn="ctr"/>
            <a:r>
              <a:rPr lang="fr-FR" b="1" dirty="0" smtClean="0"/>
              <a:t>(</a:t>
            </a:r>
            <a:r>
              <a:rPr lang="fr-FR" b="1" dirty="0" err="1" smtClean="0"/>
              <a:t>Euphorbiaceae</a:t>
            </a:r>
            <a:r>
              <a:rPr lang="fr-FR" b="1" dirty="0" smtClean="0"/>
              <a:t>)</a:t>
            </a:r>
            <a:endParaRPr lang="fr-FR" b="1" dirty="0"/>
          </a:p>
        </p:txBody>
      </p:sp>
      <p:pic>
        <p:nvPicPr>
          <p:cNvPr id="13" name="Picture 14" descr="http://database.prota.org/dbtw-wpd/protabase/Photfile%20Images%5CRicinodendron%20heudelotii%20flowe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87453" y="4525878"/>
            <a:ext cx="2816154" cy="2045746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0" y="3931920"/>
            <a:ext cx="32918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 err="1" smtClean="0"/>
              <a:t>Tieghemella</a:t>
            </a:r>
            <a:r>
              <a:rPr lang="fr-FR" sz="1400" b="1" i="1" dirty="0" smtClean="0"/>
              <a:t> </a:t>
            </a:r>
            <a:r>
              <a:rPr lang="fr-FR" sz="1400" b="1" i="1" dirty="0" err="1" smtClean="0"/>
              <a:t>heckelii</a:t>
            </a:r>
            <a:r>
              <a:rPr lang="fr-FR" sz="1400" b="1" dirty="0" smtClean="0"/>
              <a:t>   Pierre ex. </a:t>
            </a:r>
          </a:p>
          <a:p>
            <a:pPr algn="ctr"/>
            <a:r>
              <a:rPr lang="fr-CH" sz="1400" b="1" dirty="0" smtClean="0"/>
              <a:t>	</a:t>
            </a:r>
            <a:r>
              <a:rPr lang="fr-FR" sz="1400" b="1" dirty="0" err="1" smtClean="0"/>
              <a:t>Chév</a:t>
            </a:r>
            <a:r>
              <a:rPr lang="fr-FR" sz="1400" b="1" dirty="0" smtClean="0"/>
              <a:t>.   (</a:t>
            </a:r>
            <a:r>
              <a:rPr lang="fr-FR" sz="1400" b="1" dirty="0" err="1" smtClean="0"/>
              <a:t>Sapotaceae</a:t>
            </a:r>
            <a:r>
              <a:rPr lang="fr-FR" sz="1400" b="1" dirty="0" smtClean="0"/>
              <a:t>)</a:t>
            </a:r>
          </a:p>
          <a:p>
            <a:pPr algn="ctr"/>
            <a:endParaRPr lang="fr-FR" sz="14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8830491" y="3618411"/>
            <a:ext cx="2991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err="1" smtClean="0"/>
              <a:t>Myrianthus</a:t>
            </a:r>
            <a:r>
              <a:rPr lang="fr-FR" b="1" i="1" dirty="0" smtClean="0"/>
              <a:t> </a:t>
            </a:r>
            <a:r>
              <a:rPr lang="fr-FR" b="1" i="1" dirty="0" err="1" smtClean="0"/>
              <a:t>arboreus</a:t>
            </a:r>
            <a:endParaRPr lang="fr-FR" b="1" i="1" dirty="0" smtClean="0"/>
          </a:p>
          <a:p>
            <a:pPr algn="ctr"/>
            <a:r>
              <a:rPr lang="fr-FR" b="1" dirty="0" smtClean="0"/>
              <a:t>(</a:t>
            </a:r>
            <a:r>
              <a:rPr lang="fr-FR" b="1" dirty="0" err="1" smtClean="0"/>
              <a:t>Cecropiaceae</a:t>
            </a:r>
            <a:r>
              <a:rPr lang="fr-FR" b="1" dirty="0" smtClean="0"/>
              <a:t>)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2312</TotalTime>
  <Words>862</Words>
  <Application>Microsoft Office PowerPoint</Application>
  <PresentationFormat>Personnalisé</PresentationFormat>
  <Paragraphs>181</Paragraphs>
  <Slides>26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Facette</vt:lpstr>
      <vt:lpstr>CHM de la Côte d’Ivoire de Buea (2014) à Cotonou (2016)</vt:lpstr>
      <vt:lpstr>LES ACTIVITES DU CHM APRES BUEA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GESTION DE BASE DE DONNEES</dc:title>
  <dc:creator>CLAVER</dc:creator>
  <cp:lastModifiedBy>user</cp:lastModifiedBy>
  <cp:revision>88</cp:revision>
  <dcterms:created xsi:type="dcterms:W3CDTF">2016-01-20T17:01:38Z</dcterms:created>
  <dcterms:modified xsi:type="dcterms:W3CDTF">2016-01-31T22:39:27Z</dcterms:modified>
</cp:coreProperties>
</file>