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9" r:id="rId5"/>
    <p:sldId id="262" r:id="rId6"/>
    <p:sldId id="263" r:id="rId7"/>
    <p:sldId id="264" r:id="rId8"/>
    <p:sldId id="265" r:id="rId9"/>
    <p:sldId id="266" r:id="rId10"/>
    <p:sldId id="267" r:id="rId11"/>
    <p:sldId id="260" r:id="rId12"/>
    <p:sldId id="268" r:id="rId13"/>
    <p:sldId id="261" r:id="rId14"/>
    <p:sldId id="271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363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511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343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096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2502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89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463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026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464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381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583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21F9-0434-46BB-B957-58BC15173CC5}" type="datetimeFigureOut">
              <a:rPr lang="en-CA" smtClean="0"/>
              <a:t>2016-02-01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0730-061F-459A-B436-CA4D45CDC4CB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334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i.chm-cbd.net/liens/onginter" TargetMode="External"/><Relationship Id="rId7" Type="http://schemas.openxmlformats.org/officeDocument/2006/relationships/hyperlink" Target="http://bi.chm-cbd.net/liens/appels-d-offres-nationales-et-internationales" TargetMode="External"/><Relationship Id="rId2" Type="http://schemas.openxmlformats.org/officeDocument/2006/relationships/hyperlink" Target="http://bi.chm-cbd.net/liens/forum-de-discussio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.chm-cbd.net/liens/liens-vers-les-informations-des-institutions-burundaises" TargetMode="External"/><Relationship Id="rId5" Type="http://schemas.openxmlformats.org/officeDocument/2006/relationships/hyperlink" Target="http://bi.chm-cbd.net/liens/autresconve" TargetMode="External"/><Relationship Id="rId4" Type="http://schemas.openxmlformats.org/officeDocument/2006/relationships/hyperlink" Target="http://bi.chm-cbd.net/liens/autrech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bi.chm-cbd.net/convention/notifications-du-secretariat-de-la-cdb" TargetMode="External"/><Relationship Id="rId2" Type="http://schemas.openxmlformats.org/officeDocument/2006/relationships/hyperlink" Target="http://bi.chm-cbd.net/convention/concdb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i.chm-cbd.net/convention/protocole-de-nagoya-sur-l-acces-et-le-partage-equitable-des-avantages-decoulants" TargetMode="External"/><Relationship Id="rId4" Type="http://schemas.openxmlformats.org/officeDocument/2006/relationships/hyperlink" Target="http://bi.chm-cbd.net/convention/le-protocole-de-cartagena-sur-la-prevention-des-risques-biotechnologiques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bi.chm-cbd.net/biodiversity/presentation-du-burundi" TargetMode="External"/><Relationship Id="rId3" Type="http://schemas.openxmlformats.org/officeDocument/2006/relationships/hyperlink" Target="http://bi.chm-cbd.net/biodiversity/biodiversite-du-burundi/banques-des-donnees-sur-les-especes-du-burundi" TargetMode="External"/><Relationship Id="rId7" Type="http://schemas.openxmlformats.org/officeDocument/2006/relationships/hyperlink" Target="http://bi.chm-cbd.net/biodiversity/bulletin-scientifique" TargetMode="External"/><Relationship Id="rId2" Type="http://schemas.openxmlformats.org/officeDocument/2006/relationships/hyperlink" Target="http://bi.chm-cbd.net/biodiversity/biodiversite-du-burund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.chm-cbd.net/biodiversity/documents-sur-la-biodiversite-du-burundi/recherches-en-cours" TargetMode="External"/><Relationship Id="rId5" Type="http://schemas.openxmlformats.org/officeDocument/2006/relationships/hyperlink" Target="http://bi.chm-cbd.net/biodiversity/documents-sur-la-biodiversite-du-burundi/projets-dans-le-domaine-de-biodiversite" TargetMode="External"/><Relationship Id="rId4" Type="http://schemas.openxmlformats.org/officeDocument/2006/relationships/hyperlink" Target="http://bi.chm-cbd.net/biodiversity/documents-sur-la-biodiversite-du-burundi" TargetMode="External"/><Relationship Id="rId9" Type="http://schemas.openxmlformats.org/officeDocument/2006/relationships/hyperlink" Target="http://bi.chm-cbd.net/biodiversity/lois-sur-la-biodiversite-du-burundi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bi.chm-cbd.net/implementation/questions-transectorielles/changements-climatiques-et-biodiversite" TargetMode="External"/><Relationship Id="rId3" Type="http://schemas.openxmlformats.org/officeDocument/2006/relationships/hyperlink" Target="http://bi.chm-cbd.net/implementation/documents-nationaux/strategies-plans-dactions-et-cadre-legal" TargetMode="External"/><Relationship Id="rId7" Type="http://schemas.openxmlformats.org/officeDocument/2006/relationships/hyperlink" Target="http://bi.chm-cbd.net/implementation/questions-transectorielles" TargetMode="External"/><Relationship Id="rId2" Type="http://schemas.openxmlformats.org/officeDocument/2006/relationships/hyperlink" Target="http://bi.chm-cbd.net/implementation/documents-nationau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.chm-cbd.net/implementation/revision-et-mise-en-oeuvre-de-la-snpab" TargetMode="External"/><Relationship Id="rId11" Type="http://schemas.openxmlformats.org/officeDocument/2006/relationships/hyperlink" Target="http://bi.chm-cbd.net/implementation/pfnationaux" TargetMode="External"/><Relationship Id="rId5" Type="http://schemas.openxmlformats.org/officeDocument/2006/relationships/hyperlink" Target="http://bi.chm-cbd.net/implementation/protocole-de-nagoya" TargetMode="External"/><Relationship Id="rId10" Type="http://schemas.openxmlformats.org/officeDocument/2006/relationships/hyperlink" Target="http://bi.chm-cbd.net/implementation/programmes-thematiques/biodiversite-des-eaux-continentales" TargetMode="External"/><Relationship Id="rId4" Type="http://schemas.openxmlformats.org/officeDocument/2006/relationships/hyperlink" Target="http://bi.chm-cbd.net/implementation/protocole-de-carthagena" TargetMode="External"/><Relationship Id="rId9" Type="http://schemas.openxmlformats.org/officeDocument/2006/relationships/hyperlink" Target="http://bi.chm-cbd.net/implementation/programmes-thematiques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.chm-cbd.net/cooperation/reseau-des-mycologues-d-afrique-centrale" TargetMode="External"/><Relationship Id="rId2" Type="http://schemas.openxmlformats.org/officeDocument/2006/relationships/hyperlink" Target="http://bi.chm-cbd.net/cooperation/coopbil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i.chm-cbd.net/cooperation/comite-national-uicn-au-burundi" TargetMode="External"/><Relationship Id="rId4" Type="http://schemas.openxmlformats.org/officeDocument/2006/relationships/hyperlink" Target="http://bi.chm-cbd.net/cooperation/organismes-regionau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bi.chm-cbd.net/chm-burundais/pfinstitut" TargetMode="External"/><Relationship Id="rId2" Type="http://schemas.openxmlformats.org/officeDocument/2006/relationships/hyperlink" Target="http://bi.chm-cbd.net/chm-burundais/Abou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.chm-cbd.net/chm-burundais/activites-du-chm-burundai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79300" y="347730"/>
            <a:ext cx="10221533" cy="2917535"/>
          </a:xfrm>
        </p:spPr>
        <p:txBody>
          <a:bodyPr>
            <a:normAutofit fontScale="90000"/>
          </a:bodyPr>
          <a:lstStyle/>
          <a:p>
            <a:r>
              <a:rPr lang="af-ZA" altLang="en-US" b="1" dirty="0" smtClean="0">
                <a:solidFill>
                  <a:srgbClr val="00CC00"/>
                </a:solidFill>
              </a:rPr>
              <a:t>Centre d’échange d’informations en matière de Diversité Biologique </a:t>
            </a:r>
            <a:br>
              <a:rPr lang="af-ZA" altLang="en-US" b="1" dirty="0" smtClean="0">
                <a:solidFill>
                  <a:srgbClr val="00CC00"/>
                </a:solidFill>
              </a:rPr>
            </a:br>
            <a:r>
              <a:rPr lang="af-ZA" altLang="en-US" b="1" dirty="0" smtClean="0">
                <a:solidFill>
                  <a:srgbClr val="00CC00"/>
                </a:solidFill>
              </a:rPr>
              <a:t>CHM-Burundais</a:t>
            </a:r>
            <a:endParaRPr lang="en-CA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14152" y="4374770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af-ZA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le cadre du Partenariat Belge</a:t>
            </a:r>
            <a:endParaRPr lang="en-CA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BE" dirty="0" smtClean="0"/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Nzigidahera Benoît,</a:t>
            </a:r>
          </a:p>
          <a:p>
            <a:r>
              <a:rPr lang="fr-B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PFN CHM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5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INFORMATIONS ET LIENS</a:t>
            </a:r>
            <a:endParaRPr lang="en-C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fr-BE" sz="3600" dirty="0" smtClean="0">
                <a:hlinkClick r:id="rId2"/>
              </a:rPr>
              <a:t>Forum de discussions</a:t>
            </a:r>
            <a:r>
              <a:rPr lang="fr-BE" sz="3600" dirty="0" smtClean="0"/>
              <a:t> </a:t>
            </a:r>
          </a:p>
          <a:p>
            <a:r>
              <a:rPr lang="fr-BE" sz="3600" dirty="0" smtClean="0">
                <a:hlinkClick r:id="rId3"/>
              </a:rPr>
              <a:t>Organisations internationales </a:t>
            </a:r>
            <a:endParaRPr lang="fr-BE" sz="3600" dirty="0" smtClean="0"/>
          </a:p>
          <a:p>
            <a:r>
              <a:rPr lang="fr-BE" sz="3600" dirty="0" smtClean="0">
                <a:hlinkClick r:id="rId4"/>
              </a:rPr>
              <a:t>Autres Centres d'échange </a:t>
            </a:r>
            <a:endParaRPr lang="fr-BE" sz="3600" dirty="0" smtClean="0"/>
          </a:p>
          <a:p>
            <a:r>
              <a:rPr lang="fr-BE" sz="3600" dirty="0" smtClean="0">
                <a:hlinkClick r:id="rId5"/>
              </a:rPr>
              <a:t>Autres Conventions ratifiées par le Burundi</a:t>
            </a:r>
            <a:r>
              <a:rPr lang="fr-BE" sz="3600" dirty="0" smtClean="0"/>
              <a:t> </a:t>
            </a:r>
          </a:p>
          <a:p>
            <a:r>
              <a:rPr lang="fr-BE" sz="3600" dirty="0" smtClean="0">
                <a:hlinkClick r:id="rId6"/>
              </a:rPr>
              <a:t>Liens vers les informations des institutions burundaises</a:t>
            </a:r>
            <a:r>
              <a:rPr lang="fr-BE" sz="3600" dirty="0" smtClean="0"/>
              <a:t> </a:t>
            </a:r>
          </a:p>
          <a:p>
            <a:r>
              <a:rPr lang="fr-BE" sz="3600" dirty="0" smtClean="0">
                <a:hlinkClick r:id="rId7"/>
              </a:rPr>
              <a:t>Appels d'offres nationales et internationales</a:t>
            </a:r>
            <a:r>
              <a:rPr lang="fr-BE" sz="3600" dirty="0" smtClean="0"/>
              <a:t> </a:t>
            </a:r>
          </a:p>
          <a:p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99770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62885" y="188913"/>
            <a:ext cx="9625729" cy="326242"/>
          </a:xfrm>
        </p:spPr>
        <p:txBody>
          <a:bodyPr>
            <a:normAutofit fontScale="90000"/>
          </a:bodyPr>
          <a:lstStyle/>
          <a:p>
            <a:r>
              <a:rPr lang="fr-FR" altLang="en-US" sz="3200" b="1" dirty="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Informations </a:t>
            </a:r>
            <a:r>
              <a:rPr lang="fr-FR" altLang="en-US" sz="3200" b="1" dirty="0" smtClean="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 le développement récent </a:t>
            </a:r>
            <a:endParaRPr lang="fr-FR" altLang="en-US" sz="3200" b="1" dirty="0">
              <a:solidFill>
                <a:srgbClr val="FF5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714349"/>
              </p:ext>
            </p:extLst>
          </p:nvPr>
        </p:nvGraphicFramePr>
        <p:xfrm>
          <a:off x="234424" y="708337"/>
          <a:ext cx="11717170" cy="60157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1173"/>
                <a:gridCol w="942920"/>
                <a:gridCol w="873588"/>
                <a:gridCol w="1012732"/>
                <a:gridCol w="1122603"/>
                <a:gridCol w="1122603"/>
                <a:gridCol w="1122603"/>
                <a:gridCol w="1286316"/>
                <a:gridCol w="1286316"/>
                <a:gridCol w="1286316"/>
              </a:tblGrid>
              <a:tr h="330614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 of change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</a:tr>
              <a:tr h="651209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visited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added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added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Visits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Pages added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4948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Burkina Faso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-17,30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-29,63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-71,43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Burundi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7703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53546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&gt;300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8872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36318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&gt;400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15,18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-32,17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 25%</a:t>
                      </a:r>
                      <a:endParaRPr lang="en-CA" sz="2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Benin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9918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24785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10726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25310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-55,74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RD Congo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6065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13217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8148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17522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34,34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4948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Côte d'Ivoire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11919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33409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12231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25180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-24,63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-94,17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1209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Madagascar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13742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47552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18354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60605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&gt;300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33,56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27,45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more than 10 times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Niger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30452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12368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38837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27,54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-100,00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Cameroun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3629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24545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42,38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44,34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-77,27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Marocco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25609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71518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25830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83043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0,86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16,11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Rwanda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3940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14846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175,32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276,80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88,46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2561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46,31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Togo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8027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135,52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590,79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35287"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Belgium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41233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106225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&gt;300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37874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67850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-8,15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-36,13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CA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-0,50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658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3803" y="1353625"/>
            <a:ext cx="10881575" cy="600790"/>
          </a:xfrm>
        </p:spPr>
        <p:txBody>
          <a:bodyPr>
            <a:normAutofit/>
          </a:bodyPr>
          <a:lstStyle/>
          <a:p>
            <a:r>
              <a:rPr lang="fr-B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Problèmes et contraintes de fonctionnement</a:t>
            </a:r>
            <a:endParaRPr lang="en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0774" y="2392296"/>
            <a:ext cx="10881574" cy="4021383"/>
          </a:xfrm>
        </p:spPr>
        <p:txBody>
          <a:bodyPr>
            <a:normAutofit/>
          </a:bodyPr>
          <a:lstStyle/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Electricité (2 fois par semaines)</a:t>
            </a: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Connexion lente</a:t>
            </a: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Certains </a:t>
            </a:r>
            <a:r>
              <a:rPr lang="fr-B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oints 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focaux interinstitutionnels travaillant le jour de la rencontre trimestrielle</a:t>
            </a: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Insuffisance de sensibilisation pour le CHM au niveau des institutions universitaires privées</a:t>
            </a:r>
            <a:endParaRPr lang="en-C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773803" y="533895"/>
            <a:ext cx="10881575" cy="6007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Problèmes et contraintes</a:t>
            </a:r>
            <a:endParaRPr lang="en-C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20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idx="1"/>
          </p:nvPr>
        </p:nvSpPr>
        <p:spPr>
          <a:xfrm>
            <a:off x="334851" y="1489657"/>
            <a:ext cx="11552349" cy="5039932"/>
          </a:xfrm>
        </p:spPr>
        <p:txBody>
          <a:bodyPr>
            <a:normAutofit/>
          </a:bodyPr>
          <a:lstStyle/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structure du site est telle que plusieurs informations sont enfouis et difficiles à trouver</a:t>
            </a: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Problème de </a:t>
            </a:r>
            <a:r>
              <a:rPr lang="fr-BE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géopoints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pour le positionnement de plusieurs points sur une carte</a:t>
            </a: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Problèmes de création de base de données sur les 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espèces: Flore illustrée du Burundi</a:t>
            </a:r>
            <a:endParaRPr lang="en-C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DefaultOcx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HTMLCheckbox1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HTMLCheckbox2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HTMLCheckbox3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HTMLCheckbox4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18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HTMLCheckbox5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0" name="Picture 22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HTMLCheckbox6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26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27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6" name="Picture 28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7" name="HTMLCheckbox7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" name="Picture 30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9" name="Picture 31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0" name="Picture 32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1" name="HTMLCheckbox8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2" name="Picture 34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3" name="Picture 35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4" name="Picture 36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5" name="HTMLCheckbox9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6" name="Picture 38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7" name="Picture 39" descr="Télécharg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8" name="Picture 40" descr="Edit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9" name="HTMLCheckbox10"/>
          <p:cNvPicPr preferRelativeResize="0">
            <a:picLocks noChangeArrowheads="1" noChangeShapeType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90" name="Picture 42" descr="PD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itre 1"/>
          <p:cNvSpPr>
            <a:spLocks noGrp="1"/>
          </p:cNvSpPr>
          <p:nvPr>
            <p:ph type="title"/>
          </p:nvPr>
        </p:nvSpPr>
        <p:spPr>
          <a:xfrm>
            <a:off x="503346" y="496061"/>
            <a:ext cx="10881575" cy="600790"/>
          </a:xfrm>
        </p:spPr>
        <p:txBody>
          <a:bodyPr>
            <a:normAutofit/>
          </a:bodyPr>
          <a:lstStyle/>
          <a:p>
            <a:r>
              <a:rPr lang="fr-BE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Problèmes et contraintes sur la structure du site</a:t>
            </a:r>
            <a:endParaRPr lang="en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5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0165" y="305918"/>
            <a:ext cx="11564155" cy="62494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BE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Perspectives</a:t>
            </a:r>
          </a:p>
          <a:p>
            <a:pPr marL="0" indent="0">
              <a:buNone/>
            </a:pPr>
            <a:endParaRPr lang="fr-BE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Faire de visites de travail dans les institutions Points focaux par l’Assistant du PF CHM</a:t>
            </a:r>
          </a:p>
          <a:p>
            <a:pPr>
              <a:buFontTx/>
              <a:buChar char="-"/>
            </a:pP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Opérationnaliser le système d’évaluation de la mise en œuvre de la SNPAB à travers les Objectifs d’AICHI</a:t>
            </a:r>
          </a:p>
          <a:p>
            <a:pPr>
              <a:buFontTx/>
              <a:buChar char="-"/>
            </a:pP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Créer des banque de données sur la flore du Burundi</a:t>
            </a:r>
          </a:p>
          <a:p>
            <a:pPr>
              <a:buFontTx/>
              <a:buChar char="-"/>
            </a:pP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Organiser des ateliers de sensibilisation dans les institutions universitaires</a:t>
            </a:r>
          </a:p>
        </p:txBody>
      </p:sp>
    </p:spTree>
    <p:extLst>
      <p:ext uri="{BB962C8B-B14F-4D97-AF65-F5344CB8AC3E}">
        <p14:creationId xmlns:p14="http://schemas.microsoft.com/office/powerpoint/2010/main" val="3877593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BE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Merci beaucoup</a:t>
            </a:r>
            <a:endParaRPr lang="en-C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9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f-ZA" altLang="en-US" b="1" dirty="0" smtClean="0">
                <a:solidFill>
                  <a:srgbClr val="00B050"/>
                </a:solidFill>
              </a:rPr>
              <a:t>Création du site web en 2002</a:t>
            </a:r>
            <a:r>
              <a:rPr lang="af-ZA" altLang="en-US" dirty="0" smtClean="0"/>
              <a:t/>
            </a:r>
            <a:br>
              <a:rPr lang="af-ZA" altLang="en-US" dirty="0" smtClean="0"/>
            </a:br>
            <a:endParaRPr lang="en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735169" y="1323348"/>
            <a:ext cx="11023242" cy="51676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ans sous le partenariat Belge</a:t>
            </a:r>
          </a:p>
          <a:p>
            <a:pPr marL="0" indent="0">
              <a:buNone/>
            </a:pP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Projets de renforcements des capacités du CHM</a:t>
            </a:r>
          </a:p>
          <a:p>
            <a:pPr marL="0" indent="0">
              <a:buNone/>
            </a:pP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Projet de sensibilisation sur le CHM</a:t>
            </a:r>
          </a:p>
          <a:p>
            <a:pPr>
              <a:buFontTx/>
              <a:buChar char="-"/>
            </a:pP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dans les ateliers régionaux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CHM-IAC en 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2014</a:t>
            </a:r>
          </a:p>
          <a:p>
            <a:pPr>
              <a:buFontTx/>
              <a:buChar char="-"/>
            </a:pPr>
            <a:endParaRPr lang="fr-B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B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BE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http://bi.chm-cbd.net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21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89903" y="403427"/>
            <a:ext cx="9985419" cy="1066800"/>
          </a:xfrm>
        </p:spPr>
        <p:txBody>
          <a:bodyPr>
            <a:normAutofit/>
          </a:bodyPr>
          <a:lstStyle/>
          <a:p>
            <a:r>
              <a:rPr lang="fr-FR" altLang="en-US" sz="3600" b="1" dirty="0">
                <a:solidFill>
                  <a:srgbClr val="33CC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Diffusion des informations à travers le site Web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9903" y="1470226"/>
            <a:ext cx="10715222" cy="504648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fr-BE" altLang="en-US" sz="3200" b="1" dirty="0">
                <a:solidFill>
                  <a:srgbClr val="FF5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Fonctionnement</a:t>
            </a:r>
            <a:endParaRPr lang="fr-FR" altLang="en-US" sz="3200" b="1" dirty="0">
              <a:solidFill>
                <a:srgbClr val="FF5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Une connexion </a:t>
            </a:r>
            <a:r>
              <a:rPr lang="fr-FR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permanente est fournie par le Centre Burundais </a:t>
            </a:r>
            <a:r>
              <a:rPr lang="fr-F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d’Internet;</a:t>
            </a:r>
          </a:p>
          <a:p>
            <a:r>
              <a:rPr lang="fr-F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PFN-CHM</a:t>
            </a:r>
          </a:p>
          <a:p>
            <a:r>
              <a:rPr lang="fr-F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du PFN (en permanence)</a:t>
            </a:r>
          </a:p>
          <a:p>
            <a:r>
              <a:rPr lang="fr-F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Points Focaux </a:t>
            </a:r>
            <a:r>
              <a:rPr lang="fr-F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Interinstitutionnels (12)</a:t>
            </a:r>
            <a:endParaRPr lang="fr-FR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Autres groupes: Comité Scientifique du Bulletin, Réseaux des Mycologues des Pays des Grands Lacs d’Afrique</a:t>
            </a:r>
          </a:p>
          <a:p>
            <a:r>
              <a:rPr lang="fr-FR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Forum de discussion</a:t>
            </a:r>
            <a:endParaRPr lang="fr-FR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358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2428" y="365125"/>
            <a:ext cx="10761372" cy="729579"/>
          </a:xfrm>
        </p:spPr>
        <p:txBody>
          <a:bodyPr/>
          <a:lstStyle/>
          <a:p>
            <a:r>
              <a:rPr lang="fr-BE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 Sections principales</a:t>
            </a:r>
            <a:endParaRPr lang="en-C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5314" y="1323349"/>
            <a:ext cx="10515600" cy="4351338"/>
          </a:xfrm>
        </p:spPr>
        <p:txBody>
          <a:bodyPr>
            <a:normAutofit/>
          </a:bodyPr>
          <a:lstStyle/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Biodiversité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Mise en œuvre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Coopération</a:t>
            </a:r>
            <a:endParaRPr lang="fr-B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CHM-Burundais</a:t>
            </a:r>
            <a:endParaRPr lang="fr-BE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Informations et liens</a:t>
            </a:r>
          </a:p>
          <a:p>
            <a:endParaRPr lang="en-C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6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endParaRPr lang="en-C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653" y="1593806"/>
            <a:ext cx="10515600" cy="4351338"/>
          </a:xfrm>
        </p:spPr>
        <p:txBody>
          <a:bodyPr>
            <a:normAutofit/>
          </a:bodyPr>
          <a:lstStyle/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Convention sur la Diversité Biologique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Notifications du Secrétariat de la CDB </a:t>
            </a:r>
            <a:endParaRPr lang="fr-B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Protocole de Cartagena </a:t>
            </a:r>
            <a:endParaRPr lang="fr-B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Protocole de Nagoya </a:t>
            </a:r>
            <a:endParaRPr lang="fr-BE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C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BIODIVERSITE</a:t>
            </a:r>
            <a:endParaRPr lang="en-C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Biodiversité du Burundi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(Banque </a:t>
            </a:r>
            <a:r>
              <a:rPr lang="fr-BE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de données sur les mammifères du 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Burundi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Programmes et activités 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Projets </a:t>
            </a:r>
            <a:r>
              <a:rPr lang="fr-BE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dans le domaine de 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biodiversité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Recherches </a:t>
            </a:r>
            <a:r>
              <a:rPr lang="fr-BE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dans le domaine de 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biodiversité</a:t>
            </a:r>
            <a:r>
              <a:rPr lang="fr-BE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Bulletin Scientifique de l'INECN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Description du Burundi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Lois sur la Biodiversité du Burundi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630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MISE EN OEUVRE</a:t>
            </a:r>
            <a:endParaRPr lang="en-C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4699" y="1580926"/>
            <a:ext cx="11526591" cy="4351338"/>
          </a:xfrm>
        </p:spPr>
        <p:txBody>
          <a:bodyPr>
            <a:normAutofit fontScale="92500"/>
          </a:bodyPr>
          <a:lstStyle/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Rapports nationaux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CA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Stratégies</a:t>
            </a:r>
            <a:r>
              <a:rPr lang="en-C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CA" sz="3200" b="1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et plans </a:t>
            </a:r>
            <a:r>
              <a:rPr lang="en-CA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d'actions</a:t>
            </a:r>
            <a:r>
              <a:rPr lang="en-CA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BE" sz="36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Protocole de Cartagena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Protocole de Nagoya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Révision et mise en </a:t>
            </a:r>
            <a:r>
              <a:rPr lang="fr-BE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oeuvre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 de la SNPAB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Questions </a:t>
            </a:r>
            <a:r>
              <a:rPr lang="fr-BE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transectorielles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 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CA" sz="3200" i="1" dirty="0" err="1" smtClean="0">
                <a:hlinkClick r:id="rId8"/>
              </a:rPr>
              <a:t>Biodiversité</a:t>
            </a:r>
            <a:r>
              <a:rPr lang="en-CA" sz="3200" i="1" dirty="0" smtClean="0">
                <a:hlinkClick r:id="rId8"/>
              </a:rPr>
              <a:t> </a:t>
            </a:r>
            <a:r>
              <a:rPr lang="en-CA" sz="3200" i="1" dirty="0">
                <a:hlinkClick r:id="rId8"/>
              </a:rPr>
              <a:t>et </a:t>
            </a:r>
            <a:r>
              <a:rPr lang="en-CA" sz="3200" i="1" dirty="0" err="1">
                <a:hlinkClick r:id="rId8"/>
              </a:rPr>
              <a:t>Changements</a:t>
            </a:r>
            <a:r>
              <a:rPr lang="en-CA" sz="3200" i="1" dirty="0">
                <a:hlinkClick r:id="rId8"/>
              </a:rPr>
              <a:t> </a:t>
            </a:r>
            <a:r>
              <a:rPr lang="en-CA" sz="3200" i="1" dirty="0" err="1">
                <a:hlinkClick r:id="rId8"/>
              </a:rPr>
              <a:t>climatiques</a:t>
            </a:r>
            <a:r>
              <a:rPr lang="en-CA" sz="3200" i="1" dirty="0">
                <a:hlinkClick r:id="rId8"/>
              </a:rPr>
              <a:t> </a:t>
            </a:r>
            <a:r>
              <a:rPr lang="en-CA" sz="3200" dirty="0" smtClean="0"/>
              <a:t>)</a:t>
            </a:r>
            <a:endParaRPr lang="fr-BE" sz="3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Programmes thématiques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CA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Biodiversité</a:t>
            </a:r>
            <a:r>
              <a:rPr lang="en-CA" sz="3600" i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</a:t>
            </a:r>
            <a:r>
              <a:rPr lang="en-CA" sz="3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des </a:t>
            </a:r>
            <a:r>
              <a:rPr lang="en-CA" sz="3600" i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eaux</a:t>
            </a:r>
            <a:r>
              <a:rPr lang="en-CA" sz="3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</a:t>
            </a:r>
            <a:r>
              <a:rPr lang="en-CA" sz="3600" i="1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continentales</a:t>
            </a:r>
            <a:r>
              <a:rPr lang="en-CA" sz="3600" i="1" dirty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 </a:t>
            </a:r>
            <a:r>
              <a:rPr lang="en-CA" sz="3600" dirty="0" smtClean="0"/>
              <a:t>)</a:t>
            </a:r>
            <a:endParaRPr lang="fr-BE" sz="35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Points Focaux Nationaux</a:t>
            </a:r>
            <a:r>
              <a:rPr lang="fr-BE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53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COOPERATION</a:t>
            </a:r>
            <a:endParaRPr lang="en-C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fr-BE" sz="3200" dirty="0" smtClean="0">
                <a:hlinkClick r:id="rId2"/>
              </a:rPr>
              <a:t>Le CHM-Burundais sous le Partenariat Belge </a:t>
            </a:r>
            <a:endParaRPr lang="fr-BE" sz="3200" dirty="0" smtClean="0"/>
          </a:p>
          <a:p>
            <a:r>
              <a:rPr lang="fr-BE" sz="3200" dirty="0" smtClean="0">
                <a:hlinkClick r:id="rId3"/>
              </a:rPr>
              <a:t>Réseau des Mycologues d'Afrique Centrale</a:t>
            </a:r>
            <a:r>
              <a:rPr lang="fr-BE" sz="3200" dirty="0" smtClean="0"/>
              <a:t> </a:t>
            </a:r>
          </a:p>
          <a:p>
            <a:r>
              <a:rPr lang="fr-BE" sz="3200" dirty="0" smtClean="0">
                <a:hlinkClick r:id="rId4"/>
              </a:rPr>
              <a:t>Coopération régionale</a:t>
            </a:r>
            <a:r>
              <a:rPr lang="fr-BE" sz="3200" dirty="0" smtClean="0"/>
              <a:t> </a:t>
            </a:r>
          </a:p>
          <a:p>
            <a:r>
              <a:rPr lang="fr-BE" sz="3200" dirty="0" smtClean="0">
                <a:hlinkClick r:id="rId5"/>
              </a:rPr>
              <a:t>Comité National UICN au Burundi</a:t>
            </a:r>
            <a:r>
              <a:rPr lang="fr-BE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160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1383" y="300731"/>
            <a:ext cx="10515600" cy="1325563"/>
          </a:xfrm>
        </p:spPr>
        <p:txBody>
          <a:bodyPr/>
          <a:lstStyle/>
          <a:p>
            <a:r>
              <a:rPr lang="fr-BE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CHM-BURUNDAIS</a:t>
            </a:r>
            <a:endParaRPr lang="en-C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 propos du Centre d'échange du Burundi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Points Focaux Interinstitutionnels du CHM-Burundais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Réseau des Points Focaux Interinstitutionnels</a:t>
            </a:r>
            <a:r>
              <a:rPr lang="fr-BE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CA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87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634</Words>
  <Application>Microsoft Office PowerPoint</Application>
  <PresentationFormat>Grand écran</PresentationFormat>
  <Paragraphs>227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Thème Office</vt:lpstr>
      <vt:lpstr>Centre d’échange d’informations en matière de Diversité Biologique  CHM-Burundais</vt:lpstr>
      <vt:lpstr>Création du site web en 2002 </vt:lpstr>
      <vt:lpstr>1. Diffusion des informations à travers le site Web</vt:lpstr>
      <vt:lpstr>1.2. Sections principales</vt:lpstr>
      <vt:lpstr>CONVENTION</vt:lpstr>
      <vt:lpstr>BIODIVERSITE</vt:lpstr>
      <vt:lpstr>MISE EN OEUVRE</vt:lpstr>
      <vt:lpstr>COOPERATION</vt:lpstr>
      <vt:lpstr>CHM-BURUNDAIS</vt:lpstr>
      <vt:lpstr>INFORMATIONS ET LIENS</vt:lpstr>
      <vt:lpstr>2. Informations sur le développement récent </vt:lpstr>
      <vt:lpstr>3.1. Problèmes et contraintes de fonctionnement</vt:lpstr>
      <vt:lpstr>3.2. Problèmes et contraintes sur la structure du site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d’échange d’informations en matière de Diversité Biologique  CHM-Burundais</dc:title>
  <dc:creator>Nzigidahera Benoît</dc:creator>
  <cp:lastModifiedBy>Nzigidahera Benoît</cp:lastModifiedBy>
  <cp:revision>23</cp:revision>
  <dcterms:created xsi:type="dcterms:W3CDTF">2016-01-31T18:43:10Z</dcterms:created>
  <dcterms:modified xsi:type="dcterms:W3CDTF">2016-02-01T08:10:46Z</dcterms:modified>
</cp:coreProperties>
</file>