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3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61" r:id="rId19"/>
    <p:sldId id="280" r:id="rId20"/>
    <p:sldId id="28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2F0B7-3D81-4ED8-B4FD-1BC9E250FE3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28" y="2428869"/>
            <a:ext cx="6286544" cy="3000395"/>
          </a:xfrm>
        </p:spPr>
        <p:txBody>
          <a:bodyPr>
            <a:normAutofit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ETAT DU CHM DU BURKINA FASO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85984" y="485776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Cotonou, du 1</a:t>
            </a:r>
            <a:r>
              <a:rPr lang="fr-FR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 03 février 2016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8572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14290"/>
            <a:ext cx="16430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714612" y="619192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Robert M. LOUARI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HP\Videos\burkina-fas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42852"/>
            <a:ext cx="3571900" cy="15716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4429133"/>
            <a:ext cx="257014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58" y="4502181"/>
            <a:ext cx="2571736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57290" y="357166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attrayants:</a:t>
            </a:r>
            <a:r>
              <a:rPr lang="fr-FR" sz="3600" dirty="0" smtClean="0"/>
              <a:t>  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214282" y="1571612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BE" sz="3200" dirty="0" smtClean="0"/>
              <a:t> Elaborer, mettre en œuvre et évaluer le plan d’action pour les CHM pays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57158" y="307181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BE" sz="3200" dirty="0" smtClean="0"/>
              <a:t> Partager et répliquer les bonnes pratiques des pays en matière de gestion de site Web CHM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428596" y="457200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BE" sz="3200" dirty="0" smtClean="0"/>
              <a:t> Renforcer les pays au début du processus dans la mise en œuvre du Centre d’échange d’informations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Grande opportunité pour le partage et les échanges d’idées</a:t>
            </a:r>
            <a:endParaRPr lang="fr-FR" b="1" dirty="0"/>
          </a:p>
        </p:txBody>
      </p:sp>
      <p:pic>
        <p:nvPicPr>
          <p:cNvPr id="3" name="Image 2" descr="C:\Users\HP\Desktop\DOSSIERS REGROUPES\DOSSIER CHM\Atelier-CHM-2014\atelier_chm_cotonou\album photo\IMG_00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06" y="2109158"/>
            <a:ext cx="3957728" cy="310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C:\Users\HP\Desktop\DOSSIERS REGROUPES\DOSSIER CHM\Atelier-CHM-2014\atelier_chm_cotonou\album photo\IMG_00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71678"/>
            <a:ext cx="4572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à projets CHM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1565964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Un atelier d’information et de sensibilisation des acteurs  intervenant dans la BD</a:t>
            </a:r>
          </a:p>
        </p:txBody>
      </p:sp>
      <p:pic>
        <p:nvPicPr>
          <p:cNvPr id="5" name="Image 4" descr="F:\Dossiers_DCIME\Docs-Atelier-CHM-2014\Photos-atelier\DSC01411B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786058"/>
            <a:ext cx="7000924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58" y="357166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Une collecte des données pour alimenter les rubriques du site CHM</a:t>
            </a:r>
          </a:p>
        </p:txBody>
      </p:sp>
      <p:pic>
        <p:nvPicPr>
          <p:cNvPr id="4" name="Image 3" descr="pngim_or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5011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76"/>
          </a:xfrm>
        </p:spPr>
        <p:txBody>
          <a:bodyPr>
            <a:normAutofit fontScale="90000"/>
          </a:bodyPr>
          <a:lstStyle/>
          <a:p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difficultés persistent: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4282" y="714356"/>
            <a:ext cx="86439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 </a:t>
            </a:r>
            <a:endParaRPr lang="fr-FR" dirty="0" smtClean="0"/>
          </a:p>
          <a:p>
            <a:pPr lvl="0"/>
            <a:r>
              <a:rPr lang="fr-BE" sz="3200" dirty="0" smtClean="0"/>
              <a:t>-    </a:t>
            </a:r>
            <a:r>
              <a:rPr lang="fr-B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Connexion à internet !!! </a:t>
            </a:r>
          </a:p>
          <a:p>
            <a:pPr lvl="0"/>
            <a:r>
              <a:rPr lang="fr-BE" sz="3200" dirty="0" smtClean="0"/>
              <a:t>-   Absence de budget national alloué au CHM ; </a:t>
            </a:r>
            <a:endParaRPr lang="fr-FR" sz="3200" dirty="0" smtClean="0"/>
          </a:p>
          <a:p>
            <a:pPr lvl="0" algn="ctr">
              <a:buFontTx/>
              <a:buChar char="-"/>
            </a:pPr>
            <a:r>
              <a:rPr lang="fr-BE" sz="3200" dirty="0" smtClean="0"/>
              <a:t>  Tentative vaine d’inscription du CHM dans le     </a:t>
            </a:r>
          </a:p>
          <a:p>
            <a:pPr lvl="0" algn="ctr"/>
            <a:r>
              <a:rPr lang="fr-BE" sz="3200" dirty="0" smtClean="0"/>
              <a:t>    budget des projets et programmes du </a:t>
            </a:r>
            <a:r>
              <a:rPr lang="fr-BE" sz="3200" u="sng" dirty="0" smtClean="0"/>
              <a:t>Département</a:t>
            </a:r>
            <a:endParaRPr lang="fr-FR" sz="3200" u="sng" dirty="0" smtClean="0"/>
          </a:p>
          <a:p>
            <a:endParaRPr lang="fr-FR" sz="32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85720" y="3643314"/>
            <a:ext cx="85011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fr-BE" sz="3200" dirty="0" smtClean="0"/>
              <a:t>Ligne budgétaire inscrite dans le </a:t>
            </a:r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SPANB</a:t>
            </a:r>
            <a:r>
              <a:rPr lang="fr-BE" sz="3200" dirty="0" smtClean="0"/>
              <a:t> difficile  </a:t>
            </a:r>
          </a:p>
          <a:p>
            <a:pPr lvl="0"/>
            <a:r>
              <a:rPr lang="fr-BE" sz="3200" dirty="0" smtClean="0"/>
              <a:t>   à accéder</a:t>
            </a:r>
            <a:endParaRPr lang="fr-FR" sz="3200" dirty="0" smtClean="0"/>
          </a:p>
          <a:p>
            <a:pPr lvl="0"/>
            <a:r>
              <a:rPr lang="fr-FR" sz="3200" dirty="0" smtClean="0"/>
              <a:t>- </a:t>
            </a:r>
            <a:r>
              <a:rPr lang="fr-BE" sz="3200" dirty="0" smtClean="0"/>
              <a:t>Absence du CHM dans le Rapportage de la  </a:t>
            </a:r>
          </a:p>
          <a:p>
            <a:pPr lvl="0" algn="ctr"/>
            <a:r>
              <a:rPr lang="fr-BE" sz="3200" dirty="0" smtClean="0"/>
              <a:t>  </a:t>
            </a:r>
            <a:r>
              <a:rPr lang="fr-BE" sz="3200" u="sng" dirty="0" smtClean="0"/>
              <a:t>stratégie CBD</a:t>
            </a:r>
          </a:p>
          <a:p>
            <a:pPr algn="ctr">
              <a:buFontTx/>
              <a:buChar char="-"/>
            </a:pPr>
            <a:r>
              <a:rPr lang="fr-BE" sz="3200" dirty="0" smtClean="0"/>
              <a:t> Faible implication du CHM dans les autres activités de la CBD</a:t>
            </a:r>
            <a:endParaRPr lang="fr-FR" sz="32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282" y="1785926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BE" sz="3200" dirty="0" smtClean="0"/>
              <a:t>- Mobilité du personnel (SP/CONEDD) ;</a:t>
            </a:r>
            <a:endParaRPr lang="fr-FR" sz="3200" dirty="0" smtClean="0"/>
          </a:p>
          <a:p>
            <a:pPr lvl="0" algn="just"/>
            <a:r>
              <a:rPr lang="fr-BE" sz="3200" dirty="0" smtClean="0"/>
              <a:t>- comité de pilotage du CHM non fonctionnel;</a:t>
            </a:r>
            <a:endParaRPr lang="fr-FR" sz="3200" dirty="0" smtClean="0"/>
          </a:p>
          <a:p>
            <a:pPr lvl="0" algn="just"/>
            <a:r>
              <a:rPr lang="fr-BE" sz="3200" dirty="0" smtClean="0"/>
              <a:t>- procédures administratives rendant l’exécution des activités très contraignante </a:t>
            </a:r>
            <a:endParaRPr lang="fr-FR" sz="3200" dirty="0" smtClean="0"/>
          </a:p>
          <a:p>
            <a:pPr algn="just"/>
            <a:endParaRPr lang="fr-FR" sz="3200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difficultés persistent</a:t>
            </a:r>
            <a:r>
              <a:rPr lang="fr-BE" b="1" dirty="0" smtClean="0"/>
              <a:t>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 d’avenir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5720" y="1428736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Poursuite de la Mise en place du </a:t>
            </a:r>
          </a:p>
          <a:p>
            <a:pPr algn="ctr"/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de pilotage du CHM</a:t>
            </a:r>
            <a:r>
              <a:rPr lang="fr-BE" sz="3200" dirty="0" smtClean="0"/>
              <a:t> </a:t>
            </a:r>
            <a:endParaRPr lang="fr-FR" sz="32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42844" y="4357694"/>
            <a:ext cx="87154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BE" sz="3200" b="1" dirty="0" smtClean="0"/>
              <a:t>Engagement</a:t>
            </a:r>
            <a:r>
              <a:rPr lang="fr-BE" sz="3200" dirty="0" smtClean="0"/>
              <a:t> Premier responsable à Insérer une </a:t>
            </a:r>
            <a:r>
              <a:rPr lang="fr-BE" sz="3200" b="1" dirty="0" smtClean="0"/>
              <a:t>ligne budgétaire </a:t>
            </a:r>
            <a:r>
              <a:rPr lang="fr-BE" sz="3200" dirty="0" smtClean="0"/>
              <a:t>au profit du CHM dans les projets et programmes et les conventions </a:t>
            </a:r>
          </a:p>
          <a:p>
            <a:pPr lvl="0" algn="ctr"/>
            <a:r>
              <a:rPr lang="fr-BE" sz="3200" dirty="0" smtClean="0"/>
              <a:t>(</a:t>
            </a:r>
            <a:r>
              <a:rPr lang="fr-B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CDB, CCNUCC, CNULCD</a:t>
            </a:r>
            <a:r>
              <a:rPr lang="fr-BE" sz="3200" dirty="0" smtClean="0"/>
              <a:t>)</a:t>
            </a:r>
            <a:endParaRPr lang="fr-FR" sz="3200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57158" y="2645158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dirty="0" smtClean="0"/>
              <a:t>Poursuivre et finaliser l’appel à projet CHM Burkina qui est à </a:t>
            </a:r>
            <a:r>
              <a:rPr lang="fr-B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r>
              <a:rPr lang="fr-BE" sz="3200" dirty="0" smtClean="0">
                <a:solidFill>
                  <a:srgbClr val="FF0000"/>
                </a:solidFill>
              </a:rPr>
              <a:t> </a:t>
            </a:r>
            <a:r>
              <a:rPr lang="fr-BE" sz="3200" dirty="0" smtClean="0"/>
              <a:t>d’exécution: </a:t>
            </a:r>
          </a:p>
          <a:p>
            <a:pPr algn="ctr"/>
            <a:r>
              <a:rPr lang="fr-BE" sz="3200" i="1" u="sng" dirty="0" smtClean="0"/>
              <a:t>stratégie et plan d’action CHM</a:t>
            </a:r>
            <a:endParaRPr lang="fr-FR" sz="3200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7158" y="357166"/>
            <a:ext cx="83582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BE" sz="3200" dirty="0" smtClean="0"/>
              <a:t>Poursuite des sorties pour </a:t>
            </a:r>
            <a:r>
              <a:rPr lang="fr-B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capitalisation</a:t>
            </a:r>
            <a:r>
              <a:rPr lang="fr-BE" sz="3200" dirty="0" smtClean="0"/>
              <a:t> des espèces rares très localisées dans d’autres localités du Burkina</a:t>
            </a:r>
            <a:endParaRPr lang="fr-FR" sz="3200" dirty="0" smtClean="0"/>
          </a:p>
          <a:p>
            <a:endParaRPr lang="fr-FR" dirty="0"/>
          </a:p>
        </p:txBody>
      </p:sp>
      <p:pic>
        <p:nvPicPr>
          <p:cNvPr id="6" name="Espace réservé du contenu 7" descr="espe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71745"/>
            <a:ext cx="4352956" cy="3929090"/>
          </a:xfrm>
          <a:prstGeom prst="rect">
            <a:avLst/>
          </a:prstGeom>
        </p:spPr>
      </p:pic>
      <p:pic>
        <p:nvPicPr>
          <p:cNvPr id="7" name="Espace réservé du contenu 8" descr="espec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571744"/>
            <a:ext cx="4281518" cy="3929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BONNES 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PRATIQUES: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0034" y="1571612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BE" sz="3200" b="1" dirty="0" smtClean="0"/>
              <a:t>Poster des articles du CHM dans le JNE</a:t>
            </a:r>
            <a:endParaRPr lang="fr-FR" sz="3200" b="1" dirty="0" smtClean="0"/>
          </a:p>
          <a:p>
            <a:pPr algn="ctr"/>
            <a:endParaRPr lang="fr-FR" sz="3200" dirty="0" smtClean="0"/>
          </a:p>
        </p:txBody>
      </p:sp>
      <p:pic>
        <p:nvPicPr>
          <p:cNvPr id="7" name="Imag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57430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8596" y="2340770"/>
            <a:ext cx="85011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800" dirty="0"/>
              <a:t>Tenue </a:t>
            </a:r>
            <a:r>
              <a:rPr lang="fr-FR" sz="2800" dirty="0" smtClean="0"/>
              <a:t>inopinée d’activités </a:t>
            </a:r>
            <a:r>
              <a:rPr lang="fr-FR" sz="2800" dirty="0"/>
              <a:t>d’information et de sensibilisation sur l’importance du </a:t>
            </a:r>
            <a:r>
              <a:rPr lang="fr-FR" sz="2800" dirty="0" smtClean="0"/>
              <a:t>CHM;</a:t>
            </a:r>
            <a:endParaRPr lang="fr-FR" sz="28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5720" y="4000504"/>
            <a:ext cx="83582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800" dirty="0"/>
              <a:t>A chaque rencontre regroupant les acteurs de l’environnement, </a:t>
            </a:r>
            <a:r>
              <a:rPr lang="fr-FR" sz="2800" dirty="0" smtClean="0"/>
              <a:t>le </a:t>
            </a:r>
            <a:r>
              <a:rPr lang="fr-FR" sz="2800" dirty="0"/>
              <a:t>public </a:t>
            </a:r>
            <a:r>
              <a:rPr lang="fr-FR" sz="2800" dirty="0" smtClean="0"/>
              <a:t>est informé de l’existence </a:t>
            </a:r>
            <a:r>
              <a:rPr lang="fr-FR" sz="2800" dirty="0"/>
              <a:t>du CHM </a:t>
            </a:r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BONNES 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Depuis juin 2006</a:t>
            </a:r>
            <a:r>
              <a:rPr lang="fr-BE" dirty="0" smtClean="0"/>
              <a:t> 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00100" y="1857364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>
                <a:latin typeface="+mj-lt"/>
                <a:ea typeface="+mj-ea"/>
                <a:cs typeface="+mj-cs"/>
              </a:rPr>
              <a:t>Lancement du CHM Burkina</a:t>
            </a:r>
            <a:r>
              <a:rPr lang="fr-BE" dirty="0" smtClean="0"/>
              <a:t> 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42976" y="3696962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>
                <a:latin typeface="+mj-lt"/>
                <a:ea typeface="+mj-ea"/>
                <a:cs typeface="+mj-cs"/>
              </a:rPr>
              <a:t>Avec  Désignation officielle d’un </a:t>
            </a:r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point focal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214282" y="2357430"/>
            <a:ext cx="642942" cy="2357454"/>
          </a:xfrm>
          <a:prstGeom prst="curvedRightArrow">
            <a:avLst>
              <a:gd name="adj1" fmla="val 25000"/>
              <a:gd name="adj2" fmla="val 50000"/>
              <a:gd name="adj3" fmla="val 35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icture-iPhone 181 (Medium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00240"/>
            <a:ext cx="6715172" cy="4485152"/>
          </a:xfrm>
          <a:prstGeom prst="rect">
            <a:avLst/>
          </a:prstGeom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7918453" cy="201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43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Je vous remercie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086592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b="1" dirty="0" smtClean="0"/>
              <a:t>Activités de renforcement des capacités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142844" y="785794"/>
            <a:ext cx="11212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Dsc0002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2273710"/>
            <a:ext cx="7858180" cy="4298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58" y="928670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Sources d’informations  </a:t>
            </a:r>
            <a:r>
              <a:rPr lang="fr-BE" sz="3600" dirty="0" smtClean="0"/>
              <a:t>à partir des Réseaux  de gestion d’informations existants:</a:t>
            </a:r>
            <a:endParaRPr lang="fr-FR" sz="3600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5720" y="2428868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BE" sz="3200" dirty="0" smtClean="0"/>
              <a:t>Réseau du Programme National de Gestion de l’Information sur le Milieu (</a:t>
            </a:r>
            <a:r>
              <a:rPr lang="fr-BE" sz="3200" b="1" dirty="0" smtClean="0">
                <a:solidFill>
                  <a:srgbClr val="00B050"/>
                </a:solidFill>
              </a:rPr>
              <a:t>PNGIM</a:t>
            </a:r>
            <a:r>
              <a:rPr lang="fr-BE" sz="3200" dirty="0" smtClean="0"/>
              <a:t>) depuis 1993 avec des missions plus ou moins pointues</a:t>
            </a:r>
            <a:endParaRPr lang="fr-FR" sz="3200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7158" y="4357694"/>
            <a:ext cx="76438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fr-FR" sz="3200" dirty="0" smtClean="0"/>
              <a:t> le réseau d'information et de documentation environnementale (</a:t>
            </a:r>
            <a:r>
              <a:rPr lang="fr-FR" sz="3200" b="1" dirty="0" smtClean="0">
                <a:solidFill>
                  <a:srgbClr val="00B050"/>
                </a:solidFill>
              </a:rPr>
              <a:t>RIDEB</a:t>
            </a:r>
            <a:r>
              <a:rPr lang="fr-FR" sz="3200" dirty="0" smtClean="0"/>
              <a:t>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Relâchement au niveau du fonctionnement du CHM</a:t>
            </a:r>
            <a:endParaRPr lang="fr-F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1928802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/>
              <a:t>2012</a:t>
            </a:r>
            <a:r>
              <a:rPr lang="fr-FR" sz="3200" b="1" dirty="0" smtClean="0"/>
              <a:t>,  avec le nouvel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accord-cadre 2014-2019 </a:t>
            </a:r>
            <a:r>
              <a:rPr lang="fr-FR" sz="3200" b="1" dirty="0" smtClean="0"/>
              <a:t>pour relancer le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CHM</a:t>
            </a:r>
            <a:r>
              <a:rPr lang="fr-FR" sz="3200" b="1" dirty="0" smtClean="0"/>
              <a:t> du Burkina :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214414" y="378619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 smtClean="0"/>
              <a:t>site web du CHM du Burkina: </a:t>
            </a:r>
            <a:r>
              <a:rPr lang="fr-F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bf.chm-cbd.net</a:t>
            </a:r>
            <a:endParaRPr lang="fr-FR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1538" y="5000636"/>
            <a:ext cx="79296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Désignation d’un nouveau gestionnaire du site</a:t>
            </a:r>
            <a:endParaRPr lang="fr-FR" sz="2800" dirty="0" smtClean="0"/>
          </a:p>
          <a:p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71406" y="3929066"/>
            <a:ext cx="9784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71406" y="5143512"/>
            <a:ext cx="9784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28662" y="357166"/>
            <a:ext cx="6643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/>
              <a:t>Un Cadre institutionnel</a:t>
            </a:r>
            <a:endParaRPr lang="fr-FR" sz="3200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2844" y="1946025"/>
            <a:ext cx="8858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 CHM au sein de la 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DCIME</a:t>
            </a:r>
            <a:r>
              <a:rPr lang="fr-FR" sz="3200" b="1" dirty="0" smtClean="0"/>
              <a:t>; Département chargé de la capitalisation et de la diffusion de l’information environnementale sous toutes ses dimensions:  Documents – images satellitaires – cartographie - 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500298" y="1201151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Logeant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magine 31"/>
          <p:cNvPicPr>
            <a:picLocks noChangeAspect="1"/>
          </p:cNvPicPr>
          <p:nvPr/>
        </p:nvPicPr>
        <p:blipFill>
          <a:blip r:embed="rId2"/>
          <a:srcRect t="53140" r="70837"/>
          <a:stretch>
            <a:fillRect/>
          </a:stretch>
        </p:blipFill>
        <p:spPr bwMode="auto">
          <a:xfrm>
            <a:off x="2966525" y="4643446"/>
            <a:ext cx="226345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escription : mo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715304" cy="5000636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57158" y="4939927"/>
            <a:ext cx="8572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Depuis la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réunion de Buea </a:t>
            </a:r>
            <a:r>
              <a:rPr lang="fr-FR" sz="3200" b="1" dirty="0" smtClean="0"/>
              <a:t>en mai </a:t>
            </a:r>
            <a:r>
              <a:rPr lang="fr-FR" sz="3200" b="1" u="sng" dirty="0" smtClean="0"/>
              <a:t>2014</a:t>
            </a:r>
            <a:r>
              <a:rPr lang="fr-FR" sz="3200" b="1" dirty="0" smtClean="0"/>
              <a:t> des recommandations ont été formulées à l’endroit des Acteurs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58" y="714356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fr-BE" sz="3200" dirty="0" smtClean="0"/>
              <a:t>Renforcer la coopération Sud-Sud concernant les projets de sensibilisation entre les pays partenaires du CHM belge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714348" y="2786058"/>
            <a:ext cx="8429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fr-BE" sz="3200" dirty="0" smtClean="0"/>
              <a:t>Aider les pays voisins de la même région, qui ne sont pas partenaires de la coopération belge, à créer leur CHM national</a:t>
            </a:r>
            <a:endParaRPr lang="fr-FR" sz="32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14282" y="4786322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BE" sz="3200" dirty="0" smtClean="0"/>
              <a:t>Capitaliser les bonnes pratiques pour faciliter une meilleure implication des contributeurs nationaux  à l’alimentation des sites web des CHM nationaux</a:t>
            </a:r>
            <a:endParaRPr lang="fr-F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285728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Atelier de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coopération sous régionale </a:t>
            </a:r>
            <a:r>
              <a:rPr lang="fr-FR" sz="3200" b="1" dirty="0" smtClean="0"/>
              <a:t>pour la mise en œuvre du centre d’échange d’informations sur la biodiversité en novembre </a:t>
            </a:r>
            <a:r>
              <a:rPr lang="fr-FR" sz="3200" b="1" u="sng" dirty="0" smtClean="0"/>
              <a:t>2014 à Cotonou</a:t>
            </a:r>
            <a:endParaRPr lang="fr-FR" sz="3200" u="sng" dirty="0"/>
          </a:p>
        </p:txBody>
      </p:sp>
      <p:pic>
        <p:nvPicPr>
          <p:cNvPr id="4" name="Image 3" descr="C:\Users\HP\Desktop\DOSSIERS REGROUPES\DOSSIER CHM\Atelier-CHM-2014\atelier_chm_cotonou\album photo\IMG_0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85818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495</Words>
  <Application>Microsoft Office PowerPoint</Application>
  <PresentationFormat>Affichage à l'écran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 ETAT DU CHM DU BURKINA FASO </vt:lpstr>
      <vt:lpstr>Depuis juin 2006 </vt:lpstr>
      <vt:lpstr> Activités de renforcement des capacités  </vt:lpstr>
      <vt:lpstr>Diapositive 4</vt:lpstr>
      <vt:lpstr>Relâchement au niveau du fonctionnement du CHM</vt:lpstr>
      <vt:lpstr>Diapositive 6</vt:lpstr>
      <vt:lpstr>Diapositive 7</vt:lpstr>
      <vt:lpstr>Diapositive 8</vt:lpstr>
      <vt:lpstr>Diapositive 9</vt:lpstr>
      <vt:lpstr>Diapositive 10</vt:lpstr>
      <vt:lpstr>Grande opportunité pour le partage et les échanges d’idées</vt:lpstr>
      <vt:lpstr>Appel à projets CHM 2014</vt:lpstr>
      <vt:lpstr>Diapositive 13</vt:lpstr>
      <vt:lpstr> Des difficultés persistent: </vt:lpstr>
      <vt:lpstr> Des difficultés persistent: </vt:lpstr>
      <vt:lpstr>Perspectives d’avenir:</vt:lpstr>
      <vt:lpstr>Diapositive 17</vt:lpstr>
      <vt:lpstr>BONNES PRATIQUES:</vt:lpstr>
      <vt:lpstr>BONNES PRATIQUES: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Processus de mise en œuvre du CHM</dc:title>
  <dc:creator>HP</dc:creator>
  <cp:lastModifiedBy>HP</cp:lastModifiedBy>
  <cp:revision>40</cp:revision>
  <dcterms:created xsi:type="dcterms:W3CDTF">2014-11-22T22:30:02Z</dcterms:created>
  <dcterms:modified xsi:type="dcterms:W3CDTF">2016-02-01T07:54:39Z</dcterms:modified>
</cp:coreProperties>
</file>