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0" cy="30603825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39">
          <p15:clr>
            <a:srgbClr val="A4A3A4"/>
          </p15:clr>
        </p15:guide>
        <p15:guide id="2" pos="11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59" d="100"/>
          <a:sy n="59" d="100"/>
        </p:scale>
        <p:origin x="-3336" y="-8556"/>
      </p:cViewPr>
      <p:guideLst>
        <p:guide orient="horz" pos="9639"/>
        <p:guide pos="11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9" y="9507025"/>
            <a:ext cx="30603825" cy="655998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00675" y="17342167"/>
            <a:ext cx="25203151" cy="7820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2781600" y="6432472"/>
            <a:ext cx="31897735" cy="13709380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088387" y="6432472"/>
            <a:ext cx="95093136" cy="1370938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4109" y="19665794"/>
            <a:ext cx="30603825" cy="6078260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4109" y="12971209"/>
            <a:ext cx="30603825" cy="66945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088389" y="37489687"/>
            <a:ext cx="63495436" cy="10603658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183900" y="37489687"/>
            <a:ext cx="63495436" cy="10603658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1225572"/>
            <a:ext cx="32404051" cy="5100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0225" y="6850443"/>
            <a:ext cx="15908240" cy="285493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00225" y="9705380"/>
            <a:ext cx="15908240" cy="17632623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8289788" y="6850443"/>
            <a:ext cx="15914489" cy="2854938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8289788" y="9705380"/>
            <a:ext cx="15914489" cy="17632623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8" y="1218486"/>
            <a:ext cx="11845232" cy="51856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76760" y="1218489"/>
            <a:ext cx="20127516" cy="26119517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00228" y="6404138"/>
            <a:ext cx="11845232" cy="2093386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7135" y="21422679"/>
            <a:ext cx="21602700" cy="252906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057135" y="2734509"/>
            <a:ext cx="21602700" cy="18362295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57135" y="23951745"/>
            <a:ext cx="21602700" cy="3591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00225" y="1225572"/>
            <a:ext cx="32404051" cy="5100638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0225" y="7140895"/>
            <a:ext cx="32404051" cy="20197110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00225" y="28365214"/>
            <a:ext cx="8401051" cy="1629370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6E9C-AF94-4353-B17E-AB22117D0F3D}" type="datetimeFigureOut">
              <a:rPr lang="fr-FR" smtClean="0"/>
              <a:pPr/>
              <a:t>30/08/2015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301539" y="28365214"/>
            <a:ext cx="11401425" cy="1629370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5803225" y="28365214"/>
            <a:ext cx="8401051" cy="1629370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432E-5CCA-4EE3-A268-918A503A54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hyperlink" Target="mailto:gestes.biodiversite@gmail.com/akpona@gmail.com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128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843076"/>
            <a:ext cx="36004500" cy="103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Image 127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26" y="22775230"/>
            <a:ext cx="36004500" cy="78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Image 126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0" y="17331761"/>
            <a:ext cx="36004500" cy="78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Image 125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86411"/>
            <a:ext cx="36004500" cy="103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109"/>
          <p:cNvSpPr/>
          <p:nvPr/>
        </p:nvSpPr>
        <p:spPr>
          <a:xfrm>
            <a:off x="18430878" y="21445580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Octobre</a:t>
            </a:r>
            <a:endParaRPr lang="fr-FR" sz="2800" b="1" dirty="0"/>
          </a:p>
        </p:txBody>
      </p:sp>
      <p:sp>
        <p:nvSpPr>
          <p:cNvPr id="107" name="Rectangle 106"/>
          <p:cNvSpPr/>
          <p:nvPr/>
        </p:nvSpPr>
        <p:spPr>
          <a:xfrm>
            <a:off x="4429030" y="19516754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Juillet</a:t>
            </a:r>
            <a:endParaRPr lang="fr-FR" sz="2800" b="1" dirty="0"/>
          </a:p>
        </p:txBody>
      </p:sp>
      <p:sp>
        <p:nvSpPr>
          <p:cNvPr id="87" name="Rectangle 86"/>
          <p:cNvSpPr/>
          <p:nvPr/>
        </p:nvSpPr>
        <p:spPr>
          <a:xfrm>
            <a:off x="4071840" y="8086674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Janvier</a:t>
            </a:r>
            <a:endParaRPr lang="fr-FR" sz="2800" b="1" dirty="0"/>
          </a:p>
        </p:txBody>
      </p:sp>
      <p:sp>
        <p:nvSpPr>
          <p:cNvPr id="92" name="Rectangle 91"/>
          <p:cNvSpPr/>
          <p:nvPr/>
        </p:nvSpPr>
        <p:spPr>
          <a:xfrm>
            <a:off x="15073292" y="4300460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Mars</a:t>
            </a:r>
            <a:endParaRPr lang="fr-FR" sz="2800" b="1" dirty="0"/>
          </a:p>
        </p:txBody>
      </p:sp>
      <p:sp>
        <p:nvSpPr>
          <p:cNvPr id="96" name="Rectangle 95"/>
          <p:cNvSpPr/>
          <p:nvPr/>
        </p:nvSpPr>
        <p:spPr>
          <a:xfrm>
            <a:off x="18430878" y="4371898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Avril</a:t>
            </a:r>
            <a:endParaRPr lang="fr-FR" sz="2800" b="1" dirty="0"/>
          </a:p>
        </p:txBody>
      </p:sp>
      <p:sp>
        <p:nvSpPr>
          <p:cNvPr id="99" name="Rectangle 98"/>
          <p:cNvSpPr/>
          <p:nvPr/>
        </p:nvSpPr>
        <p:spPr>
          <a:xfrm>
            <a:off x="26717686" y="8658178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Mai</a:t>
            </a:r>
            <a:endParaRPr lang="fr-FR" sz="2800" b="1" dirty="0"/>
          </a:p>
        </p:txBody>
      </p:sp>
      <p:sp>
        <p:nvSpPr>
          <p:cNvPr id="117" name="Secteurs 116"/>
          <p:cNvSpPr/>
          <p:nvPr/>
        </p:nvSpPr>
        <p:spPr>
          <a:xfrm>
            <a:off x="2401214" y="-3506178"/>
            <a:ext cx="30603825" cy="6806506"/>
          </a:xfrm>
          <a:prstGeom prst="pie">
            <a:avLst>
              <a:gd name="adj1" fmla="val 0"/>
              <a:gd name="adj2" fmla="val 108332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01458" y="14180"/>
            <a:ext cx="12144459" cy="23574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 Espèces Du Mois</a:t>
            </a:r>
            <a:endParaRPr lang="fr-F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14901" y="27903312"/>
            <a:ext cx="17856301" cy="27005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FR" sz="12000" b="1" u="sng" dirty="0"/>
              <a:t>Contributeurs </a:t>
            </a:r>
          </a:p>
          <a:p>
            <a:r>
              <a:rPr lang="fr-FR" sz="9500" dirty="0"/>
              <a:t>Recherche des informations </a:t>
            </a:r>
            <a:r>
              <a:rPr lang="fr-FR" sz="9500" dirty="0" smtClean="0"/>
              <a:t>et </a:t>
            </a:r>
            <a:r>
              <a:rPr lang="fr-FR" sz="9500" dirty="0"/>
              <a:t>r</a:t>
            </a:r>
            <a:r>
              <a:rPr lang="fr-FR" sz="9500" dirty="0" smtClean="0"/>
              <a:t>édaction finale du texte: </a:t>
            </a:r>
            <a:r>
              <a:rPr lang="fr-FR" sz="9500" dirty="0"/>
              <a:t>Jean Didier Tèwogbadé </a:t>
            </a:r>
            <a:r>
              <a:rPr lang="fr-FR" sz="9500" dirty="0" err="1"/>
              <a:t>Akpona</a:t>
            </a:r>
            <a:endParaRPr lang="fr-FR" sz="9500" dirty="0"/>
          </a:p>
          <a:p>
            <a:r>
              <a:rPr lang="fr-FR" sz="9500" dirty="0" smtClean="0"/>
              <a:t>Conception du Poster: Dr</a:t>
            </a:r>
            <a:r>
              <a:rPr lang="fr-FR" sz="9500" dirty="0"/>
              <a:t>. </a:t>
            </a:r>
            <a:r>
              <a:rPr lang="fr-FR" sz="9500" dirty="0" err="1"/>
              <a:t>Djagoun</a:t>
            </a:r>
            <a:r>
              <a:rPr lang="fr-FR" sz="9500" dirty="0"/>
              <a:t> </a:t>
            </a:r>
            <a:r>
              <a:rPr lang="fr-FR" sz="9500" dirty="0" err="1"/>
              <a:t>Chabi</a:t>
            </a:r>
            <a:r>
              <a:rPr lang="fr-FR" sz="9500" dirty="0"/>
              <a:t> </a:t>
            </a:r>
            <a:r>
              <a:rPr lang="fr-FR" sz="9500" dirty="0" err="1"/>
              <a:t>Adéyèmi</a:t>
            </a:r>
            <a:r>
              <a:rPr lang="fr-FR" sz="9500" dirty="0"/>
              <a:t> Marc  Sylvestre   </a:t>
            </a:r>
          </a:p>
          <a:p>
            <a:r>
              <a:rPr lang="fr-FR" sz="9500" dirty="0"/>
              <a:t> Relecture et adaptation :  Hugues </a:t>
            </a:r>
            <a:r>
              <a:rPr lang="fr-FR" sz="9500" dirty="0" err="1"/>
              <a:t>Akpona</a:t>
            </a:r>
            <a:endParaRPr lang="fr-FR" sz="9500" dirty="0"/>
          </a:p>
          <a:p>
            <a:r>
              <a:rPr lang="fr-FR" sz="9500" dirty="0"/>
              <a:t>Contacts: </a:t>
            </a:r>
            <a:r>
              <a:rPr lang="fr-FR" sz="9500" dirty="0" err="1"/>
              <a:t>Akpona</a:t>
            </a:r>
            <a:r>
              <a:rPr lang="fr-FR" sz="9500" dirty="0"/>
              <a:t> A. Hugues (</a:t>
            </a:r>
            <a:r>
              <a:rPr lang="fr-FR" sz="9500" dirty="0">
                <a:hlinkClick r:id="rId4"/>
              </a:rPr>
              <a:t>gestes.biodiversite@gmail.com/akpona@gmail.com</a:t>
            </a:r>
            <a:r>
              <a:rPr lang="fr-FR" sz="9500" dirty="0"/>
              <a:t>)</a:t>
            </a:r>
          </a:p>
          <a:p>
            <a:r>
              <a:rPr lang="fr-FR" sz="9500" dirty="0"/>
              <a:t>Citez ce poster comme : </a:t>
            </a:r>
            <a:r>
              <a:rPr lang="fr-FR" sz="9500" dirty="0" err="1"/>
              <a:t>Akpona</a:t>
            </a:r>
            <a:r>
              <a:rPr lang="fr-FR" sz="9500" dirty="0"/>
              <a:t>, A.H.., </a:t>
            </a:r>
            <a:r>
              <a:rPr lang="fr-FR" sz="9500" dirty="0" err="1"/>
              <a:t>Akpona</a:t>
            </a:r>
            <a:r>
              <a:rPr lang="fr-FR" sz="9500" dirty="0"/>
              <a:t> T.J. D., and </a:t>
            </a:r>
            <a:r>
              <a:rPr lang="fr-FR" sz="9500" dirty="0" err="1"/>
              <a:t>Djagoun</a:t>
            </a:r>
            <a:r>
              <a:rPr lang="fr-FR" sz="9500" dirty="0"/>
              <a:t> C.A.M.S. 2015 Mon espèce du mois. Poster de sensibilisation. CEIBA/DGFRN/IRSCNB.1 page.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18" name="Arrondir un rectangle avec un coin du même côté 17"/>
          <p:cNvSpPr/>
          <p:nvPr/>
        </p:nvSpPr>
        <p:spPr>
          <a:xfrm>
            <a:off x="1969831" y="8658178"/>
            <a:ext cx="4643470" cy="635798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000" b="1" i="1" dirty="0" smtClean="0"/>
          </a:p>
          <a:p>
            <a:pPr algn="just"/>
            <a:endParaRPr lang="fr-FR" sz="2000" b="1" i="1" dirty="0"/>
          </a:p>
          <a:p>
            <a:pPr algn="just"/>
            <a:endParaRPr lang="fr-FR" sz="2000" b="1" i="1" dirty="0" smtClean="0"/>
          </a:p>
          <a:p>
            <a:pPr lvl="0" algn="just"/>
            <a:endParaRPr lang="fr-FR" sz="2000" i="1" dirty="0" smtClean="0"/>
          </a:p>
          <a:p>
            <a:pPr lvl="0" algn="just"/>
            <a:r>
              <a:rPr lang="fr-FR" sz="2000" b="1" i="1" dirty="0" smtClean="0"/>
              <a:t>1-</a:t>
            </a:r>
            <a:r>
              <a:rPr lang="fr-FR" sz="2000" b="1" i="1" dirty="0" err="1" smtClean="0"/>
              <a:t>Lepidochelys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olivacea</a:t>
            </a:r>
            <a:endParaRPr lang="fr-FR" sz="2000" b="1" dirty="0"/>
          </a:p>
          <a:p>
            <a:pPr algn="just"/>
            <a:endParaRPr lang="fr-FR" sz="2000" b="1" i="1" dirty="0" smtClean="0"/>
          </a:p>
          <a:p>
            <a:pPr algn="just"/>
            <a:r>
              <a:rPr lang="fr-FR" sz="2000" b="1" i="1" dirty="0" smtClean="0"/>
              <a:t>Descriptif :</a:t>
            </a:r>
            <a:endParaRPr lang="fr-FR" sz="2000" dirty="0"/>
          </a:p>
          <a:p>
            <a:pPr algn="just"/>
            <a:r>
              <a:rPr lang="fr-FR" sz="2000" dirty="0" smtClean="0"/>
              <a:t>La </a:t>
            </a:r>
            <a:r>
              <a:rPr lang="fr-FR" sz="2000" dirty="0"/>
              <a:t>tortue olivâtre ou bâtarde, </a:t>
            </a:r>
            <a:r>
              <a:rPr lang="fr-FR" sz="2000" i="1" dirty="0" err="1"/>
              <a:t>Lepidochelys</a:t>
            </a:r>
            <a:r>
              <a:rPr lang="fr-FR" sz="2000" i="1" dirty="0"/>
              <a:t> </a:t>
            </a:r>
            <a:r>
              <a:rPr lang="fr-FR" sz="2000" i="1" dirty="0" err="1"/>
              <a:t>olivacea</a:t>
            </a:r>
            <a:r>
              <a:rPr lang="fr-FR" sz="2000" dirty="0"/>
              <a:t>, est de la famille des </a:t>
            </a:r>
            <a:r>
              <a:rPr lang="fr-FR" sz="2000" dirty="0" err="1"/>
              <a:t>celoniidae</a:t>
            </a:r>
            <a:r>
              <a:rPr lang="fr-FR" sz="2000" dirty="0"/>
              <a:t> et doit son nom à la couleur olive de sa carapace. Elle mesure environ 58 à 70cm et </a:t>
            </a:r>
            <a:r>
              <a:rPr lang="fr-FR" sz="2000" dirty="0" smtClean="0"/>
              <a:t>un </a:t>
            </a:r>
            <a:r>
              <a:rPr lang="fr-FR" sz="2000" dirty="0"/>
              <a:t>poids d’environ 50Kg. Sa dossière est plutôt bombée que celle </a:t>
            </a:r>
            <a:r>
              <a:rPr lang="fr-FR" sz="2000" dirty="0" smtClean="0"/>
              <a:t>de la </a:t>
            </a:r>
            <a:r>
              <a:rPr lang="fr-FR" sz="2000" dirty="0"/>
              <a:t>tortue de Kemp. La dossière est </a:t>
            </a:r>
            <a:r>
              <a:rPr lang="fr-FR" sz="2000" dirty="0" smtClean="0"/>
              <a:t>verdâtre </a:t>
            </a:r>
            <a:r>
              <a:rPr lang="fr-FR" sz="2000" dirty="0"/>
              <a:t>à </a:t>
            </a:r>
            <a:r>
              <a:rPr lang="fr-FR" sz="2000" dirty="0" err="1"/>
              <a:t>ocrebrun</a:t>
            </a:r>
            <a:r>
              <a:rPr lang="fr-FR" sz="2000" dirty="0" smtClean="0"/>
              <a:t>.</a:t>
            </a:r>
          </a:p>
          <a:p>
            <a:pPr algn="just"/>
            <a:r>
              <a:rPr lang="fr-FR" sz="2000" b="1" i="1" dirty="0"/>
              <a:t>Statut     IUCN     mondial:     </a:t>
            </a:r>
            <a:r>
              <a:rPr lang="fr-FR" sz="2000" dirty="0"/>
              <a:t>catégorie menacée (vulnérable VU : A2bd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: EN (en danger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b="1" i="1" dirty="0"/>
              <a:t>Zones de présence au Bénin </a:t>
            </a:r>
            <a:r>
              <a:rPr lang="fr-FR" sz="2000" dirty="0"/>
              <a:t>: toute la côte d’Ouest en Est sur les 125Km</a:t>
            </a:r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19" name="Arrondir un rectangle avec un coin du même côté 18"/>
          <p:cNvSpPr/>
          <p:nvPr/>
        </p:nvSpPr>
        <p:spPr>
          <a:xfrm>
            <a:off x="7184805" y="8658178"/>
            <a:ext cx="4643470" cy="635798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000" b="1" i="1" dirty="0" smtClean="0"/>
              <a:t>2-</a:t>
            </a:r>
            <a:r>
              <a:rPr lang="fr-FR" sz="2000" b="1" i="1" dirty="0" err="1" smtClean="0"/>
              <a:t>Dermochelys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coriacea</a:t>
            </a:r>
            <a:endParaRPr lang="fr-FR" sz="2000" b="1" dirty="0"/>
          </a:p>
          <a:p>
            <a:endParaRPr lang="fr-FR" sz="2000" b="1" i="1" dirty="0" smtClean="0"/>
          </a:p>
          <a:p>
            <a:pPr algn="just"/>
            <a:r>
              <a:rPr lang="fr-FR" sz="2000" b="1" i="1" dirty="0" smtClean="0"/>
              <a:t>Descriptif</a:t>
            </a:r>
            <a:r>
              <a:rPr lang="fr-FR" sz="2000" b="1" i="1" dirty="0"/>
              <a:t> :</a:t>
            </a:r>
            <a:endParaRPr lang="fr-FR" sz="2000" dirty="0"/>
          </a:p>
          <a:p>
            <a:pPr algn="just"/>
            <a:r>
              <a:rPr lang="fr-FR" sz="2000" dirty="0"/>
              <a:t>La tortue luth, </a:t>
            </a:r>
            <a:r>
              <a:rPr lang="fr-FR" sz="2000" i="1" dirty="0" err="1"/>
              <a:t>Dermochelys</a:t>
            </a:r>
            <a:r>
              <a:rPr lang="fr-FR" sz="2000" i="1" dirty="0"/>
              <a:t> </a:t>
            </a:r>
            <a:r>
              <a:rPr lang="fr-FR" sz="2000" i="1" dirty="0" err="1"/>
              <a:t>coriacea</a:t>
            </a:r>
            <a:r>
              <a:rPr lang="fr-FR" sz="2000" dirty="0"/>
              <a:t>, est l’unique représentant du genre </a:t>
            </a:r>
            <a:r>
              <a:rPr lang="fr-FR" sz="2000" dirty="0" err="1"/>
              <a:t>Dermochelys</a:t>
            </a:r>
            <a:r>
              <a:rPr lang="fr-FR" sz="2000" dirty="0"/>
              <a:t>. Elle est la plus grande des sept espèces actuelles de </a:t>
            </a:r>
            <a:r>
              <a:rPr lang="fr-FR" sz="2000" dirty="0" smtClean="0"/>
              <a:t>tortue </a:t>
            </a:r>
            <a:r>
              <a:rPr lang="fr-FR" sz="2000" dirty="0"/>
              <a:t>marine. Elle pèse environ 500Kg </a:t>
            </a:r>
            <a:r>
              <a:rPr lang="fr-FR" sz="2000" dirty="0" smtClean="0"/>
              <a:t>pour </a:t>
            </a:r>
            <a:r>
              <a:rPr lang="fr-FR" sz="2000" dirty="0"/>
              <a:t>une longueur d’environ 180cm. Elle ne possède pas d’écailles </a:t>
            </a:r>
            <a:r>
              <a:rPr lang="fr-FR" sz="2000" dirty="0" err="1"/>
              <a:t>kératiisées</a:t>
            </a:r>
            <a:r>
              <a:rPr lang="fr-FR" sz="2000" dirty="0"/>
              <a:t> sur sa carapace, mais une peau sur des os dermique. </a:t>
            </a:r>
          </a:p>
          <a:p>
            <a:pPr algn="just"/>
            <a:r>
              <a:rPr lang="fr-FR" sz="2000" b="1" i="1" dirty="0"/>
              <a:t>Statut IUCN mondial : </a:t>
            </a:r>
            <a:r>
              <a:rPr lang="fr-FR" sz="2000" dirty="0"/>
              <a:t>En danger critique d’extinction (CR) 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: En danger critique d’extinction (CR) </a:t>
            </a:r>
          </a:p>
          <a:p>
            <a:pPr algn="just"/>
            <a:r>
              <a:rPr lang="fr-FR" sz="2000" b="1" i="1" dirty="0"/>
              <a:t>Zones de présence au Bénin </a:t>
            </a:r>
            <a:r>
              <a:rPr lang="fr-FR" sz="2000" dirty="0"/>
              <a:t>: toute la côte d’Ouest en Est sur les 125Km</a:t>
            </a:r>
          </a:p>
          <a:p>
            <a:pPr algn="ctr"/>
            <a:endParaRPr lang="fr-FR" sz="2000" dirty="0"/>
          </a:p>
        </p:txBody>
      </p:sp>
      <p:sp>
        <p:nvSpPr>
          <p:cNvPr id="20" name="Arrondir un rectangle avec un coin du même côté 19"/>
          <p:cNvSpPr/>
          <p:nvPr/>
        </p:nvSpPr>
        <p:spPr>
          <a:xfrm>
            <a:off x="12930152" y="4871964"/>
            <a:ext cx="4643470" cy="600079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000" b="1" i="1" dirty="0" smtClean="0"/>
          </a:p>
          <a:p>
            <a:pPr algn="just"/>
            <a:endParaRPr lang="fr-FR" sz="2000" b="1" i="1" dirty="0"/>
          </a:p>
          <a:p>
            <a:pPr lvl="0" algn="just"/>
            <a:endParaRPr lang="fr-FR" sz="2000" i="1" dirty="0" smtClean="0"/>
          </a:p>
          <a:p>
            <a:pPr lvl="0" algn="just"/>
            <a:r>
              <a:rPr lang="fr-FR" sz="2000" b="1" i="1" dirty="0" smtClean="0"/>
              <a:t>3-</a:t>
            </a:r>
            <a:r>
              <a:rPr lang="fr-FR" sz="2000" b="1" i="1" dirty="0" err="1" smtClean="0"/>
              <a:t>Eretmochelys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imbricata</a:t>
            </a:r>
            <a:endParaRPr lang="fr-FR" sz="2000" b="1" dirty="0"/>
          </a:p>
          <a:p>
            <a:pPr algn="just"/>
            <a:endParaRPr lang="fr-FR" sz="2000" b="1" i="1" dirty="0" smtClean="0"/>
          </a:p>
          <a:p>
            <a:pPr algn="just"/>
            <a:r>
              <a:rPr lang="fr-FR" sz="2000" b="1" i="1" dirty="0" smtClean="0"/>
              <a:t>Descriptif</a:t>
            </a:r>
            <a:r>
              <a:rPr lang="fr-FR" sz="2000" b="1" i="1" dirty="0"/>
              <a:t> : </a:t>
            </a:r>
            <a:endParaRPr lang="fr-FR" sz="2000" dirty="0"/>
          </a:p>
          <a:p>
            <a:pPr algn="just"/>
            <a:r>
              <a:rPr lang="fr-FR" sz="2000" dirty="0"/>
              <a:t>La tortue imbriquée ou tortue à écailles est l’unique représentant du genre </a:t>
            </a:r>
            <a:r>
              <a:rPr lang="fr-FR" sz="2000" dirty="0" err="1"/>
              <a:t>Eretmochelys</a:t>
            </a:r>
            <a:r>
              <a:rPr lang="fr-FR" sz="2000" dirty="0"/>
              <a:t>. Elle se distingue par plusieurs caractères anatomiques et écologiques uniques ; il s’agit notamment du seul reptile </a:t>
            </a:r>
            <a:r>
              <a:rPr lang="fr-FR" sz="2000" dirty="0" err="1"/>
              <a:t>spongivore</a:t>
            </a:r>
            <a:r>
              <a:rPr lang="fr-FR" sz="2000" dirty="0"/>
              <a:t> connu. .  </a:t>
            </a:r>
            <a:endParaRPr lang="fr-FR" sz="2000" dirty="0" smtClean="0"/>
          </a:p>
          <a:p>
            <a:pPr algn="just"/>
            <a:r>
              <a:rPr lang="fr-FR" sz="2000" b="1" i="1" dirty="0" smtClean="0"/>
              <a:t>Statut </a:t>
            </a:r>
            <a:r>
              <a:rPr lang="fr-FR" sz="2000" b="1" i="1" dirty="0"/>
              <a:t>IUCN mondial : </a:t>
            </a:r>
            <a:r>
              <a:rPr lang="fr-FR" sz="2000" dirty="0"/>
              <a:t>En danger critique d’extinction (CR)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En danger critique d’extinction (CR</a:t>
            </a:r>
            <a:r>
              <a:rPr lang="fr-FR" sz="2000" dirty="0" smtClean="0"/>
              <a:t>)</a:t>
            </a:r>
          </a:p>
          <a:p>
            <a:pPr algn="just"/>
            <a:r>
              <a:rPr lang="fr-FR" sz="2000" b="1" i="1" dirty="0" smtClean="0"/>
              <a:t>Zones de présence au Bénin </a:t>
            </a:r>
            <a:r>
              <a:rPr lang="fr-FR" sz="2000" dirty="0" smtClean="0"/>
              <a:t>: toute la côte d’Ouest en Est sur les 125Km</a:t>
            </a:r>
            <a:endParaRPr lang="fr-FR" sz="2000" dirty="0"/>
          </a:p>
        </p:txBody>
      </p:sp>
      <p:sp>
        <p:nvSpPr>
          <p:cNvPr id="21" name="Arrondir un rectangle avec un coin du même côté 20"/>
          <p:cNvSpPr/>
          <p:nvPr/>
        </p:nvSpPr>
        <p:spPr>
          <a:xfrm>
            <a:off x="18359440" y="5014840"/>
            <a:ext cx="4643470" cy="5715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fr-FR" sz="2000" b="1" i="1" dirty="0" smtClean="0"/>
          </a:p>
          <a:p>
            <a:pPr lvl="0" algn="just"/>
            <a:r>
              <a:rPr lang="fr-FR" sz="2000" b="1" i="1" dirty="0" smtClean="0"/>
              <a:t>4- </a:t>
            </a:r>
            <a:r>
              <a:rPr lang="fr-FR" sz="2000" b="1" i="1" dirty="0" err="1" smtClean="0"/>
              <a:t>Chelonia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mydas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  </a:t>
            </a:r>
            <a:endParaRPr lang="fr-FR" sz="2000" b="1" dirty="0"/>
          </a:p>
          <a:p>
            <a:pPr algn="just"/>
            <a:endParaRPr lang="fr-FR" sz="2000" b="1" i="1" dirty="0" smtClean="0"/>
          </a:p>
          <a:p>
            <a:pPr algn="just"/>
            <a:r>
              <a:rPr lang="fr-FR" sz="2000" b="1" i="1" dirty="0" smtClean="0"/>
              <a:t>Descriptif</a:t>
            </a:r>
            <a:r>
              <a:rPr lang="fr-FR" sz="2000" b="1" i="1" dirty="0"/>
              <a:t> : </a:t>
            </a:r>
            <a:endParaRPr lang="fr-FR" sz="2000" dirty="0"/>
          </a:p>
          <a:p>
            <a:pPr algn="just"/>
            <a:r>
              <a:rPr lang="fr-FR" sz="2000" dirty="0"/>
              <a:t>La tortue verte, l’unique représentant du genre </a:t>
            </a:r>
            <a:r>
              <a:rPr lang="fr-FR" sz="2000" dirty="0" err="1"/>
              <a:t>Chelonia</a:t>
            </a:r>
            <a:r>
              <a:rPr lang="fr-FR" sz="2000" dirty="0"/>
              <a:t>, est </a:t>
            </a:r>
            <a:r>
              <a:rPr lang="fr-FR" sz="2000" dirty="0" smtClean="0"/>
              <a:t>la </a:t>
            </a:r>
            <a:r>
              <a:rPr lang="fr-FR" sz="2000" dirty="0"/>
              <a:t>tortue la plus rapide des tortues marines (jusqu’à près de 35Km/h). Sa carapace mesure en moyenne </a:t>
            </a:r>
            <a:r>
              <a:rPr lang="fr-FR" sz="2000" dirty="0" smtClean="0"/>
              <a:t>110m </a:t>
            </a:r>
            <a:r>
              <a:rPr lang="fr-FR" sz="2000" dirty="0"/>
              <a:t>et l’animal pèse 80 à 130Kg pour une longueur de 1,5m.   	</a:t>
            </a:r>
            <a:r>
              <a:rPr lang="fr-FR" sz="2000" dirty="0" smtClean="0"/>
              <a:t> </a:t>
            </a:r>
            <a:endParaRPr lang="fr-FR" sz="2000" dirty="0"/>
          </a:p>
          <a:p>
            <a:pPr algn="just"/>
            <a:r>
              <a:rPr lang="fr-FR" sz="2000" b="1" i="1" dirty="0"/>
              <a:t>Statut IUCN mondial : </a:t>
            </a:r>
            <a:r>
              <a:rPr lang="fr-FR" sz="2000" dirty="0"/>
              <a:t>EN (en danger)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EN  (en danger)</a:t>
            </a:r>
          </a:p>
          <a:p>
            <a:pPr algn="just"/>
            <a:r>
              <a:rPr lang="fr-FR" sz="2000" b="1" i="1" dirty="0"/>
              <a:t>Zones de présence au Bénin </a:t>
            </a:r>
            <a:r>
              <a:rPr lang="fr-FR" sz="2000" dirty="0"/>
              <a:t>: sur la zone côtière de Cotonou</a:t>
            </a:r>
          </a:p>
          <a:p>
            <a:pPr algn="just"/>
            <a:endParaRPr lang="fr-FR" sz="2000" dirty="0"/>
          </a:p>
        </p:txBody>
      </p:sp>
      <p:sp>
        <p:nvSpPr>
          <p:cNvPr id="22" name="Arrondir un rectangle avec un coin du même côté 21"/>
          <p:cNvSpPr/>
          <p:nvPr/>
        </p:nvSpPr>
        <p:spPr>
          <a:xfrm>
            <a:off x="24645984" y="9229682"/>
            <a:ext cx="4643470" cy="564360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FR" sz="2000" b="1" i="1" dirty="0" smtClean="0"/>
              <a:t>5. Lycaon </a:t>
            </a:r>
            <a:r>
              <a:rPr lang="fr-FR" sz="2000" b="1" i="1" dirty="0" err="1"/>
              <a:t>pictus</a:t>
            </a:r>
            <a:r>
              <a:rPr lang="fr-FR" sz="2000" b="1" i="1" dirty="0"/>
              <a:t> </a:t>
            </a:r>
          </a:p>
          <a:p>
            <a:pPr algn="just"/>
            <a:r>
              <a:rPr lang="fr-FR" sz="2000" b="1" i="1" dirty="0" smtClean="0"/>
              <a:t>Descriptif</a:t>
            </a:r>
            <a:r>
              <a:rPr lang="fr-FR" sz="2000" b="1" i="1" dirty="0"/>
              <a:t> : </a:t>
            </a:r>
            <a:endParaRPr lang="fr-FR" sz="2000" dirty="0"/>
          </a:p>
          <a:p>
            <a:pPr algn="just"/>
            <a:r>
              <a:rPr lang="fr-FR" sz="2000" dirty="0"/>
              <a:t>Le lycaon est un mammifère carnivore de la famille des canidés. Il est le seul canidé qui possède 4 doigts à chaque patte (les autres en possèdent 5). Son poids se situe entre 20 et 30Kg et sa taille entre 70 et 80cm u garrot.   	</a:t>
            </a:r>
          </a:p>
          <a:p>
            <a:pPr algn="just"/>
            <a:r>
              <a:rPr lang="fr-FR" sz="2000" b="1" i="1" dirty="0"/>
              <a:t>Statut IUCN mondial : </a:t>
            </a:r>
            <a:r>
              <a:rPr lang="fr-FR" sz="2000" dirty="0"/>
              <a:t>EN (en danger)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CR  (en danger critique d’extinction)</a:t>
            </a:r>
          </a:p>
          <a:p>
            <a:pPr algn="just"/>
            <a:r>
              <a:rPr lang="fr-FR" sz="2000" b="1" i="1" dirty="0" smtClean="0"/>
              <a:t>Zones </a:t>
            </a:r>
            <a:r>
              <a:rPr lang="fr-FR" sz="2000" b="1" i="1" dirty="0"/>
              <a:t>de présence au Bénin </a:t>
            </a:r>
            <a:r>
              <a:rPr lang="fr-FR" sz="2000" dirty="0"/>
              <a:t>: Parc de Pendjari, Reserve de W et dans le complexe forestier des Monts </a:t>
            </a:r>
            <a:r>
              <a:rPr lang="fr-FR" sz="2000" dirty="0" err="1"/>
              <a:t>Kouffé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</p:txBody>
      </p:sp>
      <p:sp>
        <p:nvSpPr>
          <p:cNvPr id="23" name="Arrondir un rectangle avec un coin du même côté 22"/>
          <p:cNvSpPr/>
          <p:nvPr/>
        </p:nvSpPr>
        <p:spPr>
          <a:xfrm>
            <a:off x="29789520" y="9086806"/>
            <a:ext cx="4643470" cy="5929354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6. </a:t>
            </a:r>
            <a:r>
              <a:rPr lang="fr-FR" sz="2000" b="1" i="1" dirty="0" err="1" smtClean="0"/>
              <a:t>Acinonyx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jubatus</a:t>
            </a:r>
            <a:r>
              <a:rPr lang="fr-FR" sz="2000" b="1" dirty="0"/>
              <a:t> (</a:t>
            </a:r>
            <a:r>
              <a:rPr lang="fr-FR" sz="2000" b="1" dirty="0" err="1"/>
              <a:t>Schreber</a:t>
            </a:r>
            <a:r>
              <a:rPr lang="fr-FR" sz="2000" b="1" dirty="0"/>
              <a:t>)</a:t>
            </a:r>
            <a:endParaRPr lang="fr-FR" sz="2000" dirty="0"/>
          </a:p>
          <a:p>
            <a:pPr algn="just"/>
            <a:r>
              <a:rPr lang="fr-FR" sz="2000" dirty="0"/>
              <a:t> </a:t>
            </a:r>
          </a:p>
          <a:p>
            <a:pPr algn="just"/>
            <a:r>
              <a:rPr lang="fr-FR" sz="2000" b="1" i="1" dirty="0"/>
              <a:t>Descriptif :</a:t>
            </a:r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Le guépard est un grand mammifère carnassier de la famille des félidés vivant en Afrique et dans quelques rares régions du Moyen Orient</a:t>
            </a:r>
            <a:r>
              <a:rPr lang="fr-FR" sz="2000" dirty="0" smtClean="0"/>
              <a:t>. Taillé </a:t>
            </a:r>
            <a:r>
              <a:rPr lang="fr-FR" sz="2000" dirty="0"/>
              <a:t>pour la course, il a une allure svelte et fine et considéré comme l’animal terrestre le plus rapide au monde.</a:t>
            </a:r>
          </a:p>
          <a:p>
            <a:pPr algn="just"/>
            <a:r>
              <a:rPr lang="fr-FR" sz="2000" b="1" i="1" dirty="0" smtClean="0"/>
              <a:t>Statut </a:t>
            </a:r>
            <a:r>
              <a:rPr lang="fr-FR" sz="2000" b="1" i="1" dirty="0"/>
              <a:t>IUCN </a:t>
            </a:r>
            <a:r>
              <a:rPr lang="fr-FR" sz="2000" b="1" i="1" dirty="0" smtClean="0"/>
              <a:t>mondial: </a:t>
            </a:r>
            <a:r>
              <a:rPr lang="fr-FR" sz="2000" b="1" i="1" dirty="0"/>
              <a:t>VU </a:t>
            </a:r>
            <a:r>
              <a:rPr lang="fr-FR" sz="2000" dirty="0"/>
              <a:t>(Menacé</a:t>
            </a:r>
          </a:p>
          <a:p>
            <a:pPr algn="just"/>
            <a:r>
              <a:rPr lang="fr-FR" sz="2000" dirty="0"/>
              <a:t>Vulnérable)</a:t>
            </a:r>
          </a:p>
          <a:p>
            <a:pPr algn="just"/>
            <a:r>
              <a:rPr lang="fr-FR" sz="2000" b="1" i="1" dirty="0" smtClean="0"/>
              <a:t>Statut </a:t>
            </a:r>
            <a:r>
              <a:rPr lang="fr-FR" sz="2000" b="1" i="1" dirty="0"/>
              <a:t>Liste rouge </a:t>
            </a:r>
            <a:r>
              <a:rPr lang="fr-FR" sz="2000" b="1" i="1" dirty="0" smtClean="0"/>
              <a:t>Bénin</a:t>
            </a:r>
            <a:r>
              <a:rPr lang="fr-FR" sz="2000" dirty="0" smtClean="0"/>
              <a:t>: </a:t>
            </a:r>
            <a:r>
              <a:rPr lang="fr-FR" sz="2000" dirty="0"/>
              <a:t>EN (en</a:t>
            </a:r>
          </a:p>
          <a:p>
            <a:pPr algn="just"/>
            <a:r>
              <a:rPr lang="fr-FR" sz="2000" dirty="0"/>
              <a:t>danger)</a:t>
            </a:r>
          </a:p>
          <a:p>
            <a:pPr algn="just"/>
            <a:r>
              <a:rPr lang="fr-FR" sz="2000" dirty="0"/>
              <a:t> </a:t>
            </a:r>
            <a:r>
              <a:rPr lang="fr-FR" sz="2000" b="1" i="1" dirty="0" smtClean="0"/>
              <a:t>Zones </a:t>
            </a:r>
            <a:r>
              <a:rPr lang="fr-FR" sz="2000" b="1" i="1" dirty="0"/>
              <a:t>de présence au Bénin </a:t>
            </a:r>
            <a:r>
              <a:rPr lang="fr-FR" sz="2000" dirty="0"/>
              <a:t>: Parc de</a:t>
            </a:r>
          </a:p>
          <a:p>
            <a:pPr algn="just"/>
            <a:r>
              <a:rPr lang="fr-FR" sz="2000" dirty="0"/>
              <a:t>Pendjari, Reserve de W.</a:t>
            </a:r>
          </a:p>
          <a:p>
            <a:pPr algn="just"/>
            <a:endParaRPr lang="fr-FR" sz="2000" dirty="0"/>
          </a:p>
        </p:txBody>
      </p:sp>
      <p:sp>
        <p:nvSpPr>
          <p:cNvPr id="24" name="Arrondir un rectangle avec un coin du même côté 23"/>
          <p:cNvSpPr/>
          <p:nvPr/>
        </p:nvSpPr>
        <p:spPr>
          <a:xfrm>
            <a:off x="2214452" y="20016820"/>
            <a:ext cx="4643470" cy="564360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fr-FR" sz="2000" b="1" i="1" dirty="0" smtClean="0"/>
              <a:t>7-Panthera </a:t>
            </a:r>
            <a:r>
              <a:rPr lang="fr-FR" sz="2000" b="1" i="1" dirty="0" err="1" smtClean="0"/>
              <a:t>pardus</a:t>
            </a:r>
            <a:endParaRPr lang="fr-FR" sz="2000" b="1" dirty="0"/>
          </a:p>
          <a:p>
            <a:pPr algn="just"/>
            <a:r>
              <a:rPr lang="fr-FR" sz="2000" b="1" i="1" dirty="0"/>
              <a:t>Descriptif : </a:t>
            </a:r>
            <a:endParaRPr lang="fr-FR" sz="2000" dirty="0"/>
          </a:p>
          <a:p>
            <a:pPr algn="just"/>
            <a:r>
              <a:rPr lang="fr-FR" sz="2000" dirty="0"/>
              <a:t>Le léopard est le plus petit animal du genre Panthera, il atteint à l’âge adulte une longueur de 1,4m pour les femelles et 1,9m pour les mâles avec une hauteur u garrot de 60 à 70cm.  </a:t>
            </a:r>
          </a:p>
          <a:p>
            <a:pPr algn="just"/>
            <a:r>
              <a:rPr lang="fr-FR" sz="2000" b="1" i="1" dirty="0"/>
              <a:t>Statut IUCN mondial : NT</a:t>
            </a:r>
            <a:r>
              <a:rPr lang="fr-FR" sz="2000" dirty="0"/>
              <a:t> (Quasi menacé)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</a:t>
            </a:r>
            <a:r>
              <a:rPr lang="fr-FR" sz="2000" b="1" i="1" dirty="0"/>
              <a:t>VU</a:t>
            </a:r>
            <a:r>
              <a:rPr lang="fr-FR" sz="2000" dirty="0"/>
              <a:t> (Menacé Vulnérable)</a:t>
            </a:r>
          </a:p>
          <a:p>
            <a:pPr algn="just"/>
            <a:r>
              <a:rPr lang="fr-FR" sz="2000" b="1" i="1" dirty="0"/>
              <a:t> Zones de présence au Bénin </a:t>
            </a:r>
            <a:r>
              <a:rPr lang="fr-FR" sz="2000" dirty="0"/>
              <a:t>: </a:t>
            </a:r>
            <a:r>
              <a:rPr lang="fr-FR" sz="2000" dirty="0" smtClean="0"/>
              <a:t>Réserves de Biosphère de la </a:t>
            </a:r>
            <a:r>
              <a:rPr lang="fr-FR" sz="2000" dirty="0" err="1"/>
              <a:t>P</a:t>
            </a:r>
            <a:r>
              <a:rPr lang="fr-FR" sz="2000" dirty="0" err="1" smtClean="0"/>
              <a:t>endjari</a:t>
            </a:r>
            <a:r>
              <a:rPr lang="fr-FR" sz="2000" dirty="0" smtClean="0"/>
              <a:t> et du W.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25" name="Arrondir un rectangle avec un coin du même côté 24"/>
          <p:cNvSpPr/>
          <p:nvPr/>
        </p:nvSpPr>
        <p:spPr>
          <a:xfrm>
            <a:off x="7429426" y="20016820"/>
            <a:ext cx="4643470" cy="564360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2000" b="1" i="1" dirty="0" smtClean="0"/>
              <a:t>8-</a:t>
            </a:r>
            <a:r>
              <a:rPr lang="fr-FR" sz="2000" b="1" i="1" dirty="0" err="1" smtClean="0"/>
              <a:t>Orycteropus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afer</a:t>
            </a:r>
            <a:endParaRPr lang="fr-FR" sz="2000" b="1" dirty="0"/>
          </a:p>
          <a:p>
            <a:r>
              <a:rPr lang="fr-FR" sz="2000" b="1" i="1" dirty="0"/>
              <a:t>Descriptif : </a:t>
            </a:r>
            <a:endParaRPr lang="fr-FR" sz="2000" dirty="0"/>
          </a:p>
          <a:p>
            <a:pPr algn="just"/>
            <a:r>
              <a:rPr lang="fr-FR" sz="2000" dirty="0"/>
              <a:t>Encore appelé cochon de terre, l’Oryctérope est un mammifère </a:t>
            </a:r>
            <a:r>
              <a:rPr lang="fr-FR" sz="2000" dirty="0" smtClean="0"/>
              <a:t>qui se nourrit essentiellement de termites d’Afrique et </a:t>
            </a:r>
            <a:r>
              <a:rPr lang="fr-FR" sz="2000" dirty="0"/>
              <a:t>qui joue un rôle écologique important en contrôlant l’extension des populations de termites. </a:t>
            </a:r>
          </a:p>
          <a:p>
            <a:pPr algn="just"/>
            <a:r>
              <a:rPr lang="fr-FR" sz="2000" b="1" i="1" dirty="0"/>
              <a:t>Statut IUCN mondial : LC</a:t>
            </a:r>
            <a:r>
              <a:rPr lang="fr-FR" sz="2000" dirty="0"/>
              <a:t> (Préoccupation mineure)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EN (en danger)</a:t>
            </a:r>
          </a:p>
          <a:p>
            <a:pPr algn="just"/>
            <a:r>
              <a:rPr lang="fr-FR" sz="2000" b="1" i="1" dirty="0"/>
              <a:t> Zones de présence au Bénin </a:t>
            </a:r>
            <a:r>
              <a:rPr lang="fr-FR" sz="2000" dirty="0"/>
              <a:t>: </a:t>
            </a:r>
            <a:r>
              <a:rPr lang="fr-FR" sz="2000" dirty="0" smtClean="0"/>
              <a:t>Actuellement </a:t>
            </a:r>
            <a:r>
              <a:rPr lang="fr-FR" sz="2000" dirty="0"/>
              <a:t>confinée aux aires protégées du pays, notamment celles du centre et du nord.</a:t>
            </a:r>
          </a:p>
          <a:p>
            <a:pPr algn="ctr"/>
            <a:endParaRPr lang="fr-FR" sz="2000" dirty="0"/>
          </a:p>
        </p:txBody>
      </p:sp>
      <p:sp>
        <p:nvSpPr>
          <p:cNvPr id="28" name="Arrondir un rectangle avec un coin du même côté 27"/>
          <p:cNvSpPr/>
          <p:nvPr/>
        </p:nvSpPr>
        <p:spPr>
          <a:xfrm>
            <a:off x="24645984" y="19945382"/>
            <a:ext cx="4643470" cy="585791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fr-FR" sz="2000" dirty="0" smtClean="0"/>
          </a:p>
          <a:p>
            <a:pPr lvl="0" algn="just"/>
            <a:endParaRPr lang="fr-FR" sz="2000" dirty="0"/>
          </a:p>
          <a:p>
            <a:pPr lvl="0" algn="just"/>
            <a:r>
              <a:rPr lang="fr-FR" sz="2000" b="1" i="1" dirty="0" smtClean="0"/>
              <a:t>11-</a:t>
            </a:r>
            <a:r>
              <a:rPr lang="fr-FR" sz="2000" b="1" i="1" dirty="0" err="1" smtClean="0"/>
              <a:t>Eudorcas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rufifrons</a:t>
            </a:r>
            <a:endParaRPr lang="fr-FR" sz="2000" b="1" i="1" dirty="0"/>
          </a:p>
          <a:p>
            <a:pPr algn="just"/>
            <a:r>
              <a:rPr lang="fr-FR" sz="2000" b="1" i="1" dirty="0"/>
              <a:t>Descriptif : </a:t>
            </a:r>
            <a:endParaRPr lang="fr-FR" sz="2000" dirty="0"/>
          </a:p>
          <a:p>
            <a:pPr algn="just"/>
            <a:r>
              <a:rPr lang="fr-FR" sz="2000" dirty="0"/>
              <a:t>La gazelle à front roux est une petite antilope élégante et longiligne de taille d’une chèvre sahélienne, assez robuste et à dos droit. Le front et le chanfrein sont roux vifs. Le poids corporel varie entre 20 et 35Kg pour le mâle et entre 15 et 25Kg pour l femelle.  </a:t>
            </a:r>
          </a:p>
          <a:p>
            <a:pPr algn="just"/>
            <a:r>
              <a:rPr lang="fr-FR" sz="2000" b="1" i="1" dirty="0"/>
              <a:t>Statut IUCN mondial : VU</a:t>
            </a:r>
            <a:r>
              <a:rPr lang="fr-FR" sz="2000" dirty="0"/>
              <a:t> (Menacé Vulnérable)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EN (en danger)</a:t>
            </a:r>
          </a:p>
          <a:p>
            <a:pPr algn="just"/>
            <a:r>
              <a:rPr lang="fr-FR" sz="2000" b="1" i="1" dirty="0"/>
              <a:t>Zones de présence au Bénin </a:t>
            </a:r>
            <a:r>
              <a:rPr lang="fr-FR" sz="2000" dirty="0"/>
              <a:t>:  Parc de W.</a:t>
            </a:r>
          </a:p>
          <a:p>
            <a:pPr algn="just"/>
            <a:endParaRPr lang="fr-FR" sz="2000" dirty="0"/>
          </a:p>
        </p:txBody>
      </p:sp>
      <p:sp>
        <p:nvSpPr>
          <p:cNvPr id="29" name="Arrondir un rectangle avec un coin du même côté 28"/>
          <p:cNvSpPr/>
          <p:nvPr/>
        </p:nvSpPr>
        <p:spPr>
          <a:xfrm>
            <a:off x="29789520" y="19731068"/>
            <a:ext cx="4643470" cy="6143668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 smtClean="0"/>
          </a:p>
          <a:p>
            <a:pPr lvl="0"/>
            <a:endParaRPr lang="fr-FR" sz="2000" dirty="0" smtClean="0"/>
          </a:p>
          <a:p>
            <a:pPr lvl="0"/>
            <a:r>
              <a:rPr lang="fr-FR" sz="2000" b="1" i="1" dirty="0" smtClean="0"/>
              <a:t>12- </a:t>
            </a:r>
            <a:r>
              <a:rPr lang="fr-FR" sz="2000" b="1" i="1" dirty="0" err="1" smtClean="0"/>
              <a:t>Cephalophus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niger</a:t>
            </a:r>
            <a:endParaRPr lang="fr-FR" sz="2000" b="1" i="1" dirty="0"/>
          </a:p>
          <a:p>
            <a:r>
              <a:rPr lang="fr-FR" sz="2000" dirty="0"/>
              <a:t> </a:t>
            </a:r>
          </a:p>
          <a:p>
            <a:pPr algn="just"/>
            <a:r>
              <a:rPr lang="fr-FR" sz="2000" b="1" i="1" dirty="0"/>
              <a:t>Descriptif : </a:t>
            </a:r>
            <a:endParaRPr lang="fr-FR" sz="2000" dirty="0"/>
          </a:p>
          <a:p>
            <a:pPr algn="just"/>
            <a:r>
              <a:rPr lang="fr-FR" sz="2000" dirty="0"/>
              <a:t>Le Céphalophe noir a des poils assez longs de couleur brun noirâtre éclairci sur les flancs avec la tête et le cou parfois légèrement </a:t>
            </a:r>
            <a:r>
              <a:rPr lang="fr-FR" sz="2000" dirty="0" smtClean="0"/>
              <a:t>roussâtre. </a:t>
            </a:r>
            <a:r>
              <a:rPr lang="fr-FR" sz="2000" dirty="0"/>
              <a:t>Elle porte une touffe inter-cornée de couleur rousse assez vive. Le poids corporel moyen est de 9 à 24Kg et la hauteur au garrot varie de 45 à 50cm. </a:t>
            </a:r>
          </a:p>
          <a:p>
            <a:pPr algn="just"/>
            <a:r>
              <a:rPr lang="fr-FR" sz="2000" b="1" i="1" dirty="0"/>
              <a:t>Statut IUCN </a:t>
            </a:r>
            <a:r>
              <a:rPr lang="fr-FR" sz="2000" b="1" i="1" dirty="0" smtClean="0"/>
              <a:t>mondial: </a:t>
            </a:r>
            <a:r>
              <a:rPr lang="fr-FR" sz="2000" b="1" i="1" dirty="0"/>
              <a:t>LC</a:t>
            </a:r>
            <a:r>
              <a:rPr lang="fr-FR" sz="2000" dirty="0"/>
              <a:t> (Préoccupation mineure)</a:t>
            </a:r>
          </a:p>
          <a:p>
            <a:pPr algn="just"/>
            <a:r>
              <a:rPr lang="fr-FR" sz="2000" b="1" i="1" dirty="0"/>
              <a:t>Statut Liste rouge </a:t>
            </a:r>
            <a:r>
              <a:rPr lang="fr-FR" sz="2000" b="1" i="1" dirty="0" smtClean="0"/>
              <a:t>Bénin</a:t>
            </a:r>
            <a:r>
              <a:rPr lang="fr-FR" sz="2000" b="1" dirty="0" smtClean="0"/>
              <a:t>:</a:t>
            </a:r>
            <a:r>
              <a:rPr lang="fr-FR" sz="2000" dirty="0" smtClean="0"/>
              <a:t> </a:t>
            </a:r>
            <a:r>
              <a:rPr lang="fr-FR" sz="2000" dirty="0"/>
              <a:t>EN (en danger)</a:t>
            </a:r>
          </a:p>
          <a:p>
            <a:pPr algn="just"/>
            <a:r>
              <a:rPr lang="fr-FR" sz="2000" b="1" i="1" dirty="0"/>
              <a:t> Zones de présence au </a:t>
            </a:r>
            <a:r>
              <a:rPr lang="fr-FR" sz="2000" b="1" i="1" dirty="0" smtClean="0"/>
              <a:t>Bénin</a:t>
            </a:r>
            <a:r>
              <a:rPr lang="fr-FR" sz="2000" b="1" dirty="0" smtClean="0"/>
              <a:t>:</a:t>
            </a:r>
            <a:r>
              <a:rPr lang="fr-FR" sz="2000" dirty="0" smtClean="0"/>
              <a:t> </a:t>
            </a:r>
            <a:r>
              <a:rPr lang="fr-FR" sz="2000" dirty="0"/>
              <a:t>Pendjari, Parc de W, Monts </a:t>
            </a:r>
            <a:r>
              <a:rPr lang="fr-FR" sz="2000" dirty="0" err="1"/>
              <a:t>Kouffé</a:t>
            </a:r>
            <a:r>
              <a:rPr lang="fr-FR" sz="2000" dirty="0"/>
              <a:t>, </a:t>
            </a:r>
            <a:r>
              <a:rPr lang="fr-FR" sz="2000" dirty="0" err="1"/>
              <a:t>Wari</a:t>
            </a:r>
            <a:r>
              <a:rPr lang="fr-FR" sz="2000" dirty="0"/>
              <a:t>-</a:t>
            </a:r>
            <a:r>
              <a:rPr lang="fr-FR" sz="2000" dirty="0" err="1"/>
              <a:t>Maro</a:t>
            </a:r>
            <a:r>
              <a:rPr lang="fr-FR" sz="2000" dirty="0"/>
              <a:t>, </a:t>
            </a:r>
            <a:r>
              <a:rPr lang="fr-FR" sz="2000" dirty="0" err="1"/>
              <a:t>Agoua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</p:txBody>
      </p:sp>
      <p:sp>
        <p:nvSpPr>
          <p:cNvPr id="31" name="Arrondir un rectangle avec un coin du même côté 30"/>
          <p:cNvSpPr/>
          <p:nvPr/>
        </p:nvSpPr>
        <p:spPr>
          <a:xfrm>
            <a:off x="13144466" y="21849510"/>
            <a:ext cx="4643470" cy="600079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 smtClean="0"/>
          </a:p>
          <a:p>
            <a:pPr lvl="0"/>
            <a:endParaRPr lang="fr-FR" sz="2000" dirty="0"/>
          </a:p>
          <a:p>
            <a:pPr lvl="0"/>
            <a:r>
              <a:rPr lang="fr-FR" sz="2000" b="1" i="1" dirty="0" smtClean="0"/>
              <a:t>9-</a:t>
            </a:r>
            <a:r>
              <a:rPr lang="fr-FR" sz="2000" b="1" i="1" dirty="0" err="1" smtClean="0"/>
              <a:t>Loxodonta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africana</a:t>
            </a:r>
            <a:r>
              <a:rPr lang="fr-FR" sz="2000" b="1" i="1" dirty="0"/>
              <a:t> </a:t>
            </a:r>
            <a:endParaRPr lang="fr-FR" sz="2000" b="1" dirty="0"/>
          </a:p>
          <a:p>
            <a:r>
              <a:rPr lang="fr-FR" sz="2000" b="1" i="1" dirty="0"/>
              <a:t>Descriptif : </a:t>
            </a:r>
            <a:endParaRPr lang="fr-FR" sz="2000" dirty="0"/>
          </a:p>
          <a:p>
            <a:pPr algn="just"/>
            <a:r>
              <a:rPr lang="fr-FR" sz="2000" dirty="0"/>
              <a:t>De la famille des Éléphantidés, l’éléphant est le plus grand animal terrestre et mesure en moyenne 4m à l’épaule avec un poids d’environ 6 tonnes pour le mâle et 4 tonnes pour la femelle. </a:t>
            </a:r>
          </a:p>
          <a:p>
            <a:pPr algn="just"/>
            <a:r>
              <a:rPr lang="fr-FR" sz="2000" b="1" i="1" dirty="0"/>
              <a:t>Statut IUCN mondial : VU</a:t>
            </a:r>
            <a:r>
              <a:rPr lang="fr-FR" sz="2000" dirty="0"/>
              <a:t> (Menacé Vulnérable)</a:t>
            </a:r>
          </a:p>
          <a:p>
            <a:pPr algn="just"/>
            <a:r>
              <a:rPr lang="fr-FR" sz="2000" b="1" i="1" dirty="0"/>
              <a:t>Statut Liste rouge Bénin</a:t>
            </a:r>
            <a:r>
              <a:rPr lang="fr-FR" sz="2000" dirty="0"/>
              <a:t> : </a:t>
            </a:r>
            <a:r>
              <a:rPr lang="fr-FR" sz="2000" b="1" i="1" dirty="0"/>
              <a:t>VU</a:t>
            </a:r>
            <a:r>
              <a:rPr lang="fr-FR" sz="2000" dirty="0"/>
              <a:t> (Menacé Vulnérable)</a:t>
            </a:r>
          </a:p>
          <a:p>
            <a:pPr algn="just"/>
            <a:r>
              <a:rPr lang="fr-FR" sz="2000" b="1" i="1" dirty="0"/>
              <a:t> Zones de présence au Bénin </a:t>
            </a:r>
            <a:r>
              <a:rPr lang="fr-FR" sz="2000" dirty="0"/>
              <a:t>: Pendjari et les zones cynégétiques, Parc de W, Monts </a:t>
            </a:r>
            <a:r>
              <a:rPr lang="fr-FR" sz="2000" dirty="0" err="1" smtClean="0"/>
              <a:t>Kouffés</a:t>
            </a:r>
            <a:r>
              <a:rPr lang="fr-FR" sz="2000" dirty="0" smtClean="0"/>
              <a:t>, </a:t>
            </a:r>
            <a:r>
              <a:rPr lang="fr-FR" sz="2000" dirty="0" err="1"/>
              <a:t>Djona</a:t>
            </a:r>
            <a:r>
              <a:rPr lang="fr-FR" sz="2000" dirty="0"/>
              <a:t>, Forêt Classée des Trois Rivières, de l’</a:t>
            </a:r>
            <a:r>
              <a:rPr lang="fr-FR" sz="2000" dirty="0" err="1"/>
              <a:t>Ouèmè</a:t>
            </a:r>
            <a:r>
              <a:rPr lang="fr-FR" sz="2000" dirty="0"/>
              <a:t> supérieur et d’Alibori.</a:t>
            </a:r>
          </a:p>
          <a:p>
            <a:pPr algn="ctr"/>
            <a:endParaRPr lang="fr-FR" sz="2000" dirty="0"/>
          </a:p>
        </p:txBody>
      </p:sp>
      <p:sp>
        <p:nvSpPr>
          <p:cNvPr id="32" name="Arrondir un rectangle avec un coin du même côté 31"/>
          <p:cNvSpPr/>
          <p:nvPr/>
        </p:nvSpPr>
        <p:spPr>
          <a:xfrm>
            <a:off x="19002382" y="21992386"/>
            <a:ext cx="4643470" cy="585791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000" dirty="0" smtClean="0"/>
          </a:p>
          <a:p>
            <a:pPr lvl="0"/>
            <a:endParaRPr lang="fr-FR" sz="2000" dirty="0"/>
          </a:p>
          <a:p>
            <a:pPr lvl="0"/>
            <a:r>
              <a:rPr lang="fr-FR" sz="2000" b="1" i="1" dirty="0" smtClean="0"/>
              <a:t>10-</a:t>
            </a:r>
            <a:r>
              <a:rPr lang="fr-FR" sz="2000" b="1" i="1" dirty="0" err="1" smtClean="0"/>
              <a:t>Damaliscus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lunatus</a:t>
            </a:r>
            <a:r>
              <a:rPr lang="fr-FR" sz="2000" b="1" i="1" dirty="0"/>
              <a:t> </a:t>
            </a:r>
            <a:r>
              <a:rPr lang="fr-FR" sz="2000" b="1" i="1" dirty="0" err="1"/>
              <a:t>korrigum</a:t>
            </a:r>
            <a:endParaRPr lang="fr-FR" sz="2000" b="1" i="1" dirty="0"/>
          </a:p>
          <a:p>
            <a:r>
              <a:rPr lang="fr-FR" sz="2000" b="1" i="1" dirty="0"/>
              <a:t>Descriptif : </a:t>
            </a:r>
            <a:endParaRPr lang="fr-FR" sz="2000" dirty="0"/>
          </a:p>
          <a:p>
            <a:r>
              <a:rPr lang="fr-FR" sz="2000" dirty="0"/>
              <a:t>Le Damalisque est une grande antilope au garrot très saillant beaucoup plus haut que la croupe. La robe est fauve-brun foncé, brillante, porte des marques sombres presque noires sur le front, les épaules, les avant-bras, les cuisses et les jambes.    </a:t>
            </a:r>
          </a:p>
          <a:p>
            <a:r>
              <a:rPr lang="fr-FR" sz="2000" b="1" i="1" dirty="0"/>
              <a:t>Statut IUCN mondial : LC</a:t>
            </a:r>
            <a:r>
              <a:rPr lang="fr-FR" sz="2000" dirty="0"/>
              <a:t> (Préoccupation mineure)</a:t>
            </a:r>
          </a:p>
          <a:p>
            <a:r>
              <a:rPr lang="fr-FR" sz="2000" b="1" i="1" dirty="0"/>
              <a:t>Statut Liste rouge Bénin</a:t>
            </a:r>
            <a:r>
              <a:rPr lang="fr-FR" sz="2000" dirty="0"/>
              <a:t> : EN (en danger)</a:t>
            </a:r>
          </a:p>
          <a:p>
            <a:r>
              <a:rPr lang="fr-FR" sz="2000" b="1" i="1" dirty="0"/>
              <a:t> Zones de présence au Bénin </a:t>
            </a:r>
            <a:r>
              <a:rPr lang="fr-FR" sz="2000" dirty="0"/>
              <a:t>: les Parcs Nationaux.</a:t>
            </a:r>
          </a:p>
          <a:p>
            <a:pPr algn="ctr"/>
            <a:endParaRPr lang="fr-FR" sz="2000" dirty="0"/>
          </a:p>
        </p:txBody>
      </p:sp>
      <p:sp>
        <p:nvSpPr>
          <p:cNvPr id="100" name="Rectangle 99"/>
          <p:cNvSpPr/>
          <p:nvPr/>
        </p:nvSpPr>
        <p:spPr>
          <a:xfrm>
            <a:off x="29860958" y="8586740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Juin</a:t>
            </a:r>
            <a:endParaRPr lang="fr-FR" sz="2800" b="1" dirty="0"/>
          </a:p>
        </p:txBody>
      </p:sp>
      <p:sp>
        <p:nvSpPr>
          <p:cNvPr id="108" name="Rectangle 107"/>
          <p:cNvSpPr/>
          <p:nvPr/>
        </p:nvSpPr>
        <p:spPr>
          <a:xfrm>
            <a:off x="7429426" y="19516754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Aout</a:t>
            </a:r>
            <a:endParaRPr lang="fr-FR" sz="2800" b="1" dirty="0"/>
          </a:p>
        </p:txBody>
      </p:sp>
      <p:sp>
        <p:nvSpPr>
          <p:cNvPr id="109" name="Rectangle 108"/>
          <p:cNvSpPr/>
          <p:nvPr/>
        </p:nvSpPr>
        <p:spPr>
          <a:xfrm>
            <a:off x="15787672" y="21302704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Septembre</a:t>
            </a:r>
            <a:endParaRPr lang="fr-FR" sz="2800" b="1" dirty="0"/>
          </a:p>
        </p:txBody>
      </p:sp>
      <p:sp>
        <p:nvSpPr>
          <p:cNvPr id="111" name="Rectangle 110"/>
          <p:cNvSpPr/>
          <p:nvPr/>
        </p:nvSpPr>
        <p:spPr>
          <a:xfrm>
            <a:off x="27074876" y="19516754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Novembre</a:t>
            </a:r>
            <a:endParaRPr lang="fr-FR" sz="2800" b="1" dirty="0"/>
          </a:p>
        </p:txBody>
      </p:sp>
      <p:sp>
        <p:nvSpPr>
          <p:cNvPr id="112" name="Rectangle 111"/>
          <p:cNvSpPr/>
          <p:nvPr/>
        </p:nvSpPr>
        <p:spPr>
          <a:xfrm>
            <a:off x="29575206" y="19445316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Décembre</a:t>
            </a:r>
            <a:endParaRPr lang="fr-FR" sz="2800" b="1" dirty="0"/>
          </a:p>
        </p:txBody>
      </p:sp>
      <p:pic>
        <p:nvPicPr>
          <p:cNvPr id="113" name="rg_hi" descr="ANd9GcTa_LNUkiexvmYGVVcWsLOnD7TFfnTiCTcOHKdCaQE9r1ehsjY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29335" y="26097171"/>
            <a:ext cx="6675166" cy="2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0" descr="dgcd_f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39690" y="28919529"/>
            <a:ext cx="6752929" cy="16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Image 2" descr="view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43131" y="0"/>
            <a:ext cx="2661369" cy="332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 3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6" y="36216"/>
            <a:ext cx="2372774" cy="29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2" descr="Logo_DFRN"/>
          <p:cNvPicPr>
            <a:picLocks noChangeAspect="1" noChangeArrowheads="1"/>
          </p:cNvPicPr>
          <p:nvPr/>
        </p:nvPicPr>
        <p:blipFill>
          <a:blip r:embed="rId9">
            <a:lum bright="-24000" contrast="54000"/>
          </a:blip>
          <a:srcRect r="2589"/>
          <a:stretch>
            <a:fillRect/>
          </a:stretch>
        </p:blipFill>
        <p:spPr bwMode="auto">
          <a:xfrm>
            <a:off x="250" y="25956251"/>
            <a:ext cx="2170572" cy="33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250" y="29355190"/>
            <a:ext cx="5284962" cy="1284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200" b="1" dirty="0" smtClean="0">
                <a:solidFill>
                  <a:schemeClr val="bg2">
                    <a:lumMod val="10000"/>
                  </a:schemeClr>
                </a:solidFill>
              </a:rPr>
              <a:t>Direction Générale des Forêts et des Ressources Naturelles</a:t>
            </a:r>
            <a:endParaRPr lang="fr-F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758" y="2934002"/>
            <a:ext cx="8786659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000" b="1" dirty="0"/>
              <a:t>CENTRE D’ETUDE ET D’INITIATIVES POUR LA PRESERVATION DE LA BIODIVERSTE ET LA SECURITE ALIMENTAIRE (CEIBA-ONG)</a:t>
            </a:r>
            <a:endParaRPr lang="fr-FR" sz="3000" dirty="0"/>
          </a:p>
        </p:txBody>
      </p:sp>
      <p:pic>
        <p:nvPicPr>
          <p:cNvPr id="40" name="Picture 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4621" y="5707140"/>
            <a:ext cx="4327285" cy="328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5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954" y="2655282"/>
            <a:ext cx="4286280" cy="289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5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73952" y="2655724"/>
            <a:ext cx="4143404" cy="2794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8" descr="http://upload.wikimedia.org/wikipedia/commons/thumb/6/65/Lycaon_pictus_%28Ree_Park%2C_Denmark%29.jpg/220px-Lycaon_pictus_%28Ree_Park%2C_Denmark%2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574546" y="5622039"/>
            <a:ext cx="2643206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504032" y="6119887"/>
            <a:ext cx="4143404" cy="310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314" y="16992697"/>
            <a:ext cx="4643344" cy="309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489746" y="16944986"/>
            <a:ext cx="4300566" cy="30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60232" y="15215274"/>
            <a:ext cx="3000396" cy="501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8"/>
          <a:srcRect t="33257" b="5870"/>
          <a:stretch>
            <a:fillRect/>
          </a:stretch>
        </p:blipFill>
        <p:spPr bwMode="auto">
          <a:xfrm>
            <a:off x="12215772" y="18730936"/>
            <a:ext cx="3820564" cy="348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Espace réservé du contenu 3" descr="aardvark diging-Source_www.aardvarkafrica.org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01062" y="15853841"/>
            <a:ext cx="2857520" cy="430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Image 52" descr="Damalisque 2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207541" y="19296249"/>
            <a:ext cx="4081253" cy="272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" name="Rectangle 88"/>
          <p:cNvSpPr/>
          <p:nvPr/>
        </p:nvSpPr>
        <p:spPr>
          <a:xfrm>
            <a:off x="6929360" y="8158112"/>
            <a:ext cx="228601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Février</a:t>
            </a:r>
            <a:endParaRPr lang="fr-FR" sz="2800" b="1" dirty="0"/>
          </a:p>
        </p:txBody>
      </p:sp>
      <p:pic>
        <p:nvPicPr>
          <p:cNvPr id="41" name="Picture 5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756441" y="5954792"/>
            <a:ext cx="3816521" cy="290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183</Words>
  <Application>Microsoft Office PowerPoint</Application>
  <PresentationFormat>Personnalisé</PresentationFormat>
  <Paragraphs>121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Mon Espèces Du Mois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Espèces Du Mois</dc:title>
  <dc:creator>OY</dc:creator>
  <cp:lastModifiedBy>AKPONA Jean Didier</cp:lastModifiedBy>
  <cp:revision>13</cp:revision>
  <dcterms:created xsi:type="dcterms:W3CDTF">2015-07-18T07:29:42Z</dcterms:created>
  <dcterms:modified xsi:type="dcterms:W3CDTF">2015-08-30T13:56:01Z</dcterms:modified>
</cp:coreProperties>
</file>